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5" r:id="rId39"/>
    <p:sldId id="296" r:id="rId40"/>
    <p:sldId id="297" r:id="rId41"/>
    <p:sldId id="298" r:id="rId42"/>
    <p:sldId id="299" r:id="rId4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20" y="6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95b7e597d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95b7e597d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a645e97af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a645e97af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9e4080df5c_1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9e4080df5c_1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a645e97af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a645e97af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a645e97af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a645e97af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 the image and the fact that providing equal experiences doesn’t necessarily lead to people getting the supports they need to participate or access their learning on the same basis as others.</a:t>
            </a:r>
            <a:endParaRPr/>
          </a:p>
          <a:p>
            <a:pPr marL="0" lvl="0" indent="0" algn="l" rtl="0">
              <a:spcBef>
                <a:spcPts val="0"/>
              </a:spcBef>
              <a:spcAft>
                <a:spcPts val="0"/>
              </a:spcAft>
              <a:buNone/>
            </a:pPr>
            <a:endParaRPr/>
          </a:p>
          <a:p>
            <a:pPr marL="0" lvl="0" indent="0" algn="l" rtl="0">
              <a:spcBef>
                <a:spcPts val="0"/>
              </a:spcBef>
              <a:spcAft>
                <a:spcPts val="0"/>
              </a:spcAft>
              <a:buNone/>
            </a:pPr>
            <a:r>
              <a:rPr lang="en"/>
              <a:t>Image one shows three people of differing heights standing on boxes of the same size trying to pick apples from a tree. It illustrates that each person is given equal opportunity and support but not all can reach the apples. In image two the three people now have different size boxes to ensure each of them can reach th apples. It illustrates that each person is provided individual levels of support allowing each of them to experience the same opportunity on an equal basis. This is equity.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95b7e597d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95b7e597d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 is important to note that an Access Plan may be communicated to educators in a number of ways. The individual may do it themself in person or via email, with the support of Equity Services or directly by Equity Services. Best practice is to encourage the student to take responsibility for doing this where possible.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e4080df5c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9e4080df5c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a0ae099dc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a0ae099dc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9e4080df5c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9e4080df5c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a692a0a9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a692a0a9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9e4080df5c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9e4080df5c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can be adapted to reflect the local traditional owners.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a692a0a9e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a692a0a9e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9e4080df5c_1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9e4080df5c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On the ‘same basis’ means having an equitable experience as their peers.</a:t>
            </a:r>
            <a:endParaRPr sz="1400"/>
          </a:p>
          <a:p>
            <a:pPr marL="0" lvl="0" indent="0" algn="l" rtl="0">
              <a:spcBef>
                <a:spcPts val="0"/>
              </a:spcBef>
              <a:spcAft>
                <a:spcPts val="0"/>
              </a:spcAft>
              <a:buNone/>
            </a:pPr>
            <a:endParaRPr sz="1400" i="1">
              <a:solidFill>
                <a:srgbClr val="394B50"/>
              </a:solidFill>
              <a:highlight>
                <a:srgbClr val="FFFFFF"/>
              </a:highlight>
              <a:latin typeface="Roboto"/>
              <a:ea typeface="Roboto"/>
              <a:cs typeface="Roboto"/>
              <a:sym typeface="Roboto"/>
            </a:endParaRPr>
          </a:p>
          <a:p>
            <a:pPr marL="0" lvl="0" indent="0" algn="l" rtl="0">
              <a:spcBef>
                <a:spcPts val="0"/>
              </a:spcBef>
              <a:spcAft>
                <a:spcPts val="0"/>
              </a:spcAft>
              <a:buNone/>
            </a:pPr>
            <a:r>
              <a:rPr lang="en" sz="1400" i="1">
                <a:solidFill>
                  <a:srgbClr val="394B50"/>
                </a:solidFill>
                <a:highlight>
                  <a:srgbClr val="FFFFFF"/>
                </a:highlight>
                <a:latin typeface="Roboto"/>
                <a:ea typeface="Roboto"/>
                <a:cs typeface="Roboto"/>
                <a:sym typeface="Roboto"/>
              </a:rPr>
              <a:t>On the same basis means that students with disability are provided with opportunities and choices that are comparable to those available to students without disability.</a:t>
            </a:r>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9e4080df5c_1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9e4080df5c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9e4080df5c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9e4080df5c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500"/>
              </a:spcBef>
              <a:spcAft>
                <a:spcPts val="0"/>
              </a:spcAft>
              <a:buClr>
                <a:schemeClr val="dk1"/>
              </a:buClr>
              <a:buSzPts val="1100"/>
              <a:buFont typeface="Arial"/>
              <a:buNone/>
            </a:pPr>
            <a:r>
              <a:rPr lang="en" sz="1600" b="1">
                <a:solidFill>
                  <a:srgbClr val="141313"/>
                </a:solidFill>
                <a:latin typeface="Comfortaa"/>
                <a:ea typeface="Comfortaa"/>
                <a:cs typeface="Comfortaa"/>
                <a:sym typeface="Comfortaa"/>
              </a:rPr>
              <a:t>Examples???? </a:t>
            </a:r>
            <a:endParaRPr sz="1600" b="1">
              <a:solidFill>
                <a:srgbClr val="141313"/>
              </a:solidFill>
              <a:latin typeface="Comfortaa"/>
              <a:ea typeface="Comfortaa"/>
              <a:cs typeface="Comfortaa"/>
              <a:sym typeface="Comfortaa"/>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9e4080df5c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9e4080df5c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a0ae099dc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a0ae099dc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a645e97af7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a645e97af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95b7e597d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95b7e597d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a692a0a9e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a692a0a9e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95b7e597d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95b7e597d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sz="1200">
                <a:solidFill>
                  <a:srgbClr val="666666"/>
                </a:solidFill>
              </a:rPr>
              <a:t>It should also be considered that an individual’s requirements and the relevance of the reasonable adjustments will alter as the learner’s needs change over the duration of the courses. </a:t>
            </a:r>
            <a:endParaRPr sz="5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5b7e597d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5b7e597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95b7e597d5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95b7e597d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a645e97a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a645e97a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9e4080df5c_1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9e4080df5c_1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a0ae099dc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a0ae099dc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9e4080df5c_1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9e4080df5c_1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e4080df5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9e4080df5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9e4080df5c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9e4080df5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9e4080df5c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9e4080df5c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 sz="1300">
                <a:solidFill>
                  <a:schemeClr val="dk1"/>
                </a:solidFill>
              </a:rPr>
              <a:t>Also highlight duty of care i.e. having an upfront plan or conversation about deferring placement if health becomes an issue or if safety/risks are identified especially if working with vulnerable client groups. Both Educators and Students have a duty to disclose issues that may impact safety and wellbeing.  </a:t>
            </a:r>
            <a:endParaRPr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9e4080df5c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9e4080df5c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9e4080df5c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9e4080df5c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666666"/>
                </a:solidFill>
                <a:latin typeface="Comfortaa"/>
                <a:ea typeface="Comfortaa"/>
                <a:cs typeface="Comfortaa"/>
                <a:sym typeface="Comfortaa"/>
              </a:rPr>
              <a:t>Just because a student has an Access Plan doesn't mean that they automatically pass a course/unit.</a:t>
            </a:r>
            <a:endParaRPr sz="1200">
              <a:solidFill>
                <a:srgbClr val="666666"/>
              </a:solidFill>
              <a:latin typeface="Comfortaa"/>
              <a:ea typeface="Comfortaa"/>
              <a:cs typeface="Comfortaa"/>
              <a:sym typeface="Comfortaa"/>
            </a:endParaRPr>
          </a:p>
          <a:p>
            <a:pPr marL="0" lvl="0" indent="0" algn="l" rtl="0">
              <a:lnSpc>
                <a:spcPct val="115000"/>
              </a:lnSpc>
              <a:spcBef>
                <a:spcPts val="1600"/>
              </a:spcBef>
              <a:spcAft>
                <a:spcPts val="0"/>
              </a:spcAft>
              <a:buClr>
                <a:schemeClr val="dk1"/>
              </a:buClr>
              <a:buSzPts val="1100"/>
              <a:buFont typeface="Arial"/>
              <a:buNone/>
            </a:pPr>
            <a:r>
              <a:rPr lang="en" sz="1200">
                <a:solidFill>
                  <a:srgbClr val="666666"/>
                </a:solidFill>
                <a:latin typeface="Comfortaa"/>
                <a:ea typeface="Comfortaa"/>
                <a:cs typeface="Comfortaa"/>
                <a:sym typeface="Comfortaa"/>
              </a:rPr>
              <a:t>Students with disability must meet the inherent requirements of the course/unit they just may do this a little differently</a:t>
            </a:r>
            <a:endParaRPr sz="1200">
              <a:solidFill>
                <a:srgbClr val="666666"/>
              </a:solidFill>
              <a:latin typeface="Comfortaa"/>
              <a:ea typeface="Comfortaa"/>
              <a:cs typeface="Comfortaa"/>
              <a:sym typeface="Comfortaa"/>
            </a:endParaRPr>
          </a:p>
          <a:p>
            <a:pPr marL="0" lvl="0" indent="0" algn="l" rtl="0">
              <a:lnSpc>
                <a:spcPct val="115000"/>
              </a:lnSpc>
              <a:spcBef>
                <a:spcPts val="1600"/>
              </a:spcBef>
              <a:spcAft>
                <a:spcPts val="0"/>
              </a:spcAft>
              <a:buClr>
                <a:schemeClr val="dk1"/>
              </a:buClr>
              <a:buSzPts val="1100"/>
              <a:buFont typeface="Arial"/>
              <a:buNone/>
            </a:pPr>
            <a:r>
              <a:rPr lang="en" sz="1200">
                <a:solidFill>
                  <a:srgbClr val="666666"/>
                </a:solidFill>
                <a:latin typeface="Comfortaa"/>
                <a:ea typeface="Comfortaa"/>
                <a:cs typeface="Comfortaa"/>
                <a:sym typeface="Comfortaa"/>
              </a:rPr>
              <a:t>Students with disability are capable </a:t>
            </a:r>
            <a:endParaRPr sz="1200">
              <a:solidFill>
                <a:srgbClr val="666666"/>
              </a:solidFill>
              <a:latin typeface="Comfortaa"/>
              <a:ea typeface="Comfortaa"/>
              <a:cs typeface="Comfortaa"/>
              <a:sym typeface="Comfortaa"/>
            </a:endParaRPr>
          </a:p>
          <a:p>
            <a:pPr marL="0" lvl="0" indent="0" algn="l" rtl="0">
              <a:lnSpc>
                <a:spcPct val="115000"/>
              </a:lnSpc>
              <a:spcBef>
                <a:spcPts val="1600"/>
              </a:spcBef>
              <a:spcAft>
                <a:spcPts val="0"/>
              </a:spcAft>
              <a:buClr>
                <a:schemeClr val="dk1"/>
              </a:buClr>
              <a:buSzPts val="1100"/>
              <a:buFont typeface="Arial"/>
              <a:buNone/>
            </a:pPr>
            <a:r>
              <a:rPr lang="en" sz="1200">
                <a:solidFill>
                  <a:srgbClr val="666666"/>
                </a:solidFill>
                <a:latin typeface="Comfortaa"/>
                <a:ea typeface="Comfortaa"/>
                <a:cs typeface="Comfortaa"/>
                <a:sym typeface="Comfortaa"/>
              </a:rPr>
              <a:t>As an Educator you make the difference because you implement the Access Plan and work with the student to have an equitable learning experience.</a:t>
            </a:r>
            <a:endParaRPr sz="1200">
              <a:solidFill>
                <a:srgbClr val="666666"/>
              </a:solidFill>
              <a:latin typeface="Comfortaa"/>
              <a:ea typeface="Comfortaa"/>
              <a:cs typeface="Comfortaa"/>
              <a:sym typeface="Comfortaa"/>
            </a:endParaRPr>
          </a:p>
          <a:p>
            <a:pPr marL="0" lvl="0" indent="0" algn="l" rtl="0">
              <a:lnSpc>
                <a:spcPct val="115000"/>
              </a:lnSpc>
              <a:spcBef>
                <a:spcPts val="1600"/>
              </a:spcBef>
              <a:spcAft>
                <a:spcPts val="1600"/>
              </a:spcAft>
              <a:buClr>
                <a:schemeClr val="dk1"/>
              </a:buClr>
              <a:buSzPts val="1100"/>
              <a:buFont typeface="Arial"/>
              <a:buNone/>
            </a:pPr>
            <a:r>
              <a:rPr lang="en" sz="1200">
                <a:solidFill>
                  <a:srgbClr val="666666"/>
                </a:solidFill>
                <a:latin typeface="Comfortaa"/>
                <a:ea typeface="Comfortaa"/>
                <a:cs typeface="Comfortaa"/>
                <a:sym typeface="Comfortaa"/>
              </a:rPr>
              <a:t>Access Plans should be a living document that can enhance communication, participation, learning and teaching.</a:t>
            </a: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a0ae099d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a0ae099d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Please note a range of language and terminology is used across the sector and country. For this project we have agreed upon these terms.</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9e4080df5c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9e4080df5c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a0ae099dc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a0ae099dc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9e4080df5c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9e4080df5c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95b7e597d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95b7e597d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a645e97a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a645e97a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9e4080df5c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9e4080df5c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9e4080df5c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9e4080df5c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nwhu.on.ca/ourservices/Pages/Equity-vs-Equality.aspx"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adcet.edu.au/"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hyperlink" Target="https://disabilityawareness.com.au/elearning/vet-sector/" TargetMode="External"/><Relationship Id="rId4" Type="http://schemas.openxmlformats.org/officeDocument/2006/relationships/hyperlink" Target="https://www.asqa.gov.au/sites/default/files/FACT_SHEET_Providing_quality_training_and_assessment_services_to_students_with_disabilities.pdf?v=1508135481"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desbt.qld.gov.au/__data/assets/pdf_file/0018/8091/inclusion-statement.pdf"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hyperlink" Target="http://www.cast.org/impact/universal-design-for-learning-udl" TargetMode="External"/><Relationship Id="rId4" Type="http://schemas.openxmlformats.org/officeDocument/2006/relationships/hyperlink" Target="https://desbt.qld.gov.au/__data/assets/pdf_file/0028/8299/reasonable-adjustment-for-web.pd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b="0" dirty="0">
                <a:latin typeface="Century Gothic" panose="020B0502020202020204" pitchFamily="34" charset="0"/>
              </a:rPr>
              <a:t>ACCESS PLANS FOR </a:t>
            </a:r>
            <a:br>
              <a:rPr lang="en" sz="6600" b="0" dirty="0">
                <a:latin typeface="Century Gothic" panose="020B0502020202020204" pitchFamily="34" charset="0"/>
              </a:rPr>
            </a:br>
            <a:r>
              <a:rPr lang="en-AU" sz="6600" b="0" dirty="0">
                <a:latin typeface="Century Gothic" panose="020B0502020202020204" pitchFamily="34" charset="0"/>
              </a:rPr>
              <a:t>VET </a:t>
            </a:r>
            <a:r>
              <a:rPr lang="en" sz="6600" b="0" dirty="0">
                <a:latin typeface="Century Gothic" panose="020B0502020202020204" pitchFamily="34" charset="0"/>
              </a:rPr>
              <a:t>EDUCATORS</a:t>
            </a:r>
            <a:endParaRPr sz="6600" b="0" dirty="0">
              <a:latin typeface="Century Gothic" panose="020B0502020202020204" pitchFamily="34" charset="0"/>
            </a:endParaRPr>
          </a:p>
        </p:txBody>
      </p:sp>
      <p:sp>
        <p:nvSpPr>
          <p:cNvPr id="57" name="Google Shape;57;p1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Century Gothic" panose="020B0502020202020204" pitchFamily="34" charset="0"/>
              </a:rPr>
              <a:t>A Collaborative Resource for VET </a:t>
            </a:r>
            <a:endParaRPr sz="2400" dirty="0">
              <a:latin typeface="Century Gothic" panose="020B0502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b="0" dirty="0">
                <a:latin typeface="Century Gothic" panose="020B0502020202020204" pitchFamily="34" charset="0"/>
              </a:rPr>
              <a:t>Access Plans...</a:t>
            </a:r>
          </a:p>
        </p:txBody>
      </p:sp>
      <p:sp>
        <p:nvSpPr>
          <p:cNvPr id="117" name="Google Shape;117;p2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solidFill>
                <a:latin typeface="Century Gothic" panose="020B0502020202020204" pitchFamily="34" charset="0"/>
                <a:ea typeface="Comfortaa"/>
                <a:cs typeface="Comfortaa"/>
                <a:sym typeface="Comfortaa"/>
              </a:rPr>
              <a:t>Identify the impact a person’s disability has on their learning and participation (functional impact)</a:t>
            </a:r>
            <a:endParaRPr dirty="0">
              <a:solidFill>
                <a:schemeClr val="accent1"/>
              </a:solidFill>
              <a:latin typeface="Century Gothic" panose="020B0502020202020204" pitchFamily="34" charset="0"/>
              <a:ea typeface="Comfortaa"/>
              <a:cs typeface="Comfortaa"/>
              <a:sym typeface="Comfortaa"/>
            </a:endParaRPr>
          </a:p>
          <a:p>
            <a:pPr marL="0" lvl="0" indent="0" algn="l" rtl="0">
              <a:spcBef>
                <a:spcPts val="1600"/>
              </a:spcBef>
              <a:spcAft>
                <a:spcPts val="0"/>
              </a:spcAft>
              <a:buNone/>
            </a:pPr>
            <a:r>
              <a:rPr lang="en" dirty="0">
                <a:solidFill>
                  <a:schemeClr val="accent1"/>
                </a:solidFill>
                <a:latin typeface="Century Gothic" panose="020B0502020202020204" pitchFamily="34" charset="0"/>
                <a:ea typeface="Comfortaa"/>
                <a:cs typeface="Comfortaa"/>
                <a:sym typeface="Comfortaa"/>
              </a:rPr>
              <a:t>Identify potential considerations in determining reasonable adjustments </a:t>
            </a:r>
            <a:endParaRPr dirty="0">
              <a:solidFill>
                <a:schemeClr val="accent1"/>
              </a:solidFill>
              <a:latin typeface="Century Gothic" panose="020B0502020202020204" pitchFamily="34" charset="0"/>
              <a:ea typeface="Comfortaa"/>
              <a:cs typeface="Comfortaa"/>
              <a:sym typeface="Comfortaa"/>
            </a:endParaRPr>
          </a:p>
          <a:p>
            <a:pPr marL="0" lvl="0" indent="0" algn="l" rtl="0">
              <a:spcBef>
                <a:spcPts val="1600"/>
              </a:spcBef>
              <a:spcAft>
                <a:spcPts val="0"/>
              </a:spcAft>
              <a:buNone/>
            </a:pPr>
            <a:r>
              <a:rPr lang="en" dirty="0">
                <a:solidFill>
                  <a:schemeClr val="accent1"/>
                </a:solidFill>
                <a:latin typeface="Century Gothic" panose="020B0502020202020204" pitchFamily="34" charset="0"/>
                <a:ea typeface="Comfortaa"/>
                <a:cs typeface="Comfortaa"/>
                <a:sym typeface="Comfortaa"/>
              </a:rPr>
              <a:t>Identify any specific learning and participation supports or equipment that will maximise participation in study </a:t>
            </a:r>
            <a:endParaRPr dirty="0">
              <a:solidFill>
                <a:schemeClr val="accent1"/>
              </a:solidFill>
              <a:latin typeface="Century Gothic" panose="020B0502020202020204" pitchFamily="34" charset="0"/>
              <a:ea typeface="Comfortaa"/>
              <a:cs typeface="Comfortaa"/>
              <a:sym typeface="Comfortaa"/>
            </a:endParaRPr>
          </a:p>
          <a:p>
            <a:pPr marL="0" lvl="0" indent="0" algn="l" rtl="0">
              <a:spcBef>
                <a:spcPts val="1600"/>
              </a:spcBef>
              <a:spcAft>
                <a:spcPts val="1600"/>
              </a:spcAft>
              <a:buNone/>
            </a:pPr>
            <a:r>
              <a:rPr lang="en" dirty="0">
                <a:solidFill>
                  <a:schemeClr val="accent1"/>
                </a:solidFill>
                <a:latin typeface="Century Gothic" panose="020B0502020202020204" pitchFamily="34" charset="0"/>
                <a:ea typeface="Comfortaa"/>
                <a:cs typeface="Comfortaa"/>
                <a:sym typeface="Comfortaa"/>
              </a:rPr>
              <a:t>Communicate these identified impacts, needs and considerations  to educators implementing reasonable adjustments</a:t>
            </a:r>
            <a:endParaRPr dirty="0">
              <a:solidFill>
                <a:schemeClr val="accent1"/>
              </a:solidFill>
              <a:latin typeface="Century Gothic" panose="020B0502020202020204" pitchFamily="34" charset="0"/>
              <a:ea typeface="Comfortaa"/>
              <a:cs typeface="Comfortaa"/>
              <a:sym typeface="Comfortaa"/>
            </a:endParaRPr>
          </a:p>
        </p:txBody>
      </p:sp>
      <p:sp>
        <p:nvSpPr>
          <p:cNvPr id="2" name="Slide Number Placeholder 1">
            <a:extLst>
              <a:ext uri="{FF2B5EF4-FFF2-40B4-BE49-F238E27FC236}">
                <a16:creationId xmlns:a16="http://schemas.microsoft.com/office/drawing/2014/main" id="{0950ECB6-B031-4556-820A-4BA87FE73D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311700" y="3234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b="0" dirty="0">
                <a:latin typeface="Century Gothic" panose="020B0502020202020204" pitchFamily="34" charset="0"/>
              </a:rPr>
              <a:t>What’s not in an access plan? </a:t>
            </a:r>
          </a:p>
        </p:txBody>
      </p:sp>
      <p:sp>
        <p:nvSpPr>
          <p:cNvPr id="123" name="Google Shape;123;p23"/>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141313"/>
                </a:solidFill>
                <a:latin typeface="Century Gothic" panose="020B0502020202020204" pitchFamily="34" charset="0"/>
                <a:ea typeface="Comfortaa"/>
                <a:cs typeface="Comfortaa"/>
                <a:sym typeface="Comfortaa"/>
              </a:rPr>
              <a:t>An Access Plan does not provide:</a:t>
            </a:r>
            <a:endParaRPr dirty="0">
              <a:solidFill>
                <a:srgbClr val="141313"/>
              </a:solidFill>
              <a:latin typeface="Century Gothic" panose="020B0502020202020204" pitchFamily="34" charset="0"/>
              <a:ea typeface="Comfortaa"/>
              <a:cs typeface="Comfortaa"/>
              <a:sym typeface="Comfortaa"/>
            </a:endParaRPr>
          </a:p>
          <a:p>
            <a:pPr marL="0" lvl="0" indent="0" algn="l" rtl="0">
              <a:spcBef>
                <a:spcPts val="0"/>
              </a:spcBef>
              <a:spcAft>
                <a:spcPts val="0"/>
              </a:spcAft>
              <a:buNone/>
            </a:pPr>
            <a:endParaRPr dirty="0">
              <a:solidFill>
                <a:srgbClr val="141313"/>
              </a:solidFill>
              <a:latin typeface="Century Gothic" panose="020B0502020202020204" pitchFamily="34" charset="0"/>
              <a:ea typeface="Comfortaa"/>
              <a:cs typeface="Comfortaa"/>
              <a:sym typeface="Comfortaa"/>
            </a:endParaRPr>
          </a:p>
          <a:p>
            <a:pPr marL="457200" lvl="0" indent="-342900" algn="l" rtl="0">
              <a:spcBef>
                <a:spcPts val="0"/>
              </a:spcBef>
              <a:spcAft>
                <a:spcPts val="0"/>
              </a:spcAft>
              <a:buClr>
                <a:srgbClr val="141313"/>
              </a:buClr>
              <a:buSzPts val="1800"/>
              <a:buFont typeface="Comfortaa"/>
              <a:buChar char="●"/>
            </a:pPr>
            <a:r>
              <a:rPr lang="en" dirty="0">
                <a:solidFill>
                  <a:srgbClr val="141313"/>
                </a:solidFill>
                <a:latin typeface="Century Gothic" panose="020B0502020202020204" pitchFamily="34" charset="0"/>
                <a:ea typeface="Comfortaa"/>
                <a:cs typeface="Comfortaa"/>
                <a:sym typeface="Comfortaa"/>
              </a:rPr>
              <a:t>Detailed information about the nature of their disability.</a:t>
            </a:r>
            <a:br>
              <a:rPr lang="en" dirty="0">
                <a:solidFill>
                  <a:srgbClr val="141313"/>
                </a:solidFill>
                <a:latin typeface="Century Gothic" panose="020B0502020202020204" pitchFamily="34" charset="0"/>
                <a:ea typeface="Comfortaa"/>
                <a:cs typeface="Comfortaa"/>
                <a:sym typeface="Comfortaa"/>
              </a:rPr>
            </a:br>
            <a:endParaRPr sz="1200" dirty="0">
              <a:solidFill>
                <a:srgbClr val="141313"/>
              </a:solidFill>
              <a:latin typeface="Century Gothic" panose="020B0502020202020204" pitchFamily="34" charset="0"/>
              <a:ea typeface="Comfortaa"/>
              <a:cs typeface="Comfortaa"/>
              <a:sym typeface="Comfortaa"/>
            </a:endParaRPr>
          </a:p>
          <a:p>
            <a:pPr marL="457200" lvl="0" indent="-342900" algn="l" rtl="0">
              <a:spcBef>
                <a:spcPts val="0"/>
              </a:spcBef>
              <a:spcAft>
                <a:spcPts val="0"/>
              </a:spcAft>
              <a:buClr>
                <a:srgbClr val="141313"/>
              </a:buClr>
              <a:buSzPts val="1800"/>
              <a:buFont typeface="Comfortaa"/>
              <a:buChar char="●"/>
            </a:pPr>
            <a:r>
              <a:rPr lang="en" dirty="0">
                <a:solidFill>
                  <a:srgbClr val="141313"/>
                </a:solidFill>
                <a:latin typeface="Century Gothic" panose="020B0502020202020204" pitchFamily="34" charset="0"/>
                <a:ea typeface="Comfortaa"/>
                <a:cs typeface="Comfortaa"/>
                <a:sym typeface="Comfortaa"/>
              </a:rPr>
              <a:t>Specific contextual detail about reasonable adjustments</a:t>
            </a:r>
            <a:br>
              <a:rPr lang="en" dirty="0">
                <a:solidFill>
                  <a:srgbClr val="141313"/>
                </a:solidFill>
                <a:latin typeface="Century Gothic" panose="020B0502020202020204" pitchFamily="34" charset="0"/>
                <a:ea typeface="Comfortaa"/>
                <a:cs typeface="Comfortaa"/>
                <a:sym typeface="Comfortaa"/>
              </a:rPr>
            </a:br>
            <a:endParaRPr sz="1200" dirty="0">
              <a:solidFill>
                <a:srgbClr val="141313"/>
              </a:solidFill>
              <a:latin typeface="Century Gothic" panose="020B0502020202020204" pitchFamily="34" charset="0"/>
              <a:ea typeface="Comfortaa"/>
              <a:cs typeface="Comfortaa"/>
              <a:sym typeface="Comfortaa"/>
            </a:endParaRPr>
          </a:p>
          <a:p>
            <a:pPr marL="457200" lvl="0" indent="-342900" algn="l" rtl="0">
              <a:spcBef>
                <a:spcPts val="0"/>
              </a:spcBef>
              <a:spcAft>
                <a:spcPts val="0"/>
              </a:spcAft>
              <a:buClr>
                <a:srgbClr val="141313"/>
              </a:buClr>
              <a:buSzPts val="1800"/>
              <a:buFont typeface="Comfortaa"/>
              <a:buChar char="●"/>
            </a:pPr>
            <a:r>
              <a:rPr lang="en" dirty="0">
                <a:solidFill>
                  <a:srgbClr val="141313"/>
                </a:solidFill>
                <a:latin typeface="Century Gothic" panose="020B0502020202020204" pitchFamily="34" charset="0"/>
                <a:ea typeface="Comfortaa"/>
                <a:cs typeface="Comfortaa"/>
                <a:sym typeface="Comfortaa"/>
              </a:rPr>
              <a:t>Details about non-educational supports</a:t>
            </a:r>
            <a:br>
              <a:rPr lang="en" dirty="0">
                <a:solidFill>
                  <a:srgbClr val="141313"/>
                </a:solidFill>
                <a:latin typeface="Century Gothic" panose="020B0502020202020204" pitchFamily="34" charset="0"/>
                <a:ea typeface="Comfortaa"/>
                <a:cs typeface="Comfortaa"/>
                <a:sym typeface="Comfortaa"/>
              </a:rPr>
            </a:br>
            <a:endParaRPr sz="1200" dirty="0">
              <a:solidFill>
                <a:srgbClr val="141313"/>
              </a:solidFill>
              <a:latin typeface="Century Gothic" panose="020B0502020202020204" pitchFamily="34" charset="0"/>
              <a:ea typeface="Comfortaa"/>
              <a:cs typeface="Comfortaa"/>
              <a:sym typeface="Comfortaa"/>
            </a:endParaRPr>
          </a:p>
          <a:p>
            <a:pPr marL="457200" lvl="0" indent="-342900" algn="l" rtl="0">
              <a:spcBef>
                <a:spcPts val="0"/>
              </a:spcBef>
              <a:spcAft>
                <a:spcPts val="0"/>
              </a:spcAft>
              <a:buClr>
                <a:srgbClr val="141313"/>
              </a:buClr>
              <a:buSzPts val="1800"/>
              <a:buFont typeface="Comfortaa"/>
              <a:buChar char="●"/>
            </a:pPr>
            <a:r>
              <a:rPr lang="en" dirty="0">
                <a:solidFill>
                  <a:srgbClr val="141313"/>
                </a:solidFill>
                <a:latin typeface="Century Gothic" panose="020B0502020202020204" pitchFamily="34" charset="0"/>
                <a:ea typeface="Comfortaa"/>
                <a:cs typeface="Comfortaa"/>
                <a:sym typeface="Comfortaa"/>
              </a:rPr>
              <a:t>Information about LLN support requirements</a:t>
            </a:r>
            <a:br>
              <a:rPr lang="en" dirty="0">
                <a:solidFill>
                  <a:srgbClr val="141313"/>
                </a:solidFill>
                <a:latin typeface="Century Gothic" panose="020B0502020202020204" pitchFamily="34" charset="0"/>
                <a:ea typeface="Comfortaa"/>
                <a:cs typeface="Comfortaa"/>
                <a:sym typeface="Comfortaa"/>
              </a:rPr>
            </a:br>
            <a:endParaRPr sz="1200" dirty="0">
              <a:solidFill>
                <a:srgbClr val="141313"/>
              </a:solidFill>
              <a:latin typeface="Century Gothic" panose="020B0502020202020204" pitchFamily="34" charset="0"/>
              <a:ea typeface="Comfortaa"/>
              <a:cs typeface="Comfortaa"/>
              <a:sym typeface="Comfortaa"/>
            </a:endParaRPr>
          </a:p>
          <a:p>
            <a:pPr marL="457200" lvl="0" indent="-342900" algn="l" rtl="0">
              <a:spcBef>
                <a:spcPts val="0"/>
              </a:spcBef>
              <a:spcAft>
                <a:spcPts val="0"/>
              </a:spcAft>
              <a:buClr>
                <a:srgbClr val="141313"/>
              </a:buClr>
              <a:buSzPts val="1800"/>
              <a:buFont typeface="Comfortaa"/>
              <a:buChar char="●"/>
            </a:pPr>
            <a:r>
              <a:rPr lang="en" dirty="0">
                <a:solidFill>
                  <a:srgbClr val="141313"/>
                </a:solidFill>
                <a:latin typeface="Century Gothic" panose="020B0502020202020204" pitchFamily="34" charset="0"/>
                <a:ea typeface="Comfortaa"/>
                <a:cs typeface="Comfortaa"/>
                <a:sym typeface="Comfortaa"/>
              </a:rPr>
              <a:t>Other Social Impacts.</a:t>
            </a:r>
            <a:endParaRPr dirty="0">
              <a:solidFill>
                <a:srgbClr val="141313"/>
              </a:solidFill>
              <a:latin typeface="Century Gothic" panose="020B0502020202020204" pitchFamily="34" charset="0"/>
              <a:ea typeface="Comfortaa"/>
              <a:cs typeface="Comfortaa"/>
              <a:sym typeface="Comfortaa"/>
            </a:endParaRPr>
          </a:p>
          <a:p>
            <a:pPr marL="0" lvl="0" indent="0" algn="l" rtl="0">
              <a:spcBef>
                <a:spcPts val="0"/>
              </a:spcBef>
              <a:spcAft>
                <a:spcPts val="0"/>
              </a:spcAft>
              <a:buNone/>
            </a:pPr>
            <a:endParaRPr dirty="0">
              <a:solidFill>
                <a:srgbClr val="141313"/>
              </a:solidFill>
              <a:latin typeface="Comfortaa"/>
              <a:ea typeface="Comfortaa"/>
              <a:cs typeface="Comfortaa"/>
              <a:sym typeface="Comfortaa"/>
            </a:endParaRPr>
          </a:p>
          <a:p>
            <a:pPr marL="0" lvl="0" indent="0" algn="l" rtl="0">
              <a:spcBef>
                <a:spcPts val="0"/>
              </a:spcBef>
              <a:spcAft>
                <a:spcPts val="0"/>
              </a:spcAft>
              <a:buNone/>
            </a:pPr>
            <a:endParaRPr dirty="0">
              <a:solidFill>
                <a:srgbClr val="141313"/>
              </a:solidFill>
              <a:latin typeface="Comfortaa"/>
              <a:ea typeface="Comfortaa"/>
              <a:cs typeface="Comfortaa"/>
              <a:sym typeface="Comfortaa"/>
            </a:endParaRPr>
          </a:p>
          <a:p>
            <a:pPr marL="0" lvl="0" indent="0" algn="l" rtl="0">
              <a:spcBef>
                <a:spcPts val="0"/>
              </a:spcBef>
              <a:spcAft>
                <a:spcPts val="0"/>
              </a:spcAft>
              <a:buNone/>
            </a:pPr>
            <a:endParaRPr dirty="0">
              <a:solidFill>
                <a:srgbClr val="141313"/>
              </a:solidFill>
              <a:latin typeface="Comfortaa"/>
              <a:ea typeface="Comfortaa"/>
              <a:cs typeface="Comfortaa"/>
              <a:sym typeface="Comfortaa"/>
            </a:endParaRPr>
          </a:p>
          <a:p>
            <a:pPr marL="0" lvl="0" indent="0" algn="l" rtl="0">
              <a:spcBef>
                <a:spcPts val="0"/>
              </a:spcBef>
              <a:spcAft>
                <a:spcPts val="0"/>
              </a:spcAft>
              <a:buNone/>
            </a:pPr>
            <a:endParaRPr dirty="0">
              <a:latin typeface="Comfortaa"/>
              <a:ea typeface="Comfortaa"/>
              <a:cs typeface="Comfortaa"/>
              <a:sym typeface="Comfortaa"/>
            </a:endParaRPr>
          </a:p>
          <a:p>
            <a:pPr marL="0" lvl="0" indent="0" algn="l" rtl="0">
              <a:spcBef>
                <a:spcPts val="1600"/>
              </a:spcBef>
              <a:spcAft>
                <a:spcPts val="1600"/>
              </a:spcAft>
              <a:buNone/>
            </a:pPr>
            <a:endParaRPr dirty="0">
              <a:latin typeface="Comfortaa"/>
              <a:ea typeface="Comfortaa"/>
              <a:cs typeface="Comfortaa"/>
              <a:sym typeface="Comfortaa"/>
            </a:endParaRPr>
          </a:p>
        </p:txBody>
      </p:sp>
      <p:sp>
        <p:nvSpPr>
          <p:cNvPr id="2" name="Slide Number Placeholder 1">
            <a:extLst>
              <a:ext uri="{FF2B5EF4-FFF2-40B4-BE49-F238E27FC236}">
                <a16:creationId xmlns:a16="http://schemas.microsoft.com/office/drawing/2014/main" id="{F3ED8A5E-5009-4BC9-B493-C7A55C8173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11</a:t>
            </a:fld>
            <a:endParaRPr lang="e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b="0" dirty="0">
                <a:latin typeface="Century Gothic" panose="020B0502020202020204" pitchFamily="34" charset="0"/>
              </a:rPr>
              <a:t>Legal framework</a:t>
            </a:r>
          </a:p>
        </p:txBody>
      </p:sp>
      <p:sp>
        <p:nvSpPr>
          <p:cNvPr id="129" name="Google Shape;129;p24"/>
          <p:cNvSpPr txBox="1">
            <a:spLocks noGrp="1"/>
          </p:cNvSpPr>
          <p:nvPr>
            <p:ph type="body" idx="1"/>
          </p:nvPr>
        </p:nvSpPr>
        <p:spPr>
          <a:xfrm>
            <a:off x="311700" y="1243975"/>
            <a:ext cx="8520600" cy="36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dirty="0">
                <a:latin typeface="Century Gothic" panose="020B0502020202020204" pitchFamily="34" charset="0"/>
                <a:ea typeface="Comfortaa"/>
                <a:cs typeface="Comfortaa"/>
                <a:sym typeface="Comfortaa"/>
              </a:rPr>
              <a:t>As an education and training provider we are responsive to indivdiual learner needs, provide reasonable adjsutments and eleiminate discrimination on the basis of disability. We are legally required to comply with :</a:t>
            </a:r>
            <a:endParaRPr sz="1900" dirty="0">
              <a:latin typeface="Century Gothic" panose="020B0502020202020204" pitchFamily="34" charset="0"/>
              <a:ea typeface="Comfortaa"/>
              <a:cs typeface="Comfortaa"/>
              <a:sym typeface="Comfortaa"/>
            </a:endParaRPr>
          </a:p>
          <a:p>
            <a:pPr marL="457200" lvl="0" indent="-349250" algn="l" rtl="0">
              <a:spcBef>
                <a:spcPts val="1600"/>
              </a:spcBef>
              <a:spcAft>
                <a:spcPts val="0"/>
              </a:spcAft>
              <a:buSzPts val="1900"/>
              <a:buFont typeface="Comfortaa"/>
              <a:buChar char="●"/>
            </a:pPr>
            <a:r>
              <a:rPr lang="en" sz="1900" dirty="0">
                <a:latin typeface="Century Gothic" panose="020B0502020202020204" pitchFamily="34" charset="0"/>
                <a:ea typeface="Comfortaa"/>
                <a:cs typeface="Comfortaa"/>
                <a:sym typeface="Comfortaa"/>
              </a:rPr>
              <a:t>Disability Discrimination Act 1995</a:t>
            </a:r>
            <a:endParaRPr sz="1900" dirty="0">
              <a:latin typeface="Century Gothic" panose="020B0502020202020204" pitchFamily="34" charset="0"/>
              <a:ea typeface="Comfortaa"/>
              <a:cs typeface="Comfortaa"/>
              <a:sym typeface="Comfortaa"/>
            </a:endParaRPr>
          </a:p>
          <a:p>
            <a:pPr marL="457200" lvl="0" indent="-349250" algn="l" rtl="0">
              <a:spcBef>
                <a:spcPts val="0"/>
              </a:spcBef>
              <a:spcAft>
                <a:spcPts val="0"/>
              </a:spcAft>
              <a:buSzPts val="1900"/>
              <a:buFont typeface="Comfortaa"/>
              <a:buChar char="●"/>
            </a:pPr>
            <a:r>
              <a:rPr lang="en" sz="1900" dirty="0">
                <a:latin typeface="Century Gothic" panose="020B0502020202020204" pitchFamily="34" charset="0"/>
                <a:ea typeface="Comfortaa"/>
                <a:cs typeface="Comfortaa"/>
                <a:sym typeface="Comfortaa"/>
              </a:rPr>
              <a:t>Disability Standards for Education 2005 </a:t>
            </a:r>
            <a:endParaRPr sz="1900" dirty="0">
              <a:latin typeface="Century Gothic" panose="020B0502020202020204" pitchFamily="34" charset="0"/>
              <a:ea typeface="Comfortaa"/>
              <a:cs typeface="Comfortaa"/>
              <a:sym typeface="Comfortaa"/>
            </a:endParaRPr>
          </a:p>
          <a:p>
            <a:pPr marL="457200" lvl="0" indent="-349250" algn="l" rtl="0">
              <a:spcBef>
                <a:spcPts val="0"/>
              </a:spcBef>
              <a:spcAft>
                <a:spcPts val="0"/>
              </a:spcAft>
              <a:buSzPts val="1900"/>
              <a:buFont typeface="Comfortaa"/>
              <a:buChar char="●"/>
            </a:pPr>
            <a:r>
              <a:rPr lang="en" sz="1900" dirty="0">
                <a:latin typeface="Century Gothic" panose="020B0502020202020204" pitchFamily="34" charset="0"/>
                <a:ea typeface="Comfortaa"/>
                <a:cs typeface="Comfortaa"/>
                <a:sym typeface="Comfortaa"/>
              </a:rPr>
              <a:t>Standards for RTOs 2015</a:t>
            </a:r>
            <a:endParaRPr sz="1900" dirty="0">
              <a:latin typeface="Century Gothic" panose="020B0502020202020204" pitchFamily="34" charset="0"/>
              <a:ea typeface="Comfortaa"/>
              <a:cs typeface="Comfortaa"/>
              <a:sym typeface="Comfortaa"/>
            </a:endParaRPr>
          </a:p>
          <a:p>
            <a:pPr marL="457200" lvl="0" indent="-349250" algn="l" rtl="0">
              <a:spcBef>
                <a:spcPts val="0"/>
              </a:spcBef>
              <a:spcAft>
                <a:spcPts val="0"/>
              </a:spcAft>
              <a:buSzPts val="1900"/>
              <a:buFont typeface="Comfortaa"/>
              <a:buChar char="●"/>
            </a:pPr>
            <a:r>
              <a:rPr lang="en" sz="1900" dirty="0">
                <a:latin typeface="Century Gothic" panose="020B0502020202020204" pitchFamily="34" charset="0"/>
                <a:ea typeface="Comfortaa"/>
                <a:cs typeface="Comfortaa"/>
                <a:sym typeface="Comfortaa"/>
              </a:rPr>
              <a:t>Equal Opportunity Legislation </a:t>
            </a:r>
            <a:endParaRPr sz="1900" dirty="0">
              <a:latin typeface="Century Gothic" panose="020B0502020202020204" pitchFamily="34" charset="0"/>
              <a:ea typeface="Comfortaa"/>
              <a:cs typeface="Comfortaa"/>
              <a:sym typeface="Comfortaa"/>
            </a:endParaRPr>
          </a:p>
        </p:txBody>
      </p:sp>
      <p:sp>
        <p:nvSpPr>
          <p:cNvPr id="2" name="Slide Number Placeholder 1">
            <a:extLst>
              <a:ext uri="{FF2B5EF4-FFF2-40B4-BE49-F238E27FC236}">
                <a16:creationId xmlns:a16="http://schemas.microsoft.com/office/drawing/2014/main" id="{8395D9ED-3754-4D4A-93A7-A12D4139DB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dirty="0">
                <a:latin typeface="Century Gothic" panose="020B0502020202020204" pitchFamily="34" charset="0"/>
              </a:rPr>
              <a:t>Activity - Equality </a:t>
            </a:r>
            <a:r>
              <a:rPr lang="en-AU" sz="2900" b="0" dirty="0">
                <a:latin typeface="Century Gothic" panose="020B0502020202020204" pitchFamily="34" charset="0"/>
              </a:rPr>
              <a:t>v</a:t>
            </a:r>
            <a:r>
              <a:rPr lang="en" sz="2900" b="0" dirty="0">
                <a:latin typeface="Century Gothic" panose="020B0502020202020204" pitchFamily="34" charset="0"/>
              </a:rPr>
              <a:t>ersus</a:t>
            </a:r>
            <a:r>
              <a:rPr lang="en" b="0" dirty="0">
                <a:latin typeface="Century Gothic" panose="020B0502020202020204" pitchFamily="34" charset="0"/>
              </a:rPr>
              <a:t> EQUITY</a:t>
            </a:r>
            <a:endParaRPr b="0" dirty="0">
              <a:latin typeface="Century Gothic" panose="020B0502020202020204" pitchFamily="34" charset="0"/>
            </a:endParaRPr>
          </a:p>
        </p:txBody>
      </p:sp>
      <p:sp>
        <p:nvSpPr>
          <p:cNvPr id="135" name="Google Shape;135;p25"/>
          <p:cNvSpPr txBox="1">
            <a:spLocks noGrp="1"/>
          </p:cNvSpPr>
          <p:nvPr>
            <p:ph type="body" idx="1"/>
          </p:nvPr>
        </p:nvSpPr>
        <p:spPr>
          <a:xfrm>
            <a:off x="311700" y="1430125"/>
            <a:ext cx="8520600" cy="33402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Comfortaa"/>
              <a:buChar char="●"/>
            </a:pPr>
            <a:r>
              <a:rPr lang="en" sz="2000" dirty="0">
                <a:solidFill>
                  <a:schemeClr val="accent1"/>
                </a:solidFill>
                <a:latin typeface="Century Gothic" panose="020B0502020202020204" pitchFamily="34" charset="0"/>
                <a:ea typeface="Comfortaa"/>
                <a:cs typeface="Comfortaa"/>
                <a:sym typeface="Comfortaa"/>
              </a:rPr>
              <a:t>Consider the definition of both terms</a:t>
            </a:r>
            <a:br>
              <a:rPr lang="en" sz="2000" dirty="0">
                <a:solidFill>
                  <a:schemeClr val="accent1"/>
                </a:solidFill>
                <a:latin typeface="Century Gothic" panose="020B0502020202020204" pitchFamily="34" charset="0"/>
                <a:ea typeface="Comfortaa"/>
                <a:cs typeface="Comfortaa"/>
                <a:sym typeface="Comfortaa"/>
              </a:rPr>
            </a:br>
            <a:r>
              <a:rPr lang="en" sz="2000" dirty="0">
                <a:solidFill>
                  <a:schemeClr val="accent1"/>
                </a:solidFill>
                <a:latin typeface="Century Gothic" panose="020B0502020202020204" pitchFamily="34" charset="0"/>
                <a:ea typeface="Comfortaa"/>
                <a:cs typeface="Comfortaa"/>
                <a:sym typeface="Comfortaa"/>
              </a:rPr>
              <a:t> </a:t>
            </a:r>
            <a:endParaRPr sz="900" dirty="0">
              <a:solidFill>
                <a:schemeClr val="accent1"/>
              </a:solidFill>
              <a:latin typeface="Century Gothic" panose="020B0502020202020204" pitchFamily="34" charset="0"/>
              <a:ea typeface="Comfortaa"/>
              <a:cs typeface="Comfortaa"/>
              <a:sym typeface="Comfortaa"/>
            </a:endParaRPr>
          </a:p>
          <a:p>
            <a:pPr marL="457200" lvl="0" indent="-355600" algn="l" rtl="0">
              <a:spcBef>
                <a:spcPts val="0"/>
              </a:spcBef>
              <a:spcAft>
                <a:spcPts val="0"/>
              </a:spcAft>
              <a:buSzPts val="2000"/>
              <a:buFont typeface="Comfortaa"/>
              <a:buChar char="●"/>
            </a:pPr>
            <a:r>
              <a:rPr lang="en" sz="2000" dirty="0">
                <a:solidFill>
                  <a:schemeClr val="accent1"/>
                </a:solidFill>
                <a:latin typeface="Century Gothic" panose="020B0502020202020204" pitchFamily="34" charset="0"/>
                <a:ea typeface="Comfortaa"/>
                <a:cs typeface="Comfortaa"/>
                <a:sym typeface="Comfortaa"/>
              </a:rPr>
              <a:t>What makes them different </a:t>
            </a:r>
            <a:br>
              <a:rPr lang="en" sz="2000" dirty="0">
                <a:solidFill>
                  <a:schemeClr val="accent1"/>
                </a:solidFill>
                <a:latin typeface="Century Gothic" panose="020B0502020202020204" pitchFamily="34" charset="0"/>
                <a:ea typeface="Comfortaa"/>
                <a:cs typeface="Comfortaa"/>
                <a:sym typeface="Comfortaa"/>
              </a:rPr>
            </a:br>
            <a:endParaRPr sz="2000" dirty="0">
              <a:solidFill>
                <a:schemeClr val="accent1"/>
              </a:solidFill>
              <a:latin typeface="Century Gothic" panose="020B0502020202020204" pitchFamily="34" charset="0"/>
              <a:ea typeface="Comfortaa"/>
              <a:cs typeface="Comfortaa"/>
              <a:sym typeface="Comfortaa"/>
            </a:endParaRPr>
          </a:p>
          <a:p>
            <a:pPr marL="457200" lvl="0" indent="-355600" algn="l" rtl="0">
              <a:spcBef>
                <a:spcPts val="0"/>
              </a:spcBef>
              <a:spcAft>
                <a:spcPts val="0"/>
              </a:spcAft>
              <a:buSzPts val="2000"/>
              <a:buFont typeface="Comfortaa"/>
              <a:buChar char="●"/>
            </a:pPr>
            <a:r>
              <a:rPr lang="en" sz="2000" dirty="0">
                <a:solidFill>
                  <a:schemeClr val="accent1"/>
                </a:solidFill>
                <a:latin typeface="Century Gothic" panose="020B0502020202020204" pitchFamily="34" charset="0"/>
                <a:ea typeface="Comfortaa"/>
                <a:cs typeface="Comfortaa"/>
                <a:sym typeface="Comfortaa"/>
              </a:rPr>
              <a:t>Consider examples </a:t>
            </a:r>
            <a:endParaRPr sz="2000" dirty="0">
              <a:solidFill>
                <a:schemeClr val="accent1"/>
              </a:solidFill>
              <a:latin typeface="Century Gothic" panose="020B0502020202020204" pitchFamily="34" charset="0"/>
              <a:ea typeface="Comfortaa"/>
              <a:cs typeface="Comfortaa"/>
              <a:sym typeface="Comfortaa"/>
            </a:endParaRPr>
          </a:p>
        </p:txBody>
      </p:sp>
      <p:sp>
        <p:nvSpPr>
          <p:cNvPr id="2" name="Slide Number Placeholder 1">
            <a:extLst>
              <a:ext uri="{FF2B5EF4-FFF2-40B4-BE49-F238E27FC236}">
                <a16:creationId xmlns:a16="http://schemas.microsoft.com/office/drawing/2014/main" id="{966DBFC2-1D54-4ABA-93F4-930F5280B8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descr="Image one shows three people of differing heights standing on the same size box reaching for apples on a tree. It illustrates that everyone has the same opportunity but only some people can reach. Image two shows three people of differing heights standing on boxes of different heights. It illustrates that equity is about providing different levels of support to ensure everyone can reach. "/>
          <p:cNvSpPr txBox="1">
            <a:spLocks noGrp="1"/>
          </p:cNvSpPr>
          <p:nvPr>
            <p:ph type="title"/>
          </p:nvPr>
        </p:nvSpPr>
        <p:spPr>
          <a:xfrm>
            <a:off x="1198550" y="4590300"/>
            <a:ext cx="6657600" cy="33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b="0" i="1" dirty="0">
                <a:solidFill>
                  <a:srgbClr val="333333"/>
                </a:solidFill>
                <a:highlight>
                  <a:srgbClr val="FFFFFF"/>
                </a:highlight>
                <a:latin typeface="Arial"/>
                <a:ea typeface="Arial"/>
                <a:cs typeface="Arial"/>
                <a:sym typeface="Arial"/>
              </a:rPr>
              <a:t>© 2014, Saskatoon Health Region</a:t>
            </a:r>
            <a:r>
              <a:rPr lang="en" sz="1000" b="0" i="1" dirty="0">
                <a:solidFill>
                  <a:srgbClr val="0000FF"/>
                </a:solidFill>
                <a:highlight>
                  <a:srgbClr val="FFFFFF"/>
                </a:highlight>
                <a:latin typeface="Arial"/>
                <a:ea typeface="Arial"/>
                <a:cs typeface="Arial"/>
                <a:sym typeface="Arial"/>
              </a:rPr>
              <a:t> </a:t>
            </a:r>
            <a:r>
              <a:rPr lang="en" sz="1100" b="0" u="sng" dirty="0">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https://www.nwhu.on.ca/ourservices/Pages/Equity-vs-Equality.aspx</a:t>
            </a:r>
            <a:endParaRPr dirty="0">
              <a:solidFill>
                <a:srgbClr val="0000FF"/>
              </a:solidFill>
            </a:endParaRPr>
          </a:p>
        </p:txBody>
      </p:sp>
      <p:pic>
        <p:nvPicPr>
          <p:cNvPr id="141" name="Google Shape;141;p26" descr="Image one shows three people of differing heights standing on boxes of the same size trying to pick apples from a tree. It illustrates that each person is given equal opportunity and support but not all can reach the apples. In image two the three people now have different size boxes to ensure each of them can reach th apples. It illustrates that each person is provided individual levels of support allowing each of them to experience the same opportunity on an equal basis. This is equity."/>
          <p:cNvPicPr preferRelativeResize="0"/>
          <p:nvPr/>
        </p:nvPicPr>
        <p:blipFill>
          <a:blip r:embed="rId4">
            <a:alphaModFix/>
          </a:blip>
          <a:stretch>
            <a:fillRect/>
          </a:stretch>
        </p:blipFill>
        <p:spPr>
          <a:xfrm>
            <a:off x="1198541" y="239425"/>
            <a:ext cx="6379186" cy="4289149"/>
          </a:xfrm>
          <a:prstGeom prst="rect">
            <a:avLst/>
          </a:prstGeom>
          <a:noFill/>
          <a:ln>
            <a:noFill/>
          </a:ln>
        </p:spPr>
      </p:pic>
      <p:sp>
        <p:nvSpPr>
          <p:cNvPr id="2" name="Slide Number Placeholder 1">
            <a:extLst>
              <a:ext uri="{FF2B5EF4-FFF2-40B4-BE49-F238E27FC236}">
                <a16:creationId xmlns:a16="http://schemas.microsoft.com/office/drawing/2014/main" id="{EB9B07FB-BC62-49A1-8EC8-98F834A963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b="0" dirty="0">
                <a:latin typeface="Century Gothic" panose="020B0502020202020204" pitchFamily="34" charset="0"/>
              </a:rPr>
              <a:t>Role of Equity Services</a:t>
            </a:r>
          </a:p>
        </p:txBody>
      </p:sp>
      <p:sp>
        <p:nvSpPr>
          <p:cNvPr id="147" name="Google Shape;147;p27"/>
          <p:cNvSpPr txBox="1">
            <a:spLocks noGrp="1"/>
          </p:cNvSpPr>
          <p:nvPr>
            <p:ph type="body" idx="1"/>
          </p:nvPr>
        </p:nvSpPr>
        <p:spPr>
          <a:xfrm>
            <a:off x="311700" y="1228675"/>
            <a:ext cx="8520600" cy="3639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omfortaa"/>
              <a:buChar char="●"/>
            </a:pPr>
            <a:r>
              <a:rPr lang="en" dirty="0">
                <a:solidFill>
                  <a:schemeClr val="accent1"/>
                </a:solidFill>
                <a:latin typeface="Century Gothic" panose="020B0502020202020204" pitchFamily="34" charset="0"/>
                <a:ea typeface="Comfortaa"/>
                <a:cs typeface="Comfortaa"/>
                <a:sym typeface="Comfortaa"/>
              </a:rPr>
              <a:t>Discussing individual needs with our students</a:t>
            </a:r>
            <a:endParaRPr dirty="0">
              <a:solidFill>
                <a:schemeClr val="accent1"/>
              </a:solidFill>
              <a:latin typeface="Century Gothic" panose="020B0502020202020204" pitchFamily="34" charset="0"/>
              <a:ea typeface="Comfortaa"/>
              <a:cs typeface="Comfortaa"/>
              <a:sym typeface="Comfortaa"/>
            </a:endParaRPr>
          </a:p>
          <a:p>
            <a:pPr marL="457200" lvl="0" indent="-342900" algn="l" rtl="0">
              <a:spcBef>
                <a:spcPts val="0"/>
              </a:spcBef>
              <a:spcAft>
                <a:spcPts val="0"/>
              </a:spcAft>
              <a:buSzPts val="1800"/>
              <a:buFont typeface="Comfortaa"/>
              <a:buChar char="●"/>
            </a:pPr>
            <a:r>
              <a:rPr lang="en" dirty="0">
                <a:solidFill>
                  <a:schemeClr val="accent1"/>
                </a:solidFill>
                <a:latin typeface="Century Gothic" panose="020B0502020202020204" pitchFamily="34" charset="0"/>
                <a:ea typeface="Comfortaa"/>
                <a:cs typeface="Comfortaa"/>
                <a:sym typeface="Comfortaa"/>
              </a:rPr>
              <a:t>Advising about supporting evidence and supports available</a:t>
            </a:r>
            <a:endParaRPr dirty="0">
              <a:solidFill>
                <a:schemeClr val="accent1"/>
              </a:solidFill>
              <a:latin typeface="Century Gothic" panose="020B0502020202020204" pitchFamily="34" charset="0"/>
              <a:ea typeface="Comfortaa"/>
              <a:cs typeface="Comfortaa"/>
              <a:sym typeface="Comfortaa"/>
            </a:endParaRPr>
          </a:p>
          <a:p>
            <a:pPr marL="457200" lvl="0" indent="-342900" algn="l" rtl="0">
              <a:spcBef>
                <a:spcPts val="0"/>
              </a:spcBef>
              <a:spcAft>
                <a:spcPts val="0"/>
              </a:spcAft>
              <a:buSzPts val="1800"/>
              <a:buFont typeface="Comfortaa"/>
              <a:buChar char="●"/>
            </a:pPr>
            <a:r>
              <a:rPr lang="en" dirty="0">
                <a:solidFill>
                  <a:schemeClr val="accent1"/>
                </a:solidFill>
                <a:latin typeface="Century Gothic" panose="020B0502020202020204" pitchFamily="34" charset="0"/>
                <a:ea typeface="Comfortaa"/>
                <a:cs typeface="Comfortaa"/>
                <a:sym typeface="Comfortaa"/>
              </a:rPr>
              <a:t>Collating information to confirm entitlement</a:t>
            </a:r>
            <a:endParaRPr dirty="0">
              <a:solidFill>
                <a:schemeClr val="accent1"/>
              </a:solidFill>
              <a:latin typeface="Century Gothic" panose="020B0502020202020204" pitchFamily="34" charset="0"/>
              <a:ea typeface="Comfortaa"/>
              <a:cs typeface="Comfortaa"/>
              <a:sym typeface="Comfortaa"/>
            </a:endParaRPr>
          </a:p>
          <a:p>
            <a:pPr marL="457200" lvl="0" indent="-342900" algn="l" rtl="0">
              <a:spcBef>
                <a:spcPts val="0"/>
              </a:spcBef>
              <a:spcAft>
                <a:spcPts val="0"/>
              </a:spcAft>
              <a:buSzPts val="1800"/>
              <a:buFont typeface="Comfortaa"/>
              <a:buChar char="●"/>
            </a:pPr>
            <a:r>
              <a:rPr lang="en" dirty="0">
                <a:solidFill>
                  <a:schemeClr val="accent1"/>
                </a:solidFill>
                <a:latin typeface="Century Gothic" panose="020B0502020202020204" pitchFamily="34" charset="0"/>
                <a:ea typeface="Comfortaa"/>
                <a:cs typeface="Comfortaa"/>
                <a:sym typeface="Comfortaa"/>
              </a:rPr>
              <a:t>Contacting educators to determine requirements of the course</a:t>
            </a:r>
            <a:endParaRPr dirty="0">
              <a:solidFill>
                <a:schemeClr val="accent1"/>
              </a:solidFill>
              <a:latin typeface="Century Gothic" panose="020B0502020202020204" pitchFamily="34" charset="0"/>
              <a:ea typeface="Comfortaa"/>
              <a:cs typeface="Comfortaa"/>
              <a:sym typeface="Comfortaa"/>
            </a:endParaRPr>
          </a:p>
          <a:p>
            <a:pPr marL="457200" lvl="0" indent="-342900" algn="l" rtl="0">
              <a:spcBef>
                <a:spcPts val="0"/>
              </a:spcBef>
              <a:spcAft>
                <a:spcPts val="0"/>
              </a:spcAft>
              <a:buSzPts val="1800"/>
              <a:buFont typeface="Comfortaa"/>
              <a:buChar char="●"/>
            </a:pPr>
            <a:r>
              <a:rPr lang="en" dirty="0">
                <a:solidFill>
                  <a:schemeClr val="accent1"/>
                </a:solidFill>
                <a:latin typeface="Century Gothic" panose="020B0502020202020204" pitchFamily="34" charset="0"/>
                <a:ea typeface="Comfortaa"/>
                <a:cs typeface="Comfortaa"/>
                <a:sym typeface="Comfortaa"/>
              </a:rPr>
              <a:t>Determining implications and potential reasonable adjustments</a:t>
            </a:r>
            <a:endParaRPr dirty="0">
              <a:solidFill>
                <a:schemeClr val="accent1"/>
              </a:solidFill>
              <a:latin typeface="Century Gothic" panose="020B0502020202020204" pitchFamily="34" charset="0"/>
              <a:ea typeface="Comfortaa"/>
              <a:cs typeface="Comfortaa"/>
              <a:sym typeface="Comfortaa"/>
            </a:endParaRPr>
          </a:p>
          <a:p>
            <a:pPr marL="457200" lvl="0" indent="-342900" algn="l" rtl="0">
              <a:spcBef>
                <a:spcPts val="0"/>
              </a:spcBef>
              <a:spcAft>
                <a:spcPts val="0"/>
              </a:spcAft>
              <a:buSzPts val="1800"/>
              <a:buFont typeface="Comfortaa"/>
              <a:buChar char="●"/>
            </a:pPr>
            <a:r>
              <a:rPr lang="en" dirty="0">
                <a:solidFill>
                  <a:schemeClr val="accent1"/>
                </a:solidFill>
                <a:latin typeface="Century Gothic" panose="020B0502020202020204" pitchFamily="34" charset="0"/>
                <a:ea typeface="Comfortaa"/>
                <a:cs typeface="Comfortaa"/>
                <a:sym typeface="Comfortaa"/>
              </a:rPr>
              <a:t>Documenting the Access Plan</a:t>
            </a:r>
            <a:endParaRPr dirty="0">
              <a:solidFill>
                <a:schemeClr val="accent1"/>
              </a:solidFill>
              <a:latin typeface="Century Gothic" panose="020B0502020202020204" pitchFamily="34" charset="0"/>
              <a:ea typeface="Comfortaa"/>
              <a:cs typeface="Comfortaa"/>
              <a:sym typeface="Comfortaa"/>
            </a:endParaRPr>
          </a:p>
          <a:p>
            <a:pPr marL="457200" lvl="0" indent="-342900" algn="l" rtl="0">
              <a:spcBef>
                <a:spcPts val="0"/>
              </a:spcBef>
              <a:spcAft>
                <a:spcPts val="0"/>
              </a:spcAft>
              <a:buSzPts val="1800"/>
              <a:buFont typeface="Comfortaa"/>
              <a:buChar char="●"/>
            </a:pPr>
            <a:r>
              <a:rPr lang="en" dirty="0">
                <a:solidFill>
                  <a:schemeClr val="accent1"/>
                </a:solidFill>
                <a:latin typeface="Century Gothic" panose="020B0502020202020204" pitchFamily="34" charset="0"/>
                <a:ea typeface="Comfortaa"/>
                <a:cs typeface="Comfortaa"/>
                <a:sym typeface="Comfortaa"/>
              </a:rPr>
              <a:t>Supporting the Student to communicate their needs and Access Plan with their educators</a:t>
            </a:r>
            <a:endParaRPr dirty="0">
              <a:solidFill>
                <a:schemeClr val="accent1"/>
              </a:solidFill>
              <a:latin typeface="Century Gothic" panose="020B0502020202020204" pitchFamily="34" charset="0"/>
              <a:ea typeface="Comfortaa"/>
              <a:cs typeface="Comfortaa"/>
              <a:sym typeface="Comfortaa"/>
            </a:endParaRPr>
          </a:p>
          <a:p>
            <a:pPr marL="457200" lvl="0" indent="-342900" algn="l" rtl="0">
              <a:spcBef>
                <a:spcPts val="0"/>
              </a:spcBef>
              <a:spcAft>
                <a:spcPts val="0"/>
              </a:spcAft>
              <a:buSzPts val="1800"/>
              <a:buFont typeface="Comfortaa"/>
              <a:buChar char="●"/>
            </a:pPr>
            <a:r>
              <a:rPr lang="en" dirty="0">
                <a:solidFill>
                  <a:schemeClr val="accent1"/>
                </a:solidFill>
                <a:latin typeface="Century Gothic" panose="020B0502020202020204" pitchFamily="34" charset="0"/>
                <a:ea typeface="Comfortaa"/>
                <a:cs typeface="Comfortaa"/>
                <a:sym typeface="Comfortaa"/>
              </a:rPr>
              <a:t>Participating in conversations with student/educators as required</a:t>
            </a:r>
            <a:endParaRPr dirty="0">
              <a:solidFill>
                <a:schemeClr val="accent1"/>
              </a:solidFill>
              <a:latin typeface="Century Gothic" panose="020B0502020202020204" pitchFamily="34" charset="0"/>
              <a:ea typeface="Comfortaa"/>
              <a:cs typeface="Comfortaa"/>
              <a:sym typeface="Comfortaa"/>
            </a:endParaRPr>
          </a:p>
          <a:p>
            <a:pPr marL="457200" lvl="0" indent="-342900" algn="l" rtl="0">
              <a:spcBef>
                <a:spcPts val="0"/>
              </a:spcBef>
              <a:spcAft>
                <a:spcPts val="0"/>
              </a:spcAft>
              <a:buSzPts val="1800"/>
              <a:buFont typeface="Comfortaa"/>
              <a:buChar char="●"/>
            </a:pPr>
            <a:r>
              <a:rPr lang="en" dirty="0">
                <a:solidFill>
                  <a:schemeClr val="accent1"/>
                </a:solidFill>
                <a:latin typeface="Century Gothic" panose="020B0502020202020204" pitchFamily="34" charset="0"/>
                <a:ea typeface="Comfortaa"/>
                <a:cs typeface="Comfortaa"/>
                <a:sym typeface="Comfortaa"/>
              </a:rPr>
              <a:t>Supporting the educators to determine the inherent requirements and reasonable adjustments</a:t>
            </a:r>
            <a:endParaRPr dirty="0">
              <a:solidFill>
                <a:schemeClr val="accent1"/>
              </a:solidFill>
              <a:latin typeface="Century Gothic" panose="020B0502020202020204" pitchFamily="34" charset="0"/>
              <a:ea typeface="Comfortaa"/>
              <a:cs typeface="Comfortaa"/>
              <a:sym typeface="Comfortaa"/>
            </a:endParaRPr>
          </a:p>
        </p:txBody>
      </p:sp>
      <p:sp>
        <p:nvSpPr>
          <p:cNvPr id="2" name="Slide Number Placeholder 1">
            <a:extLst>
              <a:ext uri="{FF2B5EF4-FFF2-40B4-BE49-F238E27FC236}">
                <a16:creationId xmlns:a16="http://schemas.microsoft.com/office/drawing/2014/main" id="{A6B0A676-8AAC-4DB6-9C9B-54F8432863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15</a:t>
            </a:fld>
            <a:endParaRPr lang="e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b="0" dirty="0">
                <a:latin typeface="Century Gothic" panose="020B0502020202020204" pitchFamily="34" charset="0"/>
              </a:rPr>
              <a:t>Role of Educators </a:t>
            </a:r>
          </a:p>
        </p:txBody>
      </p:sp>
      <p:sp>
        <p:nvSpPr>
          <p:cNvPr id="153" name="Google Shape;153;p28"/>
          <p:cNvSpPr txBox="1">
            <a:spLocks noGrp="1"/>
          </p:cNvSpPr>
          <p:nvPr>
            <p:ph type="body" idx="1"/>
          </p:nvPr>
        </p:nvSpPr>
        <p:spPr>
          <a:xfrm>
            <a:off x="311700" y="1228675"/>
            <a:ext cx="8520600" cy="36546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Comfortaa"/>
              <a:buChar char="●"/>
            </a:pPr>
            <a:r>
              <a:rPr lang="en" sz="2000" dirty="0">
                <a:solidFill>
                  <a:schemeClr val="accent1"/>
                </a:solidFill>
                <a:latin typeface="Century Gothic" panose="020B0502020202020204" pitchFamily="34" charset="0"/>
                <a:ea typeface="Comfortaa"/>
                <a:cs typeface="Comfortaa"/>
                <a:sym typeface="Comfortaa"/>
              </a:rPr>
              <a:t>Promoting Equity Services and Supports to students throughout their studies</a:t>
            </a:r>
            <a:endParaRPr sz="2000" dirty="0">
              <a:solidFill>
                <a:schemeClr val="accent1"/>
              </a:solidFill>
              <a:latin typeface="Century Gothic" panose="020B0502020202020204" pitchFamily="34" charset="0"/>
              <a:ea typeface="Comfortaa"/>
              <a:cs typeface="Comfortaa"/>
              <a:sym typeface="Comfortaa"/>
            </a:endParaRPr>
          </a:p>
          <a:p>
            <a:pPr marL="457200" lvl="0" indent="-355600" algn="l" rtl="0">
              <a:spcBef>
                <a:spcPts val="0"/>
              </a:spcBef>
              <a:spcAft>
                <a:spcPts val="0"/>
              </a:spcAft>
              <a:buSzPts val="2000"/>
              <a:buFont typeface="Comfortaa"/>
              <a:buChar char="●"/>
            </a:pPr>
            <a:r>
              <a:rPr lang="en" sz="2000" dirty="0">
                <a:solidFill>
                  <a:schemeClr val="accent1"/>
                </a:solidFill>
                <a:latin typeface="Century Gothic" panose="020B0502020202020204" pitchFamily="34" charset="0"/>
                <a:ea typeface="Comfortaa"/>
                <a:cs typeface="Comfortaa"/>
                <a:sym typeface="Comfortaa"/>
              </a:rPr>
              <a:t>Being available to speak/work with Equity Services</a:t>
            </a:r>
            <a:endParaRPr sz="2000" dirty="0">
              <a:solidFill>
                <a:schemeClr val="accent1"/>
              </a:solidFill>
              <a:latin typeface="Century Gothic" panose="020B0502020202020204" pitchFamily="34" charset="0"/>
              <a:ea typeface="Comfortaa"/>
              <a:cs typeface="Comfortaa"/>
              <a:sym typeface="Comfortaa"/>
            </a:endParaRPr>
          </a:p>
          <a:p>
            <a:pPr marL="457200" lvl="0" indent="-355600" algn="l" rtl="0">
              <a:spcBef>
                <a:spcPts val="0"/>
              </a:spcBef>
              <a:spcAft>
                <a:spcPts val="0"/>
              </a:spcAft>
              <a:buSzPts val="2000"/>
              <a:buFont typeface="Comfortaa"/>
              <a:buChar char="●"/>
            </a:pPr>
            <a:r>
              <a:rPr lang="en" sz="2000" dirty="0">
                <a:solidFill>
                  <a:schemeClr val="accent1"/>
                </a:solidFill>
                <a:latin typeface="Century Gothic" panose="020B0502020202020204" pitchFamily="34" charset="0"/>
                <a:ea typeface="Comfortaa"/>
                <a:cs typeface="Comfortaa"/>
                <a:sym typeface="Comfortaa"/>
              </a:rPr>
              <a:t>Reviewing the Access Plan</a:t>
            </a:r>
            <a:endParaRPr sz="2000" dirty="0">
              <a:solidFill>
                <a:schemeClr val="accent1"/>
              </a:solidFill>
              <a:latin typeface="Century Gothic" panose="020B0502020202020204" pitchFamily="34" charset="0"/>
              <a:ea typeface="Comfortaa"/>
              <a:cs typeface="Comfortaa"/>
              <a:sym typeface="Comfortaa"/>
            </a:endParaRPr>
          </a:p>
          <a:p>
            <a:pPr marL="457200" lvl="0" indent="-355600" algn="l" rtl="0">
              <a:spcBef>
                <a:spcPts val="0"/>
              </a:spcBef>
              <a:spcAft>
                <a:spcPts val="0"/>
              </a:spcAft>
              <a:buSzPts val="2000"/>
              <a:buFont typeface="Comfortaa"/>
              <a:buChar char="●"/>
            </a:pPr>
            <a:r>
              <a:rPr lang="en" sz="2000" dirty="0">
                <a:solidFill>
                  <a:schemeClr val="accent1"/>
                </a:solidFill>
                <a:latin typeface="Century Gothic" panose="020B0502020202020204" pitchFamily="34" charset="0"/>
                <a:ea typeface="Comfortaa"/>
                <a:cs typeface="Comfortaa"/>
                <a:sym typeface="Comfortaa"/>
              </a:rPr>
              <a:t>Conversing with students</a:t>
            </a:r>
            <a:endParaRPr sz="2000" dirty="0">
              <a:solidFill>
                <a:schemeClr val="accent1"/>
              </a:solidFill>
              <a:latin typeface="Century Gothic" panose="020B0502020202020204" pitchFamily="34" charset="0"/>
              <a:ea typeface="Comfortaa"/>
              <a:cs typeface="Comfortaa"/>
              <a:sym typeface="Comfortaa"/>
            </a:endParaRPr>
          </a:p>
          <a:p>
            <a:pPr marL="457200" lvl="0" indent="-355600" algn="l" rtl="0">
              <a:spcBef>
                <a:spcPts val="0"/>
              </a:spcBef>
              <a:spcAft>
                <a:spcPts val="0"/>
              </a:spcAft>
              <a:buSzPts val="2000"/>
              <a:buFont typeface="Comfortaa"/>
              <a:buChar char="●"/>
            </a:pPr>
            <a:r>
              <a:rPr lang="en" sz="2000" dirty="0">
                <a:solidFill>
                  <a:schemeClr val="accent1"/>
                </a:solidFill>
                <a:latin typeface="Century Gothic" panose="020B0502020202020204" pitchFamily="34" charset="0"/>
                <a:ea typeface="Comfortaa"/>
                <a:cs typeface="Comfortaa"/>
                <a:sym typeface="Comfortaa"/>
              </a:rPr>
              <a:t>Documenting the discussions and decisions about the agreed adjustments  and how they will be implemented</a:t>
            </a:r>
            <a:endParaRPr sz="2000" dirty="0">
              <a:solidFill>
                <a:schemeClr val="accent1"/>
              </a:solidFill>
              <a:latin typeface="Century Gothic" panose="020B0502020202020204" pitchFamily="34" charset="0"/>
              <a:ea typeface="Comfortaa"/>
              <a:cs typeface="Comfortaa"/>
              <a:sym typeface="Comfortaa"/>
            </a:endParaRPr>
          </a:p>
          <a:p>
            <a:pPr marL="457200" lvl="0" indent="-355600" algn="l" rtl="0">
              <a:spcBef>
                <a:spcPts val="0"/>
              </a:spcBef>
              <a:spcAft>
                <a:spcPts val="0"/>
              </a:spcAft>
              <a:buSzPts val="2000"/>
              <a:buFont typeface="Comfortaa"/>
              <a:buChar char="●"/>
            </a:pPr>
            <a:r>
              <a:rPr lang="en" sz="2000" dirty="0">
                <a:solidFill>
                  <a:schemeClr val="accent1"/>
                </a:solidFill>
                <a:latin typeface="Century Gothic" panose="020B0502020202020204" pitchFamily="34" charset="0"/>
                <a:ea typeface="Comfortaa"/>
                <a:cs typeface="Comfortaa"/>
                <a:sym typeface="Comfortaa"/>
              </a:rPr>
              <a:t>Implementing/accounting/reviewing reasonable adjustments </a:t>
            </a:r>
            <a:endParaRPr sz="2000" dirty="0">
              <a:solidFill>
                <a:schemeClr val="accent1"/>
              </a:solidFill>
              <a:latin typeface="Century Gothic" panose="020B0502020202020204" pitchFamily="34" charset="0"/>
              <a:ea typeface="Comfortaa"/>
              <a:cs typeface="Comfortaa"/>
              <a:sym typeface="Comfortaa"/>
            </a:endParaRPr>
          </a:p>
        </p:txBody>
      </p:sp>
      <p:sp>
        <p:nvSpPr>
          <p:cNvPr id="2" name="Slide Number Placeholder 1">
            <a:extLst>
              <a:ext uri="{FF2B5EF4-FFF2-40B4-BE49-F238E27FC236}">
                <a16:creationId xmlns:a16="http://schemas.microsoft.com/office/drawing/2014/main" id="{295AC7E9-871D-4D1C-B77A-536F63F6FE7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16</a:t>
            </a:fld>
            <a:endParaRPr lang="e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b="0" dirty="0">
                <a:latin typeface="Century Gothic" panose="020B0502020202020204" pitchFamily="34" charset="0"/>
              </a:rPr>
              <a:t>Role of the Student</a:t>
            </a:r>
          </a:p>
        </p:txBody>
      </p:sp>
      <p:sp>
        <p:nvSpPr>
          <p:cNvPr id="159" name="Google Shape;159;p2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SzPts val="1900"/>
              <a:buFont typeface="Comfortaa"/>
              <a:buChar char="●"/>
            </a:pPr>
            <a:r>
              <a:rPr lang="en" sz="1900" dirty="0">
                <a:solidFill>
                  <a:schemeClr val="accent1"/>
                </a:solidFill>
                <a:latin typeface="Century Gothic" panose="020B0502020202020204" pitchFamily="34" charset="0"/>
                <a:ea typeface="Comfortaa"/>
                <a:cs typeface="Comfortaa"/>
                <a:sym typeface="Comfortaa"/>
              </a:rPr>
              <a:t>Making informed choices</a:t>
            </a:r>
            <a:endParaRPr sz="1900" dirty="0">
              <a:solidFill>
                <a:schemeClr val="accent1"/>
              </a:solidFill>
              <a:latin typeface="Century Gothic" panose="020B0502020202020204" pitchFamily="34" charset="0"/>
              <a:ea typeface="Comfortaa"/>
              <a:cs typeface="Comfortaa"/>
              <a:sym typeface="Comfortaa"/>
            </a:endParaRPr>
          </a:p>
          <a:p>
            <a:pPr marL="457200" lvl="0" indent="-349250" algn="l" rtl="0">
              <a:spcBef>
                <a:spcPts val="0"/>
              </a:spcBef>
              <a:spcAft>
                <a:spcPts val="0"/>
              </a:spcAft>
              <a:buSzPts val="1900"/>
              <a:buFont typeface="Comfortaa"/>
              <a:buChar char="●"/>
            </a:pPr>
            <a:r>
              <a:rPr lang="en" sz="1900" dirty="0">
                <a:solidFill>
                  <a:schemeClr val="accent1"/>
                </a:solidFill>
                <a:latin typeface="Century Gothic" panose="020B0502020202020204" pitchFamily="34" charset="0"/>
                <a:ea typeface="Comfortaa"/>
                <a:cs typeface="Comfortaa"/>
                <a:sym typeface="Comfortaa"/>
              </a:rPr>
              <a:t>Making contact with Equity Services</a:t>
            </a:r>
            <a:endParaRPr sz="1900" dirty="0">
              <a:solidFill>
                <a:schemeClr val="accent1"/>
              </a:solidFill>
              <a:latin typeface="Century Gothic" panose="020B0502020202020204" pitchFamily="34" charset="0"/>
              <a:ea typeface="Comfortaa"/>
              <a:cs typeface="Comfortaa"/>
              <a:sym typeface="Comfortaa"/>
            </a:endParaRPr>
          </a:p>
          <a:p>
            <a:pPr marL="457200" lvl="0" indent="-349250" algn="l" rtl="0">
              <a:spcBef>
                <a:spcPts val="0"/>
              </a:spcBef>
              <a:spcAft>
                <a:spcPts val="0"/>
              </a:spcAft>
              <a:buSzPts val="1900"/>
              <a:buFont typeface="Comfortaa"/>
              <a:buChar char="●"/>
            </a:pPr>
            <a:r>
              <a:rPr lang="en" sz="1900" dirty="0">
                <a:solidFill>
                  <a:schemeClr val="accent1"/>
                </a:solidFill>
                <a:latin typeface="Century Gothic" panose="020B0502020202020204" pitchFamily="34" charset="0"/>
                <a:ea typeface="Comfortaa"/>
                <a:cs typeface="Comfortaa"/>
                <a:sym typeface="Comfortaa"/>
              </a:rPr>
              <a:t>Identifying impacts and useful strategies</a:t>
            </a:r>
            <a:endParaRPr sz="1900" dirty="0">
              <a:solidFill>
                <a:schemeClr val="accent1"/>
              </a:solidFill>
              <a:latin typeface="Century Gothic" panose="020B0502020202020204" pitchFamily="34" charset="0"/>
              <a:ea typeface="Comfortaa"/>
              <a:cs typeface="Comfortaa"/>
              <a:sym typeface="Comfortaa"/>
            </a:endParaRPr>
          </a:p>
          <a:p>
            <a:pPr marL="457200" lvl="0" indent="-349250" algn="l" rtl="0">
              <a:spcBef>
                <a:spcPts val="0"/>
              </a:spcBef>
              <a:spcAft>
                <a:spcPts val="0"/>
              </a:spcAft>
              <a:buSzPts val="1900"/>
              <a:buFont typeface="Comfortaa"/>
              <a:buChar char="●"/>
            </a:pPr>
            <a:r>
              <a:rPr lang="en" sz="1900" dirty="0">
                <a:solidFill>
                  <a:schemeClr val="accent1"/>
                </a:solidFill>
                <a:latin typeface="Century Gothic" panose="020B0502020202020204" pitchFamily="34" charset="0"/>
                <a:ea typeface="Comfortaa"/>
                <a:cs typeface="Comfortaa"/>
                <a:sym typeface="Comfortaa"/>
              </a:rPr>
              <a:t>Presenting evidence</a:t>
            </a:r>
            <a:endParaRPr sz="1900" dirty="0">
              <a:solidFill>
                <a:schemeClr val="accent1"/>
              </a:solidFill>
              <a:latin typeface="Century Gothic" panose="020B0502020202020204" pitchFamily="34" charset="0"/>
              <a:ea typeface="Comfortaa"/>
              <a:cs typeface="Comfortaa"/>
              <a:sym typeface="Comfortaa"/>
            </a:endParaRPr>
          </a:p>
          <a:p>
            <a:pPr marL="457200" lvl="0" indent="-349250" algn="l" rtl="0">
              <a:spcBef>
                <a:spcPts val="0"/>
              </a:spcBef>
              <a:spcAft>
                <a:spcPts val="0"/>
              </a:spcAft>
              <a:buSzPts val="1900"/>
              <a:buFont typeface="Comfortaa"/>
              <a:buChar char="●"/>
            </a:pPr>
            <a:r>
              <a:rPr lang="en" sz="1900" dirty="0">
                <a:solidFill>
                  <a:schemeClr val="accent1"/>
                </a:solidFill>
                <a:latin typeface="Century Gothic" panose="020B0502020202020204" pitchFamily="34" charset="0"/>
                <a:ea typeface="Comfortaa"/>
                <a:cs typeface="Comfortaa"/>
                <a:sym typeface="Comfortaa"/>
              </a:rPr>
              <a:t>Engaging in conversations and decisions about agreed approaches (including decisions about disclosure)</a:t>
            </a:r>
            <a:endParaRPr sz="1900" dirty="0">
              <a:solidFill>
                <a:schemeClr val="accent1"/>
              </a:solidFill>
              <a:latin typeface="Century Gothic" panose="020B0502020202020204" pitchFamily="34" charset="0"/>
              <a:ea typeface="Comfortaa"/>
              <a:cs typeface="Comfortaa"/>
              <a:sym typeface="Comfortaa"/>
            </a:endParaRPr>
          </a:p>
          <a:p>
            <a:pPr marL="457200" lvl="0" indent="-349250" algn="l" rtl="0">
              <a:spcBef>
                <a:spcPts val="0"/>
              </a:spcBef>
              <a:spcAft>
                <a:spcPts val="0"/>
              </a:spcAft>
              <a:buSzPts val="1900"/>
              <a:buFont typeface="Comfortaa"/>
              <a:buChar char="●"/>
            </a:pPr>
            <a:r>
              <a:rPr lang="en" sz="1900" dirty="0">
                <a:solidFill>
                  <a:schemeClr val="accent1"/>
                </a:solidFill>
                <a:latin typeface="Century Gothic" panose="020B0502020202020204" pitchFamily="34" charset="0"/>
                <a:ea typeface="Comfortaa"/>
                <a:cs typeface="Comfortaa"/>
                <a:sym typeface="Comfortaa"/>
              </a:rPr>
              <a:t>Agreeing upon an approach for the ongoing management of their Access Plan</a:t>
            </a:r>
            <a:endParaRPr sz="1900" dirty="0">
              <a:solidFill>
                <a:schemeClr val="accent1"/>
              </a:solidFill>
              <a:latin typeface="Century Gothic" panose="020B0502020202020204" pitchFamily="34" charset="0"/>
              <a:ea typeface="Comfortaa"/>
              <a:cs typeface="Comfortaa"/>
              <a:sym typeface="Comfortaa"/>
            </a:endParaRPr>
          </a:p>
        </p:txBody>
      </p:sp>
      <p:sp>
        <p:nvSpPr>
          <p:cNvPr id="2" name="Slide Number Placeholder 1">
            <a:extLst>
              <a:ext uri="{FF2B5EF4-FFF2-40B4-BE49-F238E27FC236}">
                <a16:creationId xmlns:a16="http://schemas.microsoft.com/office/drawing/2014/main" id="{95EF2AA1-68D7-4346-8905-2F55B919F7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17</a:t>
            </a:fld>
            <a:endParaRPr lang="e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b="0" dirty="0">
                <a:latin typeface="Century Gothic" panose="020B0502020202020204" pitchFamily="34" charset="0"/>
              </a:rPr>
              <a:t>Student choices</a:t>
            </a:r>
          </a:p>
        </p:txBody>
      </p:sp>
      <p:sp>
        <p:nvSpPr>
          <p:cNvPr id="165" name="Google Shape;165;p30"/>
          <p:cNvSpPr txBox="1">
            <a:spLocks noGrp="1"/>
          </p:cNvSpPr>
          <p:nvPr>
            <p:ph type="body" idx="1"/>
          </p:nvPr>
        </p:nvSpPr>
        <p:spPr>
          <a:xfrm>
            <a:off x="311700" y="1214350"/>
            <a:ext cx="8520600" cy="363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141313"/>
                </a:solidFill>
                <a:latin typeface="Century Gothic" panose="020B0502020202020204" pitchFamily="34" charset="0"/>
                <a:ea typeface="Comfortaa"/>
                <a:cs typeface="Comfortaa"/>
                <a:sym typeface="Comfortaa"/>
              </a:rPr>
              <a:t>An Access Plan can be developed at any stage before or during a students enrolment.</a:t>
            </a:r>
            <a:endParaRPr dirty="0">
              <a:solidFill>
                <a:srgbClr val="141313"/>
              </a:solidFill>
              <a:latin typeface="Century Gothic" panose="020B0502020202020204" pitchFamily="34" charset="0"/>
              <a:ea typeface="Comfortaa"/>
              <a:cs typeface="Comfortaa"/>
              <a:sym typeface="Comfortaa"/>
            </a:endParaRPr>
          </a:p>
          <a:p>
            <a:pPr marL="0" lvl="0" indent="0" algn="l" rtl="0">
              <a:spcBef>
                <a:spcPts val="0"/>
              </a:spcBef>
              <a:spcAft>
                <a:spcPts val="0"/>
              </a:spcAft>
              <a:buNone/>
            </a:pPr>
            <a:endParaRPr sz="1200" dirty="0">
              <a:solidFill>
                <a:srgbClr val="141313"/>
              </a:solidFill>
              <a:latin typeface="Century Gothic" panose="020B0502020202020204" pitchFamily="34" charset="0"/>
              <a:ea typeface="Comfortaa"/>
              <a:cs typeface="Comfortaa"/>
              <a:sym typeface="Comfortaa"/>
            </a:endParaRPr>
          </a:p>
          <a:p>
            <a:pPr marL="0" lvl="0" indent="0" algn="l" rtl="0">
              <a:spcBef>
                <a:spcPts val="0"/>
              </a:spcBef>
              <a:spcAft>
                <a:spcPts val="0"/>
              </a:spcAft>
              <a:buNone/>
            </a:pPr>
            <a:r>
              <a:rPr lang="en" dirty="0">
                <a:solidFill>
                  <a:srgbClr val="141313"/>
                </a:solidFill>
                <a:latin typeface="Century Gothic" panose="020B0502020202020204" pitchFamily="34" charset="0"/>
                <a:ea typeface="Comfortaa"/>
                <a:cs typeface="Comfortaa"/>
                <a:sym typeface="Comfortaa"/>
              </a:rPr>
              <a:t>Students are encouraged to develop an Access Plan as soon as possible to allow sufficient time to implement any negotiated reasonable adjustments.</a:t>
            </a:r>
            <a:endParaRPr dirty="0">
              <a:latin typeface="Century Gothic" panose="020B0502020202020204" pitchFamily="34" charset="0"/>
            </a:endParaRPr>
          </a:p>
        </p:txBody>
      </p:sp>
      <p:sp>
        <p:nvSpPr>
          <p:cNvPr id="2" name="Slide Number Placeholder 1">
            <a:extLst>
              <a:ext uri="{FF2B5EF4-FFF2-40B4-BE49-F238E27FC236}">
                <a16:creationId xmlns:a16="http://schemas.microsoft.com/office/drawing/2014/main" id="{9DF4A14E-98D4-4025-8E01-E99338A8305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18</a:t>
            </a:fld>
            <a:endParaRPr lang="e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dirty="0">
                <a:latin typeface="Century Gothic" panose="020B0502020202020204" pitchFamily="34" charset="0"/>
              </a:rPr>
              <a:t>To have a p</a:t>
            </a:r>
            <a:r>
              <a:rPr lang="en-AU" b="0" dirty="0" err="1">
                <a:latin typeface="Century Gothic" panose="020B0502020202020204" pitchFamily="34" charset="0"/>
              </a:rPr>
              <a:t>lan</a:t>
            </a:r>
            <a:r>
              <a:rPr lang="en-AU" b="0" dirty="0">
                <a:latin typeface="Century Gothic" panose="020B0502020202020204" pitchFamily="34" charset="0"/>
              </a:rPr>
              <a:t> </a:t>
            </a:r>
            <a:r>
              <a:rPr lang="en" b="0" dirty="0">
                <a:latin typeface="Century Gothic" panose="020B0502020202020204" pitchFamily="34" charset="0"/>
              </a:rPr>
              <a:t>or not?</a:t>
            </a:r>
            <a:endParaRPr b="0" dirty="0">
              <a:latin typeface="Century Gothic" panose="020B0502020202020204" pitchFamily="34" charset="0"/>
            </a:endParaRPr>
          </a:p>
        </p:txBody>
      </p:sp>
      <p:sp>
        <p:nvSpPr>
          <p:cNvPr id="171" name="Google Shape;171;p3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141313"/>
                </a:solidFill>
                <a:latin typeface="Century Gothic" panose="020B0502020202020204" pitchFamily="34" charset="0"/>
                <a:ea typeface="Comfortaa"/>
                <a:cs typeface="Comfortaa"/>
                <a:sym typeface="Comfortaa"/>
              </a:rPr>
              <a:t>Students may choose to develop an Access Plan later in their study for a variety of reasons, including:</a:t>
            </a:r>
            <a:br>
              <a:rPr lang="en" dirty="0">
                <a:solidFill>
                  <a:srgbClr val="141313"/>
                </a:solidFill>
                <a:latin typeface="Century Gothic" panose="020B0502020202020204" pitchFamily="34" charset="0"/>
                <a:ea typeface="Comfortaa"/>
                <a:cs typeface="Comfortaa"/>
                <a:sym typeface="Comfortaa"/>
              </a:rPr>
            </a:br>
            <a:endParaRPr dirty="0">
              <a:solidFill>
                <a:srgbClr val="141313"/>
              </a:solidFill>
              <a:latin typeface="Century Gothic" panose="020B0502020202020204" pitchFamily="34" charset="0"/>
              <a:ea typeface="Comfortaa"/>
              <a:cs typeface="Comfortaa"/>
              <a:sym typeface="Comfortaa"/>
            </a:endParaRPr>
          </a:p>
          <a:p>
            <a:pPr marL="457200" lvl="0" indent="-342900" algn="l" rtl="0">
              <a:spcBef>
                <a:spcPts val="0"/>
              </a:spcBef>
              <a:spcAft>
                <a:spcPts val="0"/>
              </a:spcAft>
              <a:buClr>
                <a:srgbClr val="141313"/>
              </a:buClr>
              <a:buSzPts val="1800"/>
              <a:buFont typeface="Comfortaa"/>
              <a:buChar char="●"/>
            </a:pPr>
            <a:r>
              <a:rPr lang="en" dirty="0">
                <a:solidFill>
                  <a:srgbClr val="141313"/>
                </a:solidFill>
                <a:latin typeface="Century Gothic" panose="020B0502020202020204" pitchFamily="34" charset="0"/>
                <a:ea typeface="Comfortaa"/>
                <a:cs typeface="Comfortaa"/>
                <a:sym typeface="Comfortaa"/>
              </a:rPr>
              <a:t>Feeling like they can manage the study without supports</a:t>
            </a:r>
            <a:endParaRPr dirty="0">
              <a:solidFill>
                <a:srgbClr val="141313"/>
              </a:solidFill>
              <a:latin typeface="Century Gothic" panose="020B0502020202020204" pitchFamily="34" charset="0"/>
              <a:ea typeface="Comfortaa"/>
              <a:cs typeface="Comfortaa"/>
              <a:sym typeface="Comfortaa"/>
            </a:endParaRPr>
          </a:p>
          <a:p>
            <a:pPr marL="457200" lvl="0" indent="-342900" algn="l" rtl="0">
              <a:spcBef>
                <a:spcPts val="0"/>
              </a:spcBef>
              <a:spcAft>
                <a:spcPts val="0"/>
              </a:spcAft>
              <a:buClr>
                <a:srgbClr val="141313"/>
              </a:buClr>
              <a:buSzPts val="1800"/>
              <a:buFont typeface="Comfortaa"/>
              <a:buChar char="●"/>
            </a:pPr>
            <a:r>
              <a:rPr lang="en" dirty="0">
                <a:solidFill>
                  <a:srgbClr val="141313"/>
                </a:solidFill>
                <a:latin typeface="Century Gothic" panose="020B0502020202020204" pitchFamily="34" charset="0"/>
                <a:ea typeface="Comfortaa"/>
                <a:cs typeface="Comfortaa"/>
                <a:sym typeface="Comfortaa"/>
              </a:rPr>
              <a:t>Becoming aware later that they need support</a:t>
            </a:r>
            <a:endParaRPr dirty="0">
              <a:solidFill>
                <a:srgbClr val="141313"/>
              </a:solidFill>
              <a:latin typeface="Century Gothic" panose="020B0502020202020204" pitchFamily="34" charset="0"/>
              <a:ea typeface="Comfortaa"/>
              <a:cs typeface="Comfortaa"/>
              <a:sym typeface="Comfortaa"/>
            </a:endParaRPr>
          </a:p>
          <a:p>
            <a:pPr marL="457200" lvl="0" indent="-342900" algn="l" rtl="0">
              <a:spcBef>
                <a:spcPts val="0"/>
              </a:spcBef>
              <a:spcAft>
                <a:spcPts val="0"/>
              </a:spcAft>
              <a:buClr>
                <a:srgbClr val="141313"/>
              </a:buClr>
              <a:buSzPts val="1800"/>
              <a:buFont typeface="Comfortaa"/>
              <a:buChar char="●"/>
            </a:pPr>
            <a:r>
              <a:rPr lang="en" dirty="0">
                <a:solidFill>
                  <a:srgbClr val="141313"/>
                </a:solidFill>
                <a:latin typeface="Century Gothic" panose="020B0502020202020204" pitchFamily="34" charset="0"/>
                <a:ea typeface="Comfortaa"/>
                <a:cs typeface="Comfortaa"/>
                <a:sym typeface="Comfortaa"/>
              </a:rPr>
              <a:t>Fearing potential discrimination</a:t>
            </a:r>
            <a:endParaRPr dirty="0">
              <a:solidFill>
                <a:srgbClr val="141313"/>
              </a:solidFill>
              <a:latin typeface="Century Gothic" panose="020B0502020202020204" pitchFamily="34" charset="0"/>
              <a:ea typeface="Comfortaa"/>
              <a:cs typeface="Comfortaa"/>
              <a:sym typeface="Comfortaa"/>
            </a:endParaRPr>
          </a:p>
          <a:p>
            <a:pPr marL="457200" lvl="0" indent="-342900" algn="l" rtl="0">
              <a:spcBef>
                <a:spcPts val="0"/>
              </a:spcBef>
              <a:spcAft>
                <a:spcPts val="0"/>
              </a:spcAft>
              <a:buClr>
                <a:srgbClr val="141313"/>
              </a:buClr>
              <a:buSzPts val="1800"/>
              <a:buFont typeface="Comfortaa"/>
              <a:buChar char="●"/>
            </a:pPr>
            <a:r>
              <a:rPr lang="en" dirty="0">
                <a:solidFill>
                  <a:srgbClr val="141313"/>
                </a:solidFill>
                <a:latin typeface="Century Gothic" panose="020B0502020202020204" pitchFamily="34" charset="0"/>
                <a:ea typeface="Comfortaa"/>
                <a:cs typeface="Comfortaa"/>
                <a:sym typeface="Comfortaa"/>
              </a:rPr>
              <a:t>Being unaware of needs</a:t>
            </a:r>
            <a:endParaRPr dirty="0">
              <a:solidFill>
                <a:srgbClr val="141313"/>
              </a:solidFill>
              <a:latin typeface="Century Gothic" panose="020B0502020202020204" pitchFamily="34" charset="0"/>
              <a:ea typeface="Comfortaa"/>
              <a:cs typeface="Comfortaa"/>
              <a:sym typeface="Comfortaa"/>
            </a:endParaRPr>
          </a:p>
          <a:p>
            <a:pPr marL="457200" lvl="0" indent="-342900" algn="l" rtl="0">
              <a:spcBef>
                <a:spcPts val="0"/>
              </a:spcBef>
              <a:spcAft>
                <a:spcPts val="0"/>
              </a:spcAft>
              <a:buClr>
                <a:srgbClr val="141313"/>
              </a:buClr>
              <a:buSzPts val="1800"/>
              <a:buFont typeface="Comfortaa"/>
              <a:buChar char="●"/>
            </a:pPr>
            <a:r>
              <a:rPr lang="en" dirty="0">
                <a:solidFill>
                  <a:srgbClr val="141313"/>
                </a:solidFill>
                <a:latin typeface="Century Gothic" panose="020B0502020202020204" pitchFamily="34" charset="0"/>
                <a:ea typeface="Comfortaa"/>
                <a:cs typeface="Comfortaa"/>
                <a:sym typeface="Comfortaa"/>
              </a:rPr>
              <a:t>Experiencing previous negativity when learning</a:t>
            </a:r>
            <a:endParaRPr sz="2000" dirty="0">
              <a:latin typeface="Century Gothic" panose="020B0502020202020204" pitchFamily="34" charset="0"/>
            </a:endParaRPr>
          </a:p>
        </p:txBody>
      </p:sp>
      <p:sp>
        <p:nvSpPr>
          <p:cNvPr id="2" name="Slide Number Placeholder 1">
            <a:extLst>
              <a:ext uri="{FF2B5EF4-FFF2-40B4-BE49-F238E27FC236}">
                <a16:creationId xmlns:a16="http://schemas.microsoft.com/office/drawing/2014/main" id="{4F18E5B2-9F67-4995-B1CC-E73B8CE31E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19</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sz="4000" b="0" dirty="0">
                <a:latin typeface="Century Gothic" panose="020B0502020202020204" pitchFamily="34" charset="0"/>
              </a:rPr>
              <a:t>Acknowledgement of Country</a:t>
            </a:r>
          </a:p>
        </p:txBody>
      </p:sp>
      <p:sp>
        <p:nvSpPr>
          <p:cNvPr id="63" name="Google Shape;63;p14"/>
          <p:cNvSpPr txBox="1">
            <a:spLocks noGrp="1"/>
          </p:cNvSpPr>
          <p:nvPr>
            <p:ph type="body" idx="1"/>
          </p:nvPr>
        </p:nvSpPr>
        <p:spPr>
          <a:xfrm>
            <a:off x="311700" y="1323425"/>
            <a:ext cx="8520600" cy="334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200" dirty="0">
                <a:latin typeface="Century Gothic" panose="020B0502020202020204" pitchFamily="34" charset="0"/>
                <a:ea typeface="Comfortaa"/>
                <a:cs typeface="Comfortaa"/>
                <a:sym typeface="Comfortaa"/>
              </a:rPr>
              <a:t>We pay our respects to the traditional custodians of our beautiful country and it’s ever evolving culture. We recognise the first people’s unique and rich traditions of learning and teaching. It is our hope that we embrace learning and teaching together in the spirit of true reconciliation.</a:t>
            </a:r>
            <a:endParaRPr sz="2200" dirty="0">
              <a:latin typeface="Century Gothic" panose="020B0502020202020204" pitchFamily="34" charset="0"/>
              <a:ea typeface="Comfortaa"/>
              <a:cs typeface="Comfortaa"/>
              <a:sym typeface="Comfortaa"/>
            </a:endParaRPr>
          </a:p>
        </p:txBody>
      </p:sp>
      <p:sp>
        <p:nvSpPr>
          <p:cNvPr id="2" name="Slide Number Placeholder 1">
            <a:extLst>
              <a:ext uri="{FF2B5EF4-FFF2-40B4-BE49-F238E27FC236}">
                <a16:creationId xmlns:a16="http://schemas.microsoft.com/office/drawing/2014/main" id="{D4E31EA7-2475-46D7-96A6-0F3A31B49B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a:t>
            </a:fld>
            <a:endParaRPr lang="e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2"/>
          <p:cNvSpPr txBox="1">
            <a:spLocks noGrp="1"/>
          </p:cNvSpPr>
          <p:nvPr>
            <p:ph type="title"/>
          </p:nvPr>
        </p:nvSpPr>
        <p:spPr>
          <a:xfrm>
            <a:off x="311700" y="292850"/>
            <a:ext cx="8520600" cy="10989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sz="4000" b="0" dirty="0">
                <a:latin typeface="Century Gothic" panose="020B0502020202020204" pitchFamily="34" charset="0"/>
              </a:rPr>
              <a:t>Where a student has limited evidence of a disability </a:t>
            </a:r>
          </a:p>
        </p:txBody>
      </p:sp>
      <p:sp>
        <p:nvSpPr>
          <p:cNvPr id="177" name="Google Shape;177;p32"/>
          <p:cNvSpPr txBox="1">
            <a:spLocks noGrp="1"/>
          </p:cNvSpPr>
          <p:nvPr>
            <p:ph type="body" idx="1"/>
          </p:nvPr>
        </p:nvSpPr>
        <p:spPr>
          <a:xfrm>
            <a:off x="311700" y="1526634"/>
            <a:ext cx="8520600" cy="3340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2000" dirty="0">
                <a:solidFill>
                  <a:srgbClr val="000000"/>
                </a:solidFill>
                <a:latin typeface="Century Gothic" panose="020B0502020202020204" pitchFamily="34" charset="0"/>
                <a:ea typeface="Comfortaa"/>
                <a:cs typeface="Comfortaa"/>
                <a:sym typeface="Comfortaa"/>
              </a:rPr>
              <a:t>Equity Services can :</a:t>
            </a:r>
            <a:endParaRPr sz="2000" dirty="0">
              <a:solidFill>
                <a:srgbClr val="000000"/>
              </a:solidFill>
              <a:latin typeface="Century Gothic" panose="020B0502020202020204" pitchFamily="34" charset="0"/>
              <a:ea typeface="Comfortaa"/>
              <a:cs typeface="Comfortaa"/>
              <a:sym typeface="Comfortaa"/>
            </a:endParaRPr>
          </a:p>
          <a:p>
            <a:pPr marL="457200" lvl="0" indent="-330200" algn="l" rtl="0">
              <a:spcBef>
                <a:spcPts val="1200"/>
              </a:spcBef>
              <a:spcAft>
                <a:spcPts val="0"/>
              </a:spcAft>
              <a:buClr>
                <a:srgbClr val="000000"/>
              </a:buClr>
              <a:buSzPts val="1600"/>
              <a:buFont typeface="Comfortaa"/>
              <a:buChar char="●"/>
            </a:pPr>
            <a:r>
              <a:rPr lang="en" sz="2000" dirty="0">
                <a:solidFill>
                  <a:srgbClr val="000000"/>
                </a:solidFill>
                <a:latin typeface="Century Gothic" panose="020B0502020202020204" pitchFamily="34" charset="0"/>
                <a:ea typeface="Comfortaa"/>
                <a:cs typeface="Comfortaa"/>
                <a:sym typeface="Comfortaa"/>
              </a:rPr>
              <a:t>Listen to the student </a:t>
            </a:r>
            <a:endParaRPr sz="2000" dirty="0">
              <a:solidFill>
                <a:srgbClr val="000000"/>
              </a:solidFill>
              <a:latin typeface="Century Gothic" panose="020B0502020202020204" pitchFamily="34" charset="0"/>
              <a:ea typeface="Comfortaa"/>
              <a:cs typeface="Comfortaa"/>
              <a:sym typeface="Comfortaa"/>
            </a:endParaRPr>
          </a:p>
          <a:p>
            <a:pPr marL="457200" lvl="0" indent="-330200" algn="l" rtl="0">
              <a:spcBef>
                <a:spcPts val="0"/>
              </a:spcBef>
              <a:spcAft>
                <a:spcPts val="0"/>
              </a:spcAft>
              <a:buClr>
                <a:srgbClr val="000000"/>
              </a:buClr>
              <a:buSzPts val="1600"/>
              <a:buFont typeface="Comfortaa"/>
              <a:buChar char="●"/>
            </a:pPr>
            <a:r>
              <a:rPr lang="en" sz="2000" dirty="0">
                <a:solidFill>
                  <a:srgbClr val="000000"/>
                </a:solidFill>
                <a:latin typeface="Century Gothic" panose="020B0502020202020204" pitchFamily="34" charset="0"/>
                <a:ea typeface="Comfortaa"/>
                <a:cs typeface="Comfortaa"/>
                <a:sym typeface="Comfortaa"/>
              </a:rPr>
              <a:t>Consider a range of evidence from a variety of practitioners </a:t>
            </a:r>
            <a:endParaRPr sz="2000" dirty="0">
              <a:solidFill>
                <a:srgbClr val="000000"/>
              </a:solidFill>
              <a:latin typeface="Century Gothic" panose="020B0502020202020204" pitchFamily="34" charset="0"/>
              <a:ea typeface="Comfortaa"/>
              <a:cs typeface="Comfortaa"/>
              <a:sym typeface="Comfortaa"/>
            </a:endParaRPr>
          </a:p>
          <a:p>
            <a:pPr marL="457200" lvl="0" indent="-330200" algn="l" rtl="0">
              <a:spcBef>
                <a:spcPts val="0"/>
              </a:spcBef>
              <a:spcAft>
                <a:spcPts val="0"/>
              </a:spcAft>
              <a:buClr>
                <a:srgbClr val="000000"/>
              </a:buClr>
              <a:buSzPts val="1600"/>
              <a:buFont typeface="Comfortaa"/>
              <a:buChar char="●"/>
            </a:pPr>
            <a:r>
              <a:rPr lang="en" sz="2000" dirty="0">
                <a:solidFill>
                  <a:srgbClr val="000000"/>
                </a:solidFill>
                <a:latin typeface="Century Gothic" panose="020B0502020202020204" pitchFamily="34" charset="0"/>
                <a:ea typeface="Comfortaa"/>
                <a:cs typeface="Comfortaa"/>
                <a:sym typeface="Comfortaa"/>
              </a:rPr>
              <a:t>Consider previous circumstances e.g.  education plan at school</a:t>
            </a:r>
            <a:endParaRPr sz="2000" dirty="0">
              <a:solidFill>
                <a:srgbClr val="000000"/>
              </a:solidFill>
              <a:latin typeface="Century Gothic" panose="020B0502020202020204" pitchFamily="34" charset="0"/>
              <a:ea typeface="Comfortaa"/>
              <a:cs typeface="Comfortaa"/>
              <a:sym typeface="Comfortaa"/>
            </a:endParaRPr>
          </a:p>
          <a:p>
            <a:pPr marL="457200" lvl="0" indent="-330200" algn="l" rtl="0">
              <a:spcBef>
                <a:spcPts val="0"/>
              </a:spcBef>
              <a:spcAft>
                <a:spcPts val="0"/>
              </a:spcAft>
              <a:buClr>
                <a:srgbClr val="000000"/>
              </a:buClr>
              <a:buSzPts val="1600"/>
              <a:buFont typeface="Comfortaa"/>
              <a:buChar char="●"/>
            </a:pPr>
            <a:r>
              <a:rPr lang="en" sz="2000" dirty="0">
                <a:solidFill>
                  <a:srgbClr val="000000"/>
                </a:solidFill>
                <a:latin typeface="Century Gothic" panose="020B0502020202020204" pitchFamily="34" charset="0"/>
                <a:ea typeface="Comfortaa"/>
                <a:cs typeface="Comfortaa"/>
                <a:sym typeface="Comfortaa"/>
              </a:rPr>
              <a:t>Maximise use of other learner supports </a:t>
            </a:r>
            <a:endParaRPr sz="2000" dirty="0">
              <a:solidFill>
                <a:srgbClr val="000000"/>
              </a:solidFill>
              <a:latin typeface="Century Gothic" panose="020B0502020202020204" pitchFamily="34" charset="0"/>
              <a:ea typeface="Comfortaa"/>
              <a:cs typeface="Comfortaa"/>
              <a:sym typeface="Comfortaa"/>
            </a:endParaRPr>
          </a:p>
          <a:p>
            <a:pPr marL="457200" lvl="0" indent="-330200" algn="l" rtl="0">
              <a:spcBef>
                <a:spcPts val="0"/>
              </a:spcBef>
              <a:spcAft>
                <a:spcPts val="0"/>
              </a:spcAft>
              <a:buClr>
                <a:srgbClr val="000000"/>
              </a:buClr>
              <a:buSzPts val="1600"/>
              <a:buFont typeface="Comfortaa"/>
              <a:buChar char="●"/>
            </a:pPr>
            <a:r>
              <a:rPr lang="en" sz="2000" dirty="0">
                <a:solidFill>
                  <a:srgbClr val="000000"/>
                </a:solidFill>
                <a:latin typeface="Century Gothic" panose="020B0502020202020204" pitchFamily="34" charset="0"/>
                <a:ea typeface="Comfortaa"/>
                <a:cs typeface="Comfortaa"/>
                <a:sym typeface="Comfortaa"/>
              </a:rPr>
              <a:t>Consult with other professionals</a:t>
            </a:r>
            <a:endParaRPr sz="2000" dirty="0">
              <a:solidFill>
                <a:srgbClr val="000000"/>
              </a:solidFill>
              <a:latin typeface="Century Gothic" panose="020B0502020202020204" pitchFamily="34" charset="0"/>
              <a:ea typeface="Comfortaa"/>
              <a:cs typeface="Comfortaa"/>
              <a:sym typeface="Comfortaa"/>
            </a:endParaRPr>
          </a:p>
          <a:p>
            <a:pPr marL="457200" lvl="0" indent="-330200" algn="l" rtl="0">
              <a:spcBef>
                <a:spcPts val="0"/>
              </a:spcBef>
              <a:spcAft>
                <a:spcPts val="0"/>
              </a:spcAft>
              <a:buClr>
                <a:srgbClr val="000000"/>
              </a:buClr>
              <a:buSzPts val="1600"/>
              <a:buFont typeface="Comfortaa"/>
              <a:buChar char="●"/>
            </a:pPr>
            <a:r>
              <a:rPr lang="en" sz="2000" dirty="0">
                <a:solidFill>
                  <a:srgbClr val="000000"/>
                </a:solidFill>
                <a:latin typeface="Century Gothic" panose="020B0502020202020204" pitchFamily="34" charset="0"/>
                <a:ea typeface="Comfortaa"/>
                <a:cs typeface="Comfortaa"/>
                <a:sym typeface="Comfortaa"/>
              </a:rPr>
              <a:t>Make a professional and holistic decision.</a:t>
            </a:r>
            <a:endParaRPr dirty="0">
              <a:latin typeface="Century Gothic" panose="020B0502020202020204" pitchFamily="34" charset="0"/>
              <a:ea typeface="Comfortaa"/>
              <a:cs typeface="Comfortaa"/>
              <a:sym typeface="Comfortaa"/>
            </a:endParaRPr>
          </a:p>
        </p:txBody>
      </p:sp>
      <p:sp>
        <p:nvSpPr>
          <p:cNvPr id="2" name="Slide Number Placeholder 1">
            <a:extLst>
              <a:ext uri="{FF2B5EF4-FFF2-40B4-BE49-F238E27FC236}">
                <a16:creationId xmlns:a16="http://schemas.microsoft.com/office/drawing/2014/main" id="{1EDEAB99-1038-4FA6-AFD2-17CD0A2CA2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20</a:t>
            </a:fld>
            <a:endParaRPr lang="e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b="0" dirty="0">
                <a:latin typeface="Century Gothic" panose="020B0502020202020204" pitchFamily="34" charset="0"/>
              </a:rPr>
              <a:t>Reasonable adjustments </a:t>
            </a:r>
          </a:p>
        </p:txBody>
      </p:sp>
      <p:sp>
        <p:nvSpPr>
          <p:cNvPr id="183" name="Google Shape;183;p33"/>
          <p:cNvSpPr txBox="1">
            <a:spLocks noGrp="1"/>
          </p:cNvSpPr>
          <p:nvPr>
            <p:ph type="body" idx="1"/>
          </p:nvPr>
        </p:nvSpPr>
        <p:spPr>
          <a:xfrm>
            <a:off x="311700" y="1277550"/>
            <a:ext cx="8520600" cy="3340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200" dirty="0">
                <a:solidFill>
                  <a:srgbClr val="141313"/>
                </a:solidFill>
                <a:latin typeface="Century Gothic" panose="020B0502020202020204" pitchFamily="34" charset="0"/>
                <a:ea typeface="Arial"/>
                <a:cs typeface="Arial"/>
                <a:sym typeface="Arial"/>
              </a:rPr>
              <a:t>R</a:t>
            </a:r>
            <a:r>
              <a:rPr lang="en" sz="2000" dirty="0">
                <a:solidFill>
                  <a:srgbClr val="141313"/>
                </a:solidFill>
                <a:latin typeface="Century Gothic" panose="020B0502020202020204" pitchFamily="34" charset="0"/>
                <a:ea typeface="Comfortaa"/>
                <a:cs typeface="Comfortaa"/>
                <a:sym typeface="Comfortaa"/>
              </a:rPr>
              <a:t>easonable adjustments under the Disability Discrimination Act and the Disability Standards for Education are actions taken to help a student with disability to participate in an education program on the same basis as other students. </a:t>
            </a:r>
            <a:endParaRPr sz="2000" dirty="0">
              <a:solidFill>
                <a:srgbClr val="141313"/>
              </a:solidFill>
              <a:latin typeface="Century Gothic" panose="020B0502020202020204" pitchFamily="34" charset="0"/>
              <a:ea typeface="Comfortaa"/>
              <a:cs typeface="Comfortaa"/>
              <a:sym typeface="Comfortaa"/>
            </a:endParaRPr>
          </a:p>
          <a:p>
            <a:pPr marL="0" lvl="0" indent="0" algn="l" rtl="0">
              <a:spcBef>
                <a:spcPts val="0"/>
              </a:spcBef>
              <a:spcAft>
                <a:spcPts val="0"/>
              </a:spcAft>
              <a:buNone/>
            </a:pPr>
            <a:endParaRPr sz="1100" b="1" dirty="0">
              <a:solidFill>
                <a:srgbClr val="141313"/>
              </a:solidFill>
              <a:latin typeface="Century Gothic" panose="020B0502020202020204" pitchFamily="34" charset="0"/>
              <a:ea typeface="Comfortaa"/>
              <a:cs typeface="Comfortaa"/>
              <a:sym typeface="Comfortaa"/>
            </a:endParaRPr>
          </a:p>
          <a:p>
            <a:pPr marL="0" lvl="0" indent="0" algn="l" rtl="0">
              <a:spcBef>
                <a:spcPts val="1600"/>
              </a:spcBef>
              <a:spcAft>
                <a:spcPts val="1600"/>
              </a:spcAft>
              <a:buNone/>
            </a:pPr>
            <a:r>
              <a:rPr lang="en" sz="2000" dirty="0">
                <a:solidFill>
                  <a:srgbClr val="141313"/>
                </a:solidFill>
                <a:latin typeface="Century Gothic" panose="020B0502020202020204" pitchFamily="34" charset="0"/>
                <a:ea typeface="Comfortaa"/>
                <a:cs typeface="Comfortaa"/>
                <a:sym typeface="Comfortaa"/>
              </a:rPr>
              <a:t>Reasonable adjustments refer to the support provided to students with a disability to ensure equal access within the delivery and assessment strategies.</a:t>
            </a:r>
            <a:endParaRPr sz="1400" dirty="0">
              <a:latin typeface="Century Gothic" panose="020B0502020202020204" pitchFamily="34" charset="0"/>
              <a:ea typeface="Comfortaa"/>
              <a:cs typeface="Comfortaa"/>
              <a:sym typeface="Comfortaa"/>
            </a:endParaRPr>
          </a:p>
        </p:txBody>
      </p:sp>
      <p:sp>
        <p:nvSpPr>
          <p:cNvPr id="2" name="Slide Number Placeholder 1">
            <a:extLst>
              <a:ext uri="{FF2B5EF4-FFF2-40B4-BE49-F238E27FC236}">
                <a16:creationId xmlns:a16="http://schemas.microsoft.com/office/drawing/2014/main" id="{6246F4DF-AD92-4BB7-8CF3-D7C3C249501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21</a:t>
            </a:fld>
            <a:endParaRPr lang="e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b="0" dirty="0">
                <a:latin typeface="Century Gothic" panose="020B0502020202020204" pitchFamily="34" charset="0"/>
              </a:rPr>
              <a:t>Reasonable adjustments</a:t>
            </a:r>
          </a:p>
        </p:txBody>
      </p:sp>
      <p:sp>
        <p:nvSpPr>
          <p:cNvPr id="189" name="Google Shape;189;p3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141313"/>
                </a:solidFill>
                <a:latin typeface="Century Gothic" panose="020B0502020202020204" pitchFamily="34" charset="0"/>
                <a:ea typeface="Comfortaa"/>
                <a:cs typeface="Comfortaa"/>
                <a:sym typeface="Comfortaa"/>
              </a:rPr>
              <a:t>Reasonable adjustments must take into account:</a:t>
            </a:r>
            <a:endParaRPr sz="2000" dirty="0">
              <a:solidFill>
                <a:srgbClr val="141313"/>
              </a:solidFill>
              <a:latin typeface="Century Gothic" panose="020B0502020202020204" pitchFamily="34" charset="0"/>
              <a:ea typeface="Comfortaa"/>
              <a:cs typeface="Comfortaa"/>
              <a:sym typeface="Comfortaa"/>
            </a:endParaRPr>
          </a:p>
          <a:p>
            <a:pPr marL="0" lvl="0" indent="0" algn="l" rtl="0">
              <a:spcBef>
                <a:spcPts val="0"/>
              </a:spcBef>
              <a:spcAft>
                <a:spcPts val="0"/>
              </a:spcAft>
              <a:buNone/>
            </a:pPr>
            <a:endParaRPr sz="2000" dirty="0">
              <a:solidFill>
                <a:srgbClr val="141313"/>
              </a:solidFill>
              <a:latin typeface="Century Gothic" panose="020B0502020202020204" pitchFamily="34" charset="0"/>
              <a:ea typeface="Comfortaa"/>
              <a:cs typeface="Comfortaa"/>
              <a:sym typeface="Comfortaa"/>
            </a:endParaRPr>
          </a:p>
          <a:p>
            <a:pPr marL="457200" lvl="0" indent="-349250" algn="l" rtl="0">
              <a:spcBef>
                <a:spcPts val="0"/>
              </a:spcBef>
              <a:spcAft>
                <a:spcPts val="0"/>
              </a:spcAft>
              <a:buClr>
                <a:srgbClr val="141313"/>
              </a:buClr>
              <a:buSzPts val="1900"/>
              <a:buFont typeface="Comfortaa"/>
              <a:buChar char="●"/>
            </a:pPr>
            <a:r>
              <a:rPr lang="en" sz="2000" dirty="0">
                <a:solidFill>
                  <a:srgbClr val="141313"/>
                </a:solidFill>
                <a:latin typeface="Century Gothic" panose="020B0502020202020204" pitchFamily="34" charset="0"/>
                <a:ea typeface="Comfortaa"/>
                <a:cs typeface="Comfortaa"/>
                <a:sym typeface="Comfortaa"/>
              </a:rPr>
              <a:t>Impacts of disability on learning and participation</a:t>
            </a:r>
            <a:endParaRPr sz="2000" dirty="0">
              <a:solidFill>
                <a:srgbClr val="141313"/>
              </a:solidFill>
              <a:latin typeface="Century Gothic" panose="020B0502020202020204" pitchFamily="34" charset="0"/>
              <a:ea typeface="Comfortaa"/>
              <a:cs typeface="Comfortaa"/>
              <a:sym typeface="Comfortaa"/>
            </a:endParaRPr>
          </a:p>
          <a:p>
            <a:pPr marL="457200" lvl="0" indent="-349250" algn="l" rtl="0">
              <a:spcBef>
                <a:spcPts val="0"/>
              </a:spcBef>
              <a:spcAft>
                <a:spcPts val="0"/>
              </a:spcAft>
              <a:buClr>
                <a:srgbClr val="141313"/>
              </a:buClr>
              <a:buSzPts val="1900"/>
              <a:buFont typeface="Comfortaa"/>
              <a:buChar char="●"/>
            </a:pPr>
            <a:r>
              <a:rPr lang="en" sz="2000" dirty="0">
                <a:solidFill>
                  <a:srgbClr val="141313"/>
                </a:solidFill>
                <a:latin typeface="Century Gothic" panose="020B0502020202020204" pitchFamily="34" charset="0"/>
                <a:ea typeface="Comfortaa"/>
                <a:cs typeface="Comfortaa"/>
                <a:sym typeface="Comfortaa"/>
              </a:rPr>
              <a:t>Inherent requirements of the course/unit</a:t>
            </a:r>
            <a:endParaRPr sz="2000" dirty="0">
              <a:solidFill>
                <a:srgbClr val="141313"/>
              </a:solidFill>
              <a:latin typeface="Century Gothic" panose="020B0502020202020204" pitchFamily="34" charset="0"/>
              <a:ea typeface="Comfortaa"/>
              <a:cs typeface="Comfortaa"/>
              <a:sym typeface="Comfortaa"/>
            </a:endParaRPr>
          </a:p>
          <a:p>
            <a:pPr marL="457200" lvl="0" indent="-349250" algn="l" rtl="0">
              <a:spcBef>
                <a:spcPts val="0"/>
              </a:spcBef>
              <a:spcAft>
                <a:spcPts val="0"/>
              </a:spcAft>
              <a:buClr>
                <a:srgbClr val="141313"/>
              </a:buClr>
              <a:buSzPts val="1900"/>
              <a:buFont typeface="Comfortaa"/>
              <a:buChar char="●"/>
            </a:pPr>
            <a:r>
              <a:rPr lang="en" sz="2000" dirty="0">
                <a:solidFill>
                  <a:srgbClr val="141313"/>
                </a:solidFill>
                <a:latin typeface="Century Gothic" panose="020B0502020202020204" pitchFamily="34" charset="0"/>
                <a:ea typeface="Comfortaa"/>
                <a:cs typeface="Comfortaa"/>
                <a:sym typeface="Comfortaa"/>
              </a:rPr>
              <a:t>Impacts on others when applying the reasonable adjustments</a:t>
            </a:r>
            <a:endParaRPr sz="2000" dirty="0">
              <a:solidFill>
                <a:srgbClr val="141313"/>
              </a:solidFill>
              <a:latin typeface="Century Gothic" panose="020B0502020202020204" pitchFamily="34" charset="0"/>
              <a:ea typeface="Comfortaa"/>
              <a:cs typeface="Comfortaa"/>
              <a:sym typeface="Comfortaa"/>
            </a:endParaRPr>
          </a:p>
          <a:p>
            <a:pPr marL="457200" lvl="0" indent="-349250" algn="l" rtl="0">
              <a:spcBef>
                <a:spcPts val="0"/>
              </a:spcBef>
              <a:spcAft>
                <a:spcPts val="0"/>
              </a:spcAft>
              <a:buClr>
                <a:srgbClr val="141313"/>
              </a:buClr>
              <a:buSzPts val="1900"/>
              <a:buFont typeface="Comfortaa"/>
              <a:buChar char="●"/>
            </a:pPr>
            <a:r>
              <a:rPr lang="en" sz="2000" dirty="0">
                <a:solidFill>
                  <a:srgbClr val="141313"/>
                </a:solidFill>
                <a:latin typeface="Century Gothic" panose="020B0502020202020204" pitchFamily="34" charset="0"/>
                <a:ea typeface="Comfortaa"/>
                <a:cs typeface="Comfortaa"/>
                <a:sym typeface="Comfortaa"/>
              </a:rPr>
              <a:t>Cost</a:t>
            </a:r>
            <a:endParaRPr sz="2000" dirty="0">
              <a:solidFill>
                <a:srgbClr val="141313"/>
              </a:solidFill>
              <a:latin typeface="Century Gothic" panose="020B0502020202020204" pitchFamily="34" charset="0"/>
              <a:ea typeface="Comfortaa"/>
              <a:cs typeface="Comfortaa"/>
              <a:sym typeface="Comfortaa"/>
            </a:endParaRPr>
          </a:p>
          <a:p>
            <a:pPr marL="0" lvl="0" indent="0" algn="l" rtl="0">
              <a:spcBef>
                <a:spcPts val="0"/>
              </a:spcBef>
              <a:spcAft>
                <a:spcPts val="0"/>
              </a:spcAft>
              <a:buNone/>
            </a:pPr>
            <a:endParaRPr sz="1900" dirty="0">
              <a:solidFill>
                <a:srgbClr val="141313"/>
              </a:solidFill>
              <a:latin typeface="Comfortaa"/>
              <a:ea typeface="Comfortaa"/>
              <a:cs typeface="Comfortaa"/>
              <a:sym typeface="Comfortaa"/>
            </a:endParaRPr>
          </a:p>
          <a:p>
            <a:pPr marL="0" lvl="0" indent="0" algn="l" rtl="0">
              <a:spcBef>
                <a:spcPts val="0"/>
              </a:spcBef>
              <a:spcAft>
                <a:spcPts val="0"/>
              </a:spcAft>
              <a:buNone/>
            </a:pPr>
            <a:endParaRPr sz="1900" dirty="0">
              <a:solidFill>
                <a:srgbClr val="141313"/>
              </a:solidFill>
              <a:latin typeface="Comfortaa"/>
              <a:ea typeface="Comfortaa"/>
              <a:cs typeface="Comfortaa"/>
              <a:sym typeface="Comfortaa"/>
            </a:endParaRPr>
          </a:p>
          <a:p>
            <a:pPr marL="0" lvl="0" indent="0" algn="l" rtl="0">
              <a:spcBef>
                <a:spcPts val="0"/>
              </a:spcBef>
              <a:spcAft>
                <a:spcPts val="0"/>
              </a:spcAft>
              <a:buNone/>
            </a:pPr>
            <a:endParaRPr sz="1900" dirty="0">
              <a:solidFill>
                <a:srgbClr val="141313"/>
              </a:solidFill>
              <a:latin typeface="Comfortaa"/>
              <a:ea typeface="Comfortaa"/>
              <a:cs typeface="Comfortaa"/>
              <a:sym typeface="Comfortaa"/>
            </a:endParaRPr>
          </a:p>
          <a:p>
            <a:pPr marL="0" lvl="0" indent="0" algn="l" rtl="0">
              <a:spcBef>
                <a:spcPts val="0"/>
              </a:spcBef>
              <a:spcAft>
                <a:spcPts val="1600"/>
              </a:spcAft>
              <a:buNone/>
            </a:pPr>
            <a:endParaRPr dirty="0"/>
          </a:p>
        </p:txBody>
      </p:sp>
      <p:sp>
        <p:nvSpPr>
          <p:cNvPr id="2" name="Slide Number Placeholder 1">
            <a:extLst>
              <a:ext uri="{FF2B5EF4-FFF2-40B4-BE49-F238E27FC236}">
                <a16:creationId xmlns:a16="http://schemas.microsoft.com/office/drawing/2014/main" id="{EB13F253-927C-4311-B11B-8C4C557BE4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22</a:t>
            </a:fld>
            <a:endParaRPr lang="e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b="0" dirty="0">
                <a:latin typeface="Century Gothic" panose="020B0502020202020204" pitchFamily="34" charset="0"/>
              </a:rPr>
              <a:t>Inherent requirements</a:t>
            </a:r>
          </a:p>
        </p:txBody>
      </p:sp>
      <p:sp>
        <p:nvSpPr>
          <p:cNvPr id="195" name="Google Shape;195;p35"/>
          <p:cNvSpPr txBox="1">
            <a:spLocks noGrp="1"/>
          </p:cNvSpPr>
          <p:nvPr>
            <p:ph type="body" idx="1"/>
          </p:nvPr>
        </p:nvSpPr>
        <p:spPr>
          <a:xfrm>
            <a:off x="392620" y="1188215"/>
            <a:ext cx="8520600" cy="3756020"/>
          </a:xfrm>
          <a:prstGeom prst="rect">
            <a:avLst/>
          </a:prstGeom>
        </p:spPr>
        <p:txBody>
          <a:bodyPr spcFirstLastPara="1" wrap="square" lIns="91425" tIns="91425" rIns="91425" bIns="91425" anchor="t" anchorCtr="0">
            <a:noAutofit/>
          </a:bodyPr>
          <a:lstStyle/>
          <a:p>
            <a:pPr marL="0" lvl="0" indent="0" algn="l" rtl="0">
              <a:spcAft>
                <a:spcPts val="0"/>
              </a:spcAft>
              <a:buNone/>
            </a:pPr>
            <a:r>
              <a:rPr lang="en" sz="2000" dirty="0">
                <a:solidFill>
                  <a:srgbClr val="141313"/>
                </a:solidFill>
                <a:latin typeface="Century Gothic" panose="020B0502020202020204" pitchFamily="34" charset="0"/>
                <a:ea typeface="Comfortaa"/>
                <a:cs typeface="Comfortaa"/>
                <a:sym typeface="Comfortaa"/>
              </a:rPr>
              <a:t>I</a:t>
            </a:r>
            <a:r>
              <a:rPr lang="en" dirty="0">
                <a:solidFill>
                  <a:srgbClr val="141313"/>
                </a:solidFill>
                <a:latin typeface="Century Gothic" panose="020B0502020202020204" pitchFamily="34" charset="0"/>
                <a:ea typeface="Comfortaa"/>
                <a:cs typeface="Comfortaa"/>
                <a:sym typeface="Comfortaa"/>
              </a:rPr>
              <a:t>nherent requirements are the fundamental parts of a course or unit that must be met by all students to achieve competency.  </a:t>
            </a:r>
            <a:br>
              <a:rPr lang="en" dirty="0">
                <a:solidFill>
                  <a:srgbClr val="141313"/>
                </a:solidFill>
                <a:latin typeface="Century Gothic" panose="020B0502020202020204" pitchFamily="34" charset="0"/>
                <a:ea typeface="Comfortaa"/>
                <a:cs typeface="Comfortaa"/>
                <a:sym typeface="Comfortaa"/>
              </a:rPr>
            </a:br>
            <a:br>
              <a:rPr lang="en" sz="1400" dirty="0">
                <a:solidFill>
                  <a:srgbClr val="141313"/>
                </a:solidFill>
                <a:latin typeface="Century Gothic" panose="020B0502020202020204" pitchFamily="34" charset="0"/>
                <a:ea typeface="Comfortaa"/>
                <a:cs typeface="Comfortaa"/>
                <a:sym typeface="Comfortaa"/>
              </a:rPr>
            </a:br>
            <a:r>
              <a:rPr lang="en" dirty="0">
                <a:solidFill>
                  <a:srgbClr val="141313"/>
                </a:solidFill>
                <a:latin typeface="Century Gothic" panose="020B0502020202020204" pitchFamily="34" charset="0"/>
                <a:ea typeface="Comfortaa"/>
                <a:cs typeface="Comfortaa"/>
                <a:sym typeface="Comfortaa"/>
              </a:rPr>
              <a:t>They are the essential abilities, knowledge and skills a student will need to demonstrate to achieve competency.</a:t>
            </a:r>
            <a:br>
              <a:rPr lang="en" b="1" i="1" dirty="0">
                <a:solidFill>
                  <a:srgbClr val="141313"/>
                </a:solidFill>
                <a:latin typeface="Century Gothic" panose="020B0502020202020204" pitchFamily="34" charset="0"/>
                <a:ea typeface="Comfortaa"/>
                <a:cs typeface="Comfortaa"/>
                <a:sym typeface="Comfortaa"/>
              </a:rPr>
            </a:br>
            <a:br>
              <a:rPr lang="en" sz="1400" dirty="0">
                <a:solidFill>
                  <a:srgbClr val="141313"/>
                </a:solidFill>
                <a:latin typeface="Century Gothic" panose="020B0502020202020204" pitchFamily="34" charset="0"/>
                <a:ea typeface="Comfortaa"/>
                <a:cs typeface="Comfortaa"/>
                <a:sym typeface="Comfortaa"/>
              </a:rPr>
            </a:br>
            <a:r>
              <a:rPr lang="en" b="1" i="1" dirty="0">
                <a:solidFill>
                  <a:srgbClr val="141313"/>
                </a:solidFill>
                <a:latin typeface="Century Gothic" panose="020B0502020202020204" pitchFamily="34" charset="0"/>
                <a:ea typeface="Comfortaa"/>
                <a:cs typeface="Comfortaa"/>
                <a:sym typeface="Comfortaa"/>
              </a:rPr>
              <a:t>All students must meet competencies, regardless of disability. </a:t>
            </a:r>
            <a:br>
              <a:rPr lang="en" b="1" i="1" dirty="0">
                <a:solidFill>
                  <a:srgbClr val="141313"/>
                </a:solidFill>
                <a:latin typeface="Century Gothic" panose="020B0502020202020204" pitchFamily="34" charset="0"/>
                <a:ea typeface="Comfortaa"/>
                <a:cs typeface="Comfortaa"/>
                <a:sym typeface="Comfortaa"/>
              </a:rPr>
            </a:br>
            <a:br>
              <a:rPr lang="en" sz="1400" b="1" i="1" dirty="0">
                <a:solidFill>
                  <a:srgbClr val="141313"/>
                </a:solidFill>
                <a:latin typeface="Century Gothic" panose="020B0502020202020204" pitchFamily="34" charset="0"/>
                <a:ea typeface="Comfortaa"/>
                <a:cs typeface="Comfortaa"/>
                <a:sym typeface="Comfortaa"/>
              </a:rPr>
            </a:br>
            <a:r>
              <a:rPr lang="en" dirty="0">
                <a:solidFill>
                  <a:srgbClr val="141313"/>
                </a:solidFill>
                <a:latin typeface="Century Gothic" panose="020B0502020202020204" pitchFamily="34" charset="0"/>
                <a:ea typeface="Comfortaa"/>
                <a:cs typeface="Comfortaa"/>
                <a:sym typeface="Comfortaa"/>
              </a:rPr>
              <a:t>Reasonable adjustments may be implemented and a student still may not meet competency. When this occurs, it is important that conversations with the student about alternative reasonable adjustments or pathways are explored.</a:t>
            </a:r>
            <a:endParaRPr dirty="0">
              <a:solidFill>
                <a:srgbClr val="141313"/>
              </a:solidFill>
              <a:latin typeface="Century Gothic" panose="020B0502020202020204" pitchFamily="34" charset="0"/>
              <a:ea typeface="Comfortaa"/>
              <a:cs typeface="Comfortaa"/>
              <a:sym typeface="Comfortaa"/>
            </a:endParaRPr>
          </a:p>
          <a:p>
            <a:pPr marL="0" lvl="0" indent="0" algn="l" rtl="0">
              <a:spcBef>
                <a:spcPts val="0"/>
              </a:spcBef>
              <a:spcAft>
                <a:spcPts val="1600"/>
              </a:spcAft>
              <a:buNone/>
            </a:pPr>
            <a:endParaRPr dirty="0"/>
          </a:p>
        </p:txBody>
      </p:sp>
      <p:sp>
        <p:nvSpPr>
          <p:cNvPr id="2" name="Slide Number Placeholder 1">
            <a:extLst>
              <a:ext uri="{FF2B5EF4-FFF2-40B4-BE49-F238E27FC236}">
                <a16:creationId xmlns:a16="http://schemas.microsoft.com/office/drawing/2014/main" id="{97CCE1D8-9A91-4664-932D-D27AD45B4D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23</a:t>
            </a:fld>
            <a:endParaRPr lang="e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b="0" dirty="0">
                <a:latin typeface="Century Gothic" panose="020B0502020202020204" pitchFamily="34" charset="0"/>
              </a:rPr>
              <a:t>What is unreasonable?</a:t>
            </a:r>
          </a:p>
        </p:txBody>
      </p:sp>
      <p:sp>
        <p:nvSpPr>
          <p:cNvPr id="201" name="Google Shape;201;p36"/>
          <p:cNvSpPr txBox="1">
            <a:spLocks noGrp="1"/>
          </p:cNvSpPr>
          <p:nvPr>
            <p:ph type="body" idx="1"/>
          </p:nvPr>
        </p:nvSpPr>
        <p:spPr>
          <a:xfrm>
            <a:off x="311699" y="1093850"/>
            <a:ext cx="8694735" cy="39120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en" sz="1900" dirty="0">
                <a:solidFill>
                  <a:srgbClr val="000000"/>
                </a:solidFill>
                <a:latin typeface="Arial"/>
                <a:ea typeface="Arial"/>
                <a:cs typeface="Arial"/>
                <a:sym typeface="Arial"/>
              </a:rPr>
              <a:t>• </a:t>
            </a:r>
            <a:r>
              <a:rPr lang="en" dirty="0">
                <a:solidFill>
                  <a:srgbClr val="141313"/>
                </a:solidFill>
                <a:latin typeface="Century Gothic" panose="020B0502020202020204" pitchFamily="34" charset="0"/>
                <a:ea typeface="Comfortaa"/>
                <a:cs typeface="Comfortaa"/>
                <a:sym typeface="Comfortaa"/>
              </a:rPr>
              <a:t>When adjustments compromise the integrity of the course </a:t>
            </a:r>
            <a:br>
              <a:rPr lang="en" dirty="0">
                <a:solidFill>
                  <a:srgbClr val="141313"/>
                </a:solidFill>
                <a:latin typeface="Century Gothic" panose="020B0502020202020204" pitchFamily="34" charset="0"/>
                <a:ea typeface="Comfortaa"/>
                <a:cs typeface="Comfortaa"/>
                <a:sym typeface="Comfortaa"/>
              </a:rPr>
            </a:br>
            <a:r>
              <a:rPr lang="en" dirty="0">
                <a:solidFill>
                  <a:srgbClr val="141313"/>
                </a:solidFill>
                <a:latin typeface="Century Gothic" panose="020B0502020202020204" pitchFamily="34" charset="0"/>
                <a:ea typeface="Comfortaa"/>
                <a:cs typeface="Comfortaa"/>
                <a:sym typeface="Comfortaa"/>
              </a:rPr>
              <a:t>  (e.g. not the same competency requirements)</a:t>
            </a:r>
            <a:endParaRPr dirty="0">
              <a:solidFill>
                <a:srgbClr val="141313"/>
              </a:solidFill>
              <a:latin typeface="Century Gothic" panose="020B0502020202020204" pitchFamily="34" charset="0"/>
              <a:ea typeface="Comfortaa"/>
              <a:cs typeface="Comfortaa"/>
              <a:sym typeface="Comfortaa"/>
            </a:endParaRPr>
          </a:p>
          <a:p>
            <a:pPr marL="0" lvl="0" indent="0" algn="l" rtl="0">
              <a:spcBef>
                <a:spcPts val="500"/>
              </a:spcBef>
              <a:spcAft>
                <a:spcPts val="0"/>
              </a:spcAft>
              <a:buNone/>
            </a:pPr>
            <a:r>
              <a:rPr lang="en" dirty="0">
                <a:solidFill>
                  <a:srgbClr val="000000"/>
                </a:solidFill>
                <a:latin typeface="Century Gothic" panose="020B0502020202020204" pitchFamily="34" charset="0"/>
                <a:ea typeface="Comfortaa"/>
                <a:cs typeface="Comfortaa"/>
                <a:sym typeface="Comfortaa"/>
              </a:rPr>
              <a:t>• </a:t>
            </a:r>
            <a:r>
              <a:rPr lang="en" dirty="0">
                <a:solidFill>
                  <a:srgbClr val="141313"/>
                </a:solidFill>
                <a:latin typeface="Century Gothic" panose="020B0502020202020204" pitchFamily="34" charset="0"/>
                <a:ea typeface="Comfortaa"/>
                <a:cs typeface="Comfortaa"/>
                <a:sym typeface="Comfortaa"/>
              </a:rPr>
              <a:t>Has an adverse impact on other students </a:t>
            </a:r>
            <a:br>
              <a:rPr lang="en" dirty="0">
                <a:solidFill>
                  <a:srgbClr val="141313"/>
                </a:solidFill>
                <a:latin typeface="Century Gothic" panose="020B0502020202020204" pitchFamily="34" charset="0"/>
                <a:ea typeface="Comfortaa"/>
                <a:cs typeface="Comfortaa"/>
                <a:sym typeface="Comfortaa"/>
              </a:rPr>
            </a:br>
            <a:r>
              <a:rPr lang="en" dirty="0">
                <a:solidFill>
                  <a:srgbClr val="141313"/>
                </a:solidFill>
                <a:latin typeface="Century Gothic" panose="020B0502020202020204" pitchFamily="34" charset="0"/>
                <a:ea typeface="Comfortaa"/>
                <a:cs typeface="Comfortaa"/>
                <a:sym typeface="Comfortaa"/>
              </a:rPr>
              <a:t>   (</a:t>
            </a:r>
            <a:r>
              <a:rPr lang="en-AU" dirty="0">
                <a:solidFill>
                  <a:srgbClr val="141313"/>
                </a:solidFill>
                <a:latin typeface="Century Gothic" panose="020B0502020202020204" pitchFamily="34" charset="0"/>
                <a:ea typeface="Comfortaa"/>
                <a:cs typeface="Comfortaa"/>
                <a:sym typeface="Comfortaa"/>
              </a:rPr>
              <a:t>e.g. </a:t>
            </a:r>
            <a:r>
              <a:rPr lang="en" dirty="0">
                <a:solidFill>
                  <a:srgbClr val="141313"/>
                </a:solidFill>
                <a:latin typeface="Century Gothic" panose="020B0502020202020204" pitchFamily="34" charset="0"/>
                <a:ea typeface="Comfortaa"/>
                <a:cs typeface="Comfortaa"/>
                <a:sym typeface="Comfortaa"/>
              </a:rPr>
              <a:t>provided too much assistance)</a:t>
            </a:r>
            <a:endParaRPr dirty="0">
              <a:solidFill>
                <a:srgbClr val="141313"/>
              </a:solidFill>
              <a:latin typeface="Century Gothic" panose="020B0502020202020204" pitchFamily="34" charset="0"/>
              <a:ea typeface="Comfortaa"/>
              <a:cs typeface="Comfortaa"/>
              <a:sym typeface="Comfortaa"/>
            </a:endParaRPr>
          </a:p>
          <a:p>
            <a:pPr marL="0" lvl="0" indent="0" algn="l" rtl="0">
              <a:spcBef>
                <a:spcPts val="500"/>
              </a:spcBef>
              <a:spcAft>
                <a:spcPts val="0"/>
              </a:spcAft>
              <a:buNone/>
            </a:pPr>
            <a:r>
              <a:rPr lang="en" dirty="0">
                <a:solidFill>
                  <a:srgbClr val="000000"/>
                </a:solidFill>
                <a:latin typeface="Century Gothic" panose="020B0502020202020204" pitchFamily="34" charset="0"/>
                <a:ea typeface="Comfortaa"/>
                <a:cs typeface="Comfortaa"/>
                <a:sym typeface="Comfortaa"/>
              </a:rPr>
              <a:t>• </a:t>
            </a:r>
            <a:r>
              <a:rPr lang="en" dirty="0">
                <a:solidFill>
                  <a:srgbClr val="141313"/>
                </a:solidFill>
                <a:latin typeface="Century Gothic" panose="020B0502020202020204" pitchFamily="34" charset="0"/>
                <a:ea typeface="Comfortaa"/>
                <a:cs typeface="Comfortaa"/>
                <a:sym typeface="Comfortaa"/>
              </a:rPr>
              <a:t>Giving an advantage to a student with a disability over other students </a:t>
            </a:r>
            <a:br>
              <a:rPr lang="en" dirty="0">
                <a:solidFill>
                  <a:srgbClr val="141313"/>
                </a:solidFill>
                <a:latin typeface="Century Gothic" panose="020B0502020202020204" pitchFamily="34" charset="0"/>
                <a:ea typeface="Comfortaa"/>
                <a:cs typeface="Comfortaa"/>
                <a:sym typeface="Comfortaa"/>
              </a:rPr>
            </a:br>
            <a:r>
              <a:rPr lang="en" dirty="0">
                <a:solidFill>
                  <a:srgbClr val="141313"/>
                </a:solidFill>
                <a:latin typeface="Century Gothic" panose="020B0502020202020204" pitchFamily="34" charset="0"/>
                <a:ea typeface="Comfortaa"/>
                <a:cs typeface="Comfortaa"/>
                <a:sym typeface="Comfortaa"/>
              </a:rPr>
              <a:t>   (e.g. too much time to complete)</a:t>
            </a:r>
            <a:endParaRPr dirty="0">
              <a:solidFill>
                <a:srgbClr val="141313"/>
              </a:solidFill>
              <a:latin typeface="Century Gothic" panose="020B0502020202020204" pitchFamily="34" charset="0"/>
              <a:ea typeface="Comfortaa"/>
              <a:cs typeface="Comfortaa"/>
              <a:sym typeface="Comfortaa"/>
            </a:endParaRPr>
          </a:p>
          <a:p>
            <a:pPr marL="0" lvl="0" indent="0" algn="l" rtl="0">
              <a:spcBef>
                <a:spcPts val="500"/>
              </a:spcBef>
              <a:spcAft>
                <a:spcPts val="0"/>
              </a:spcAft>
              <a:buNone/>
            </a:pPr>
            <a:r>
              <a:rPr lang="en" dirty="0">
                <a:solidFill>
                  <a:srgbClr val="000000"/>
                </a:solidFill>
                <a:latin typeface="Century Gothic" panose="020B0502020202020204" pitchFamily="34" charset="0"/>
                <a:ea typeface="Comfortaa"/>
                <a:cs typeface="Comfortaa"/>
                <a:sym typeface="Comfortaa"/>
              </a:rPr>
              <a:t>• </a:t>
            </a:r>
            <a:r>
              <a:rPr lang="en" dirty="0">
                <a:solidFill>
                  <a:srgbClr val="141313"/>
                </a:solidFill>
                <a:latin typeface="Century Gothic" panose="020B0502020202020204" pitchFamily="34" charset="0"/>
                <a:ea typeface="Comfortaa"/>
                <a:cs typeface="Comfortaa"/>
                <a:sym typeface="Comfortaa"/>
              </a:rPr>
              <a:t>When staff start to manage a student’s disability including medication etc.</a:t>
            </a:r>
            <a:endParaRPr dirty="0">
              <a:solidFill>
                <a:srgbClr val="141313"/>
              </a:solidFill>
              <a:latin typeface="Century Gothic" panose="020B0502020202020204" pitchFamily="34" charset="0"/>
              <a:ea typeface="Comfortaa"/>
              <a:cs typeface="Comfortaa"/>
              <a:sym typeface="Comfortaa"/>
            </a:endParaRPr>
          </a:p>
          <a:p>
            <a:pPr marL="0" lvl="0" indent="0" algn="l" rtl="0">
              <a:spcBef>
                <a:spcPts val="500"/>
              </a:spcBef>
              <a:spcAft>
                <a:spcPts val="0"/>
              </a:spcAft>
              <a:buNone/>
            </a:pPr>
            <a:r>
              <a:rPr lang="en" dirty="0">
                <a:solidFill>
                  <a:srgbClr val="000000"/>
                </a:solidFill>
                <a:latin typeface="Century Gothic" panose="020B0502020202020204" pitchFamily="34" charset="0"/>
                <a:ea typeface="Comfortaa"/>
                <a:cs typeface="Comfortaa"/>
                <a:sym typeface="Comfortaa"/>
              </a:rPr>
              <a:t>• </a:t>
            </a:r>
            <a:r>
              <a:rPr lang="en" dirty="0">
                <a:solidFill>
                  <a:srgbClr val="141313"/>
                </a:solidFill>
                <a:latin typeface="Century Gothic" panose="020B0502020202020204" pitchFamily="34" charset="0"/>
                <a:ea typeface="Comfortaa"/>
                <a:cs typeface="Comfortaa"/>
                <a:sym typeface="Comfortaa"/>
              </a:rPr>
              <a:t>WHS requirements are compromised</a:t>
            </a:r>
            <a:endParaRPr dirty="0">
              <a:solidFill>
                <a:srgbClr val="141313"/>
              </a:solidFill>
              <a:latin typeface="Century Gothic" panose="020B0502020202020204" pitchFamily="34" charset="0"/>
              <a:ea typeface="Comfortaa"/>
              <a:cs typeface="Comfortaa"/>
              <a:sym typeface="Comfortaa"/>
            </a:endParaRPr>
          </a:p>
          <a:p>
            <a:pPr marL="0" lvl="0" indent="0" algn="l" rtl="0">
              <a:spcBef>
                <a:spcPts val="500"/>
              </a:spcBef>
              <a:spcAft>
                <a:spcPts val="0"/>
              </a:spcAft>
              <a:buNone/>
            </a:pPr>
            <a:r>
              <a:rPr lang="en" dirty="0">
                <a:solidFill>
                  <a:srgbClr val="000000"/>
                </a:solidFill>
                <a:latin typeface="Century Gothic" panose="020B0502020202020204" pitchFamily="34" charset="0"/>
                <a:ea typeface="Comfortaa"/>
                <a:cs typeface="Comfortaa"/>
                <a:sym typeface="Comfortaa"/>
              </a:rPr>
              <a:t>• </a:t>
            </a:r>
            <a:r>
              <a:rPr lang="en" dirty="0">
                <a:solidFill>
                  <a:srgbClr val="141313"/>
                </a:solidFill>
                <a:latin typeface="Century Gothic" panose="020B0502020202020204" pitchFamily="34" charset="0"/>
                <a:ea typeface="Comfortaa"/>
                <a:cs typeface="Comfortaa"/>
                <a:sym typeface="Comfortaa"/>
              </a:rPr>
              <a:t>Does not demonstrate the inherent requirements </a:t>
            </a:r>
            <a:br>
              <a:rPr lang="en" dirty="0">
                <a:solidFill>
                  <a:srgbClr val="141313"/>
                </a:solidFill>
                <a:latin typeface="Century Gothic" panose="020B0502020202020204" pitchFamily="34" charset="0"/>
                <a:ea typeface="Comfortaa"/>
                <a:cs typeface="Comfortaa"/>
                <a:sym typeface="Comfortaa"/>
              </a:rPr>
            </a:br>
            <a:r>
              <a:rPr lang="en" dirty="0">
                <a:solidFill>
                  <a:srgbClr val="141313"/>
                </a:solidFill>
                <a:latin typeface="Century Gothic" panose="020B0502020202020204" pitchFamily="34" charset="0"/>
                <a:ea typeface="Comfortaa"/>
                <a:cs typeface="Comfortaa"/>
                <a:sym typeface="Comfortaa"/>
              </a:rPr>
              <a:t>   (e.g. not completing all assessment tasks)</a:t>
            </a:r>
            <a:endParaRPr dirty="0">
              <a:solidFill>
                <a:srgbClr val="141313"/>
              </a:solidFill>
              <a:latin typeface="Century Gothic" panose="020B0502020202020204" pitchFamily="34" charset="0"/>
              <a:ea typeface="Comfortaa"/>
              <a:cs typeface="Comfortaa"/>
              <a:sym typeface="Comfortaa"/>
            </a:endParaRPr>
          </a:p>
          <a:p>
            <a:pPr marL="0" lvl="0" indent="0" algn="l" rtl="0">
              <a:spcBef>
                <a:spcPts val="0"/>
              </a:spcBef>
              <a:spcAft>
                <a:spcPts val="1600"/>
              </a:spcAft>
              <a:buNone/>
            </a:pPr>
            <a:endParaRPr dirty="0"/>
          </a:p>
        </p:txBody>
      </p:sp>
      <p:sp>
        <p:nvSpPr>
          <p:cNvPr id="2" name="Slide Number Placeholder 1">
            <a:extLst>
              <a:ext uri="{FF2B5EF4-FFF2-40B4-BE49-F238E27FC236}">
                <a16:creationId xmlns:a16="http://schemas.microsoft.com/office/drawing/2014/main" id="{B755B4DE-B6D5-4DD7-B82F-DD9EACECB2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24</a:t>
            </a:fld>
            <a:endParaRPr lang="e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7"/>
          <p:cNvSpPr txBox="1">
            <a:spLocks noGrp="1"/>
          </p:cNvSpPr>
          <p:nvPr>
            <p:ph type="title"/>
          </p:nvPr>
        </p:nvSpPr>
        <p:spPr>
          <a:xfrm>
            <a:off x="311700" y="147193"/>
            <a:ext cx="8520600" cy="12689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sz="4000" b="0" dirty="0">
                <a:latin typeface="Century Gothic" panose="020B0502020202020204" pitchFamily="34" charset="0"/>
              </a:rPr>
              <a:t>Inherent requirements/</a:t>
            </a:r>
            <a:br>
              <a:rPr lang="en-AU" sz="4000" b="0" dirty="0">
                <a:latin typeface="Century Gothic" panose="020B0502020202020204" pitchFamily="34" charset="0"/>
              </a:rPr>
            </a:br>
            <a:r>
              <a:rPr lang="en-AU" sz="4000" b="0" dirty="0">
                <a:latin typeface="Century Gothic" panose="020B0502020202020204" pitchFamily="34" charset="0"/>
              </a:rPr>
              <a:t>reasonable adjustments </a:t>
            </a:r>
          </a:p>
        </p:txBody>
      </p:sp>
      <p:sp>
        <p:nvSpPr>
          <p:cNvPr id="207" name="Google Shape;207;p37"/>
          <p:cNvSpPr txBox="1">
            <a:spLocks noGrp="1"/>
          </p:cNvSpPr>
          <p:nvPr>
            <p:ph type="body" idx="1"/>
          </p:nvPr>
        </p:nvSpPr>
        <p:spPr>
          <a:xfrm>
            <a:off x="311700" y="1561763"/>
            <a:ext cx="8520600" cy="3183812"/>
          </a:xfrm>
          <a:prstGeom prst="rect">
            <a:avLst/>
          </a:prstGeom>
        </p:spPr>
        <p:txBody>
          <a:bodyPr spcFirstLastPara="1" wrap="square" lIns="91425" tIns="91425" rIns="91425" bIns="91425" anchor="t" anchorCtr="0">
            <a:noAutofit/>
          </a:bodyPr>
          <a:lstStyle/>
          <a:p>
            <a:pPr marL="0" lvl="0" indent="0" algn="l" rtl="0">
              <a:lnSpc>
                <a:spcPct val="100000"/>
              </a:lnSpc>
              <a:spcAft>
                <a:spcPts val="0"/>
              </a:spcAft>
              <a:buNone/>
            </a:pPr>
            <a:r>
              <a:rPr lang="en" sz="1400" dirty="0">
                <a:solidFill>
                  <a:srgbClr val="000000"/>
                </a:solidFill>
                <a:latin typeface="Century Gothic" panose="020B0502020202020204" pitchFamily="34" charset="0"/>
                <a:ea typeface="Comfortaa"/>
                <a:cs typeface="Comfortaa"/>
                <a:sym typeface="Comfortaa"/>
              </a:rPr>
              <a:t>Applying reasonable adjustments should be a matter of practicality and  common sense. </a:t>
            </a:r>
            <a:br>
              <a:rPr lang="en" sz="1400" dirty="0">
                <a:solidFill>
                  <a:srgbClr val="000000"/>
                </a:solidFill>
                <a:latin typeface="Century Gothic" panose="020B0502020202020204" pitchFamily="34" charset="0"/>
                <a:ea typeface="Comfortaa"/>
                <a:cs typeface="Comfortaa"/>
                <a:sym typeface="Comfortaa"/>
              </a:rPr>
            </a:br>
            <a:br>
              <a:rPr lang="en" sz="1400" dirty="0">
                <a:solidFill>
                  <a:srgbClr val="000000"/>
                </a:solidFill>
                <a:latin typeface="Century Gothic" panose="020B0502020202020204" pitchFamily="34" charset="0"/>
                <a:ea typeface="Comfortaa"/>
                <a:cs typeface="Comfortaa"/>
                <a:sym typeface="Comfortaa"/>
              </a:rPr>
            </a:br>
            <a:r>
              <a:rPr lang="en" sz="1400" dirty="0">
                <a:solidFill>
                  <a:srgbClr val="000000"/>
                </a:solidFill>
                <a:latin typeface="Century Gothic" panose="020B0502020202020204" pitchFamily="34" charset="0"/>
                <a:ea typeface="Comfortaa"/>
                <a:cs typeface="Comfortaa"/>
                <a:sym typeface="Comfortaa"/>
              </a:rPr>
              <a:t>When determining or recommending reasonable adjustments, the following factors are usually considered:</a:t>
            </a:r>
            <a:endParaRPr sz="1400" dirty="0">
              <a:solidFill>
                <a:srgbClr val="000000"/>
              </a:solidFill>
              <a:latin typeface="Century Gothic" panose="020B0502020202020204" pitchFamily="34" charset="0"/>
              <a:ea typeface="Comfortaa"/>
              <a:cs typeface="Comfortaa"/>
              <a:sym typeface="Comfortaa"/>
            </a:endParaRPr>
          </a:p>
          <a:p>
            <a:pPr marL="457200" lvl="0" indent="-330200" algn="l" rtl="0">
              <a:lnSpc>
                <a:spcPct val="100000"/>
              </a:lnSpc>
              <a:spcAft>
                <a:spcPts val="0"/>
              </a:spcAft>
              <a:buClr>
                <a:srgbClr val="000000"/>
              </a:buClr>
              <a:buSzPts val="1600"/>
              <a:buFont typeface="Comfortaa"/>
              <a:buChar char="●"/>
            </a:pPr>
            <a:r>
              <a:rPr lang="en" sz="1400" dirty="0">
                <a:solidFill>
                  <a:srgbClr val="000000"/>
                </a:solidFill>
                <a:latin typeface="Century Gothic" panose="020B0502020202020204" pitchFamily="34" charset="0"/>
                <a:ea typeface="Comfortaa"/>
                <a:cs typeface="Comfortaa"/>
                <a:sym typeface="Comfortaa"/>
              </a:rPr>
              <a:t>the nature and onset of the disability</a:t>
            </a:r>
            <a:endParaRPr sz="1400" dirty="0">
              <a:solidFill>
                <a:srgbClr val="000000"/>
              </a:solidFill>
              <a:latin typeface="Century Gothic" panose="020B0502020202020204" pitchFamily="34" charset="0"/>
              <a:ea typeface="Comfortaa"/>
              <a:cs typeface="Comfortaa"/>
              <a:sym typeface="Comfortaa"/>
            </a:endParaRPr>
          </a:p>
          <a:p>
            <a:pPr marL="457200" lvl="0" indent="-330200" algn="l" rtl="0">
              <a:lnSpc>
                <a:spcPct val="100000"/>
              </a:lnSpc>
              <a:spcAft>
                <a:spcPts val="0"/>
              </a:spcAft>
              <a:buClr>
                <a:srgbClr val="000000"/>
              </a:buClr>
              <a:buSzPts val="1600"/>
              <a:buFont typeface="Comfortaa"/>
              <a:buChar char="●"/>
            </a:pPr>
            <a:r>
              <a:rPr lang="en" sz="1400" dirty="0">
                <a:solidFill>
                  <a:srgbClr val="000000"/>
                </a:solidFill>
                <a:latin typeface="Century Gothic" panose="020B0502020202020204" pitchFamily="34" charset="0"/>
                <a:ea typeface="Comfortaa"/>
                <a:cs typeface="Comfortaa"/>
                <a:sym typeface="Comfortaa"/>
              </a:rPr>
              <a:t>the type of assessment and course requirements</a:t>
            </a:r>
            <a:endParaRPr sz="1400" dirty="0">
              <a:solidFill>
                <a:srgbClr val="000000"/>
              </a:solidFill>
              <a:latin typeface="Century Gothic" panose="020B0502020202020204" pitchFamily="34" charset="0"/>
              <a:ea typeface="Comfortaa"/>
              <a:cs typeface="Comfortaa"/>
              <a:sym typeface="Comfortaa"/>
            </a:endParaRPr>
          </a:p>
          <a:p>
            <a:pPr marL="457200" lvl="0" indent="-330200" algn="l" rtl="0">
              <a:lnSpc>
                <a:spcPct val="100000"/>
              </a:lnSpc>
              <a:spcAft>
                <a:spcPts val="0"/>
              </a:spcAft>
              <a:buClr>
                <a:srgbClr val="000000"/>
              </a:buClr>
              <a:buSzPts val="1600"/>
              <a:buFont typeface="Comfortaa"/>
              <a:buChar char="●"/>
            </a:pPr>
            <a:r>
              <a:rPr lang="en" sz="1400" dirty="0">
                <a:solidFill>
                  <a:srgbClr val="000000"/>
                </a:solidFill>
                <a:latin typeface="Century Gothic" panose="020B0502020202020204" pitchFamily="34" charset="0"/>
                <a:ea typeface="Comfortaa"/>
                <a:cs typeface="Comfortaa"/>
                <a:sym typeface="Comfortaa"/>
              </a:rPr>
              <a:t>the student’s usual work methods and their ability to achieve learning outcomes</a:t>
            </a:r>
            <a:endParaRPr sz="1400" dirty="0">
              <a:solidFill>
                <a:srgbClr val="000000"/>
              </a:solidFill>
              <a:latin typeface="Century Gothic" panose="020B0502020202020204" pitchFamily="34" charset="0"/>
              <a:ea typeface="Comfortaa"/>
              <a:cs typeface="Comfortaa"/>
              <a:sym typeface="Comfortaa"/>
            </a:endParaRPr>
          </a:p>
          <a:p>
            <a:pPr marL="457200" lvl="0" indent="-330200" algn="l" rtl="0">
              <a:lnSpc>
                <a:spcPct val="100000"/>
              </a:lnSpc>
              <a:spcAft>
                <a:spcPts val="0"/>
              </a:spcAft>
              <a:buClr>
                <a:srgbClr val="000000"/>
              </a:buClr>
              <a:buSzPts val="1600"/>
              <a:buFont typeface="Comfortaa"/>
              <a:buChar char="●"/>
            </a:pPr>
            <a:r>
              <a:rPr lang="en" sz="1400" dirty="0">
                <a:solidFill>
                  <a:srgbClr val="000000"/>
                </a:solidFill>
                <a:latin typeface="Century Gothic" panose="020B0502020202020204" pitchFamily="34" charset="0"/>
                <a:ea typeface="Comfortaa"/>
                <a:cs typeface="Comfortaa"/>
                <a:sym typeface="Comfortaa"/>
              </a:rPr>
              <a:t>information from consultation with the student involved and/or specialist advisors</a:t>
            </a:r>
            <a:endParaRPr sz="1400" dirty="0">
              <a:solidFill>
                <a:srgbClr val="000000"/>
              </a:solidFill>
              <a:latin typeface="Century Gothic" panose="020B0502020202020204" pitchFamily="34" charset="0"/>
              <a:ea typeface="Comfortaa"/>
              <a:cs typeface="Comfortaa"/>
              <a:sym typeface="Comfortaa"/>
            </a:endParaRPr>
          </a:p>
          <a:p>
            <a:pPr marL="457200" lvl="0" indent="-330200" algn="l" rtl="0">
              <a:lnSpc>
                <a:spcPct val="100000"/>
              </a:lnSpc>
              <a:spcAft>
                <a:spcPts val="0"/>
              </a:spcAft>
              <a:buClr>
                <a:srgbClr val="000000"/>
              </a:buClr>
              <a:buSzPts val="1600"/>
              <a:buFont typeface="Comfortaa"/>
              <a:buChar char="●"/>
            </a:pPr>
            <a:r>
              <a:rPr lang="en" sz="1400" dirty="0">
                <a:solidFill>
                  <a:srgbClr val="000000"/>
                </a:solidFill>
                <a:latin typeface="Century Gothic" panose="020B0502020202020204" pitchFamily="34" charset="0"/>
                <a:ea typeface="Comfortaa"/>
                <a:cs typeface="Comfortaa"/>
                <a:sym typeface="Comfortaa"/>
              </a:rPr>
              <a:t>a focus on enhanced independence</a:t>
            </a:r>
            <a:endParaRPr sz="1400" dirty="0">
              <a:solidFill>
                <a:srgbClr val="000000"/>
              </a:solidFill>
              <a:latin typeface="Century Gothic" panose="020B0502020202020204" pitchFamily="34" charset="0"/>
              <a:ea typeface="Comfortaa"/>
              <a:cs typeface="Comfortaa"/>
              <a:sym typeface="Comfortaa"/>
            </a:endParaRPr>
          </a:p>
          <a:p>
            <a:pPr marL="457200" lvl="0" indent="-330200" algn="l" rtl="0">
              <a:lnSpc>
                <a:spcPct val="100000"/>
              </a:lnSpc>
              <a:spcAft>
                <a:spcPts val="0"/>
              </a:spcAft>
              <a:buClr>
                <a:srgbClr val="000000"/>
              </a:buClr>
              <a:buSzPts val="1600"/>
              <a:buFont typeface="Comfortaa"/>
              <a:buChar char="●"/>
            </a:pPr>
            <a:r>
              <a:rPr lang="en" sz="1400" dirty="0">
                <a:solidFill>
                  <a:srgbClr val="000000"/>
                </a:solidFill>
                <a:latin typeface="Century Gothic" panose="020B0502020202020204" pitchFamily="34" charset="0"/>
                <a:ea typeface="Comfortaa"/>
                <a:cs typeface="Comfortaa"/>
                <a:sym typeface="Comfortaa"/>
              </a:rPr>
              <a:t>the effect of the proposed adjustment on anyone else affected, including staff and other students</a:t>
            </a:r>
            <a:endParaRPr sz="1400" dirty="0">
              <a:solidFill>
                <a:srgbClr val="000000"/>
              </a:solidFill>
              <a:latin typeface="Century Gothic" panose="020B0502020202020204" pitchFamily="34" charset="0"/>
              <a:ea typeface="Comfortaa"/>
              <a:cs typeface="Comfortaa"/>
              <a:sym typeface="Comfortaa"/>
            </a:endParaRPr>
          </a:p>
          <a:p>
            <a:pPr marL="457200" lvl="0" indent="-323850" algn="l" rtl="0">
              <a:lnSpc>
                <a:spcPct val="100000"/>
              </a:lnSpc>
              <a:spcAft>
                <a:spcPts val="0"/>
              </a:spcAft>
              <a:buClr>
                <a:srgbClr val="000000"/>
              </a:buClr>
              <a:buSzPts val="1500"/>
              <a:buFont typeface="Comfortaa"/>
              <a:buChar char="●"/>
            </a:pPr>
            <a:r>
              <a:rPr lang="en" sz="1000" dirty="0">
                <a:solidFill>
                  <a:srgbClr val="000000"/>
                </a:solidFill>
                <a:latin typeface="Century Gothic" panose="020B0502020202020204" pitchFamily="34" charset="0"/>
                <a:ea typeface="Comfortaa"/>
                <a:cs typeface="Comfortaa"/>
                <a:sym typeface="Comfortaa"/>
              </a:rPr>
              <a:t> </a:t>
            </a:r>
            <a:r>
              <a:rPr lang="en" sz="1400" dirty="0">
                <a:solidFill>
                  <a:srgbClr val="000000"/>
                </a:solidFill>
                <a:latin typeface="Century Gothic" panose="020B0502020202020204" pitchFamily="34" charset="0"/>
                <a:ea typeface="Comfortaa"/>
                <a:cs typeface="Comfortaa"/>
                <a:sym typeface="Comfortaa"/>
              </a:rPr>
              <a:t>the cost and benefits of making the adjustment.</a:t>
            </a:r>
            <a:endParaRPr sz="1400" dirty="0">
              <a:solidFill>
                <a:srgbClr val="000000"/>
              </a:solidFill>
              <a:latin typeface="Century Gothic" panose="020B0502020202020204" pitchFamily="34" charset="0"/>
              <a:ea typeface="Comfortaa"/>
              <a:cs typeface="Comfortaa"/>
              <a:sym typeface="Comfortaa"/>
            </a:endParaRPr>
          </a:p>
          <a:p>
            <a:pPr marL="457200" lvl="0" indent="-317500" algn="l" rtl="0">
              <a:lnSpc>
                <a:spcPct val="100000"/>
              </a:lnSpc>
              <a:spcAft>
                <a:spcPts val="0"/>
              </a:spcAft>
              <a:buClr>
                <a:srgbClr val="000000"/>
              </a:buClr>
              <a:buSzPts val="1400"/>
              <a:buFont typeface="Comfortaa"/>
              <a:buChar char="●"/>
            </a:pPr>
            <a:r>
              <a:rPr lang="en" sz="1400" dirty="0">
                <a:solidFill>
                  <a:srgbClr val="000000"/>
                </a:solidFill>
                <a:latin typeface="Century Gothic" panose="020B0502020202020204" pitchFamily="34" charset="0"/>
                <a:ea typeface="Comfortaa"/>
                <a:cs typeface="Comfortaa"/>
                <a:sym typeface="Comfortaa"/>
              </a:rPr>
              <a:t>whether the adjustments are suitable to the job role, learning and assessment tasks</a:t>
            </a:r>
            <a:endParaRPr sz="1400" dirty="0">
              <a:solidFill>
                <a:srgbClr val="000000"/>
              </a:solidFill>
              <a:latin typeface="Century Gothic" panose="020B0502020202020204" pitchFamily="34" charset="0"/>
              <a:ea typeface="Comfortaa"/>
              <a:cs typeface="Comfortaa"/>
              <a:sym typeface="Comfortaa"/>
            </a:endParaRPr>
          </a:p>
          <a:p>
            <a:pPr marL="457200" lvl="0" indent="-317500" algn="l" rtl="0">
              <a:lnSpc>
                <a:spcPct val="100000"/>
              </a:lnSpc>
              <a:spcAft>
                <a:spcPts val="0"/>
              </a:spcAft>
              <a:buClr>
                <a:srgbClr val="000000"/>
              </a:buClr>
              <a:buSzPts val="1400"/>
              <a:buFont typeface="Comfortaa"/>
              <a:buChar char="●"/>
            </a:pPr>
            <a:r>
              <a:rPr lang="en" sz="1400" dirty="0">
                <a:solidFill>
                  <a:srgbClr val="000000"/>
                </a:solidFill>
                <a:latin typeface="Century Gothic" panose="020B0502020202020204" pitchFamily="34" charset="0"/>
                <a:ea typeface="Comfortaa"/>
                <a:cs typeface="Comfortaa"/>
                <a:sym typeface="Comfortaa"/>
              </a:rPr>
              <a:t>are they equitable </a:t>
            </a:r>
            <a:endParaRPr sz="1400" dirty="0">
              <a:solidFill>
                <a:srgbClr val="000000"/>
              </a:solidFill>
              <a:latin typeface="Century Gothic" panose="020B0502020202020204" pitchFamily="34" charset="0"/>
              <a:ea typeface="Comfortaa"/>
              <a:cs typeface="Comfortaa"/>
              <a:sym typeface="Comfortaa"/>
            </a:endParaRPr>
          </a:p>
          <a:p>
            <a:pPr marL="0" lvl="0" indent="0" algn="l" rtl="0">
              <a:spcBef>
                <a:spcPts val="1200"/>
              </a:spcBef>
              <a:spcAft>
                <a:spcPts val="0"/>
              </a:spcAft>
              <a:buNone/>
            </a:pPr>
            <a:r>
              <a:rPr lang="en" sz="1100" dirty="0">
                <a:solidFill>
                  <a:srgbClr val="000000"/>
                </a:solidFill>
                <a:latin typeface="Arial"/>
                <a:ea typeface="Arial"/>
                <a:cs typeface="Arial"/>
                <a:sym typeface="Arial"/>
              </a:rPr>
              <a:t> </a:t>
            </a:r>
            <a:endParaRPr sz="1100" dirty="0">
              <a:solidFill>
                <a:srgbClr val="000000"/>
              </a:solidFill>
              <a:latin typeface="Arial"/>
              <a:ea typeface="Arial"/>
              <a:cs typeface="Arial"/>
              <a:sym typeface="Arial"/>
            </a:endParaRPr>
          </a:p>
          <a:p>
            <a:pPr marL="0" lvl="0" indent="0" algn="l" rtl="0">
              <a:spcBef>
                <a:spcPts val="1200"/>
              </a:spcBef>
              <a:spcAft>
                <a:spcPts val="1600"/>
              </a:spcAft>
              <a:buNone/>
            </a:pPr>
            <a:endParaRPr dirty="0"/>
          </a:p>
        </p:txBody>
      </p:sp>
      <p:sp>
        <p:nvSpPr>
          <p:cNvPr id="2" name="Slide Number Placeholder 1">
            <a:extLst>
              <a:ext uri="{FF2B5EF4-FFF2-40B4-BE49-F238E27FC236}">
                <a16:creationId xmlns:a16="http://schemas.microsoft.com/office/drawing/2014/main" id="{16E76E51-53D9-48D2-B59E-8CE9A26AFD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25</a:t>
            </a:fld>
            <a:endParaRPr lang="e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8"/>
          <p:cNvSpPr txBox="1">
            <a:spLocks noGrp="1"/>
          </p:cNvSpPr>
          <p:nvPr>
            <p:ph type="title"/>
          </p:nvPr>
        </p:nvSpPr>
        <p:spPr>
          <a:xfrm>
            <a:off x="311699" y="292850"/>
            <a:ext cx="8597631"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sz="4000" b="0" dirty="0">
                <a:latin typeface="Century Gothic" panose="020B0502020202020204" pitchFamily="34" charset="0"/>
              </a:rPr>
              <a:t>Activity – Exploring what’s possible</a:t>
            </a:r>
          </a:p>
        </p:txBody>
      </p:sp>
      <p:sp>
        <p:nvSpPr>
          <p:cNvPr id="213" name="Google Shape;213;p3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dirty="0">
                <a:solidFill>
                  <a:schemeClr val="accent1"/>
                </a:solidFill>
                <a:latin typeface="Century Gothic" panose="020B0502020202020204" pitchFamily="34" charset="0"/>
                <a:ea typeface="Comfortaa"/>
                <a:cs typeface="Comfortaa"/>
                <a:sym typeface="Comfortaa"/>
              </a:rPr>
              <a:t>Explore examples of Units of Competency to identify inherent requirements and what reasonable adjustments might be possible?</a:t>
            </a:r>
            <a:endParaRPr sz="2100" dirty="0">
              <a:solidFill>
                <a:schemeClr val="accent1"/>
              </a:solidFill>
              <a:latin typeface="Century Gothic" panose="020B0502020202020204" pitchFamily="34" charset="0"/>
              <a:ea typeface="Comfortaa"/>
              <a:cs typeface="Comfortaa"/>
              <a:sym typeface="Comfortaa"/>
            </a:endParaRPr>
          </a:p>
          <a:p>
            <a:pPr marL="0" lvl="0" indent="0" algn="l" rtl="0">
              <a:spcBef>
                <a:spcPts val="1600"/>
              </a:spcBef>
              <a:spcAft>
                <a:spcPts val="0"/>
              </a:spcAft>
              <a:buNone/>
            </a:pPr>
            <a:endParaRPr sz="2100" dirty="0">
              <a:latin typeface="Comfortaa"/>
              <a:ea typeface="Comfortaa"/>
              <a:cs typeface="Comfortaa"/>
              <a:sym typeface="Comfortaa"/>
            </a:endParaRPr>
          </a:p>
          <a:p>
            <a:pPr marL="0" lvl="0" indent="0" algn="l" rtl="0">
              <a:spcBef>
                <a:spcPts val="1600"/>
              </a:spcBef>
              <a:spcAft>
                <a:spcPts val="1600"/>
              </a:spcAft>
              <a:buNone/>
            </a:pPr>
            <a:endParaRPr sz="2100" dirty="0">
              <a:latin typeface="Comfortaa"/>
              <a:ea typeface="Comfortaa"/>
              <a:cs typeface="Comfortaa"/>
              <a:sym typeface="Comfortaa"/>
            </a:endParaRPr>
          </a:p>
        </p:txBody>
      </p:sp>
      <p:sp>
        <p:nvSpPr>
          <p:cNvPr id="2" name="Slide Number Placeholder 1">
            <a:extLst>
              <a:ext uri="{FF2B5EF4-FFF2-40B4-BE49-F238E27FC236}">
                <a16:creationId xmlns:a16="http://schemas.microsoft.com/office/drawing/2014/main" id="{DDD5F36B-E120-47C1-A521-5CE773045B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26</a:t>
            </a:fld>
            <a:endParaRPr lang="en"/>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b="0" dirty="0">
                <a:latin typeface="Century Gothic" panose="020B0502020202020204" pitchFamily="34" charset="0"/>
              </a:rPr>
              <a:t>Confidentiality and disclosure</a:t>
            </a:r>
          </a:p>
        </p:txBody>
      </p:sp>
      <p:sp>
        <p:nvSpPr>
          <p:cNvPr id="219" name="Google Shape;219;p39"/>
          <p:cNvSpPr txBox="1">
            <a:spLocks noGrp="1"/>
          </p:cNvSpPr>
          <p:nvPr>
            <p:ph type="body" idx="1"/>
          </p:nvPr>
        </p:nvSpPr>
        <p:spPr>
          <a:xfrm>
            <a:off x="311700" y="1200900"/>
            <a:ext cx="8520600" cy="371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solidFill>
                <a:latin typeface="Century Gothic" panose="020B0502020202020204" pitchFamily="34" charset="0"/>
                <a:ea typeface="Comfortaa"/>
                <a:cs typeface="Comfortaa"/>
                <a:sym typeface="Comfortaa"/>
              </a:rPr>
              <a:t>A student can choose to disclose their disability within the Access Plan, it is not a requirement, unless it impacts on the safety and well-being of the student or others.</a:t>
            </a:r>
            <a:endParaRPr dirty="0">
              <a:solidFill>
                <a:schemeClr val="accent1"/>
              </a:solidFill>
              <a:latin typeface="Century Gothic" panose="020B0502020202020204" pitchFamily="34" charset="0"/>
              <a:ea typeface="Comfortaa"/>
              <a:cs typeface="Comfortaa"/>
              <a:sym typeface="Comfortaa"/>
            </a:endParaRPr>
          </a:p>
          <a:p>
            <a:pPr marL="0" lvl="0" indent="0" algn="l" rtl="0">
              <a:spcBef>
                <a:spcPts val="0"/>
              </a:spcBef>
              <a:spcAft>
                <a:spcPts val="0"/>
              </a:spcAft>
              <a:buNone/>
            </a:pPr>
            <a:endParaRPr dirty="0">
              <a:solidFill>
                <a:schemeClr val="accent1"/>
              </a:solidFill>
              <a:latin typeface="Century Gothic" panose="020B0502020202020204" pitchFamily="34" charset="0"/>
              <a:ea typeface="Comfortaa"/>
              <a:cs typeface="Comfortaa"/>
              <a:sym typeface="Comfortaa"/>
            </a:endParaRPr>
          </a:p>
          <a:p>
            <a:pPr marL="0" lvl="0" indent="0" algn="l" rtl="0">
              <a:spcBef>
                <a:spcPts val="0"/>
              </a:spcBef>
              <a:spcAft>
                <a:spcPts val="0"/>
              </a:spcAft>
              <a:buNone/>
            </a:pPr>
            <a:r>
              <a:rPr lang="en" dirty="0">
                <a:solidFill>
                  <a:schemeClr val="accent1"/>
                </a:solidFill>
                <a:latin typeface="Century Gothic" panose="020B0502020202020204" pitchFamily="34" charset="0"/>
                <a:ea typeface="Comfortaa"/>
                <a:cs typeface="Comfortaa"/>
                <a:sym typeface="Comfortaa"/>
              </a:rPr>
              <a:t>Students may decide to disclose their diagnosis in the Access Plan as;</a:t>
            </a:r>
            <a:endParaRPr dirty="0">
              <a:solidFill>
                <a:schemeClr val="accent1"/>
              </a:solidFill>
              <a:latin typeface="Century Gothic" panose="020B0502020202020204" pitchFamily="34" charset="0"/>
              <a:ea typeface="Comfortaa"/>
              <a:cs typeface="Comfortaa"/>
              <a:sym typeface="Comfortaa"/>
            </a:endParaRPr>
          </a:p>
          <a:p>
            <a:pPr marL="457200" lvl="0" indent="-342900" algn="l" rtl="0">
              <a:spcBef>
                <a:spcPts val="0"/>
              </a:spcBef>
              <a:spcAft>
                <a:spcPts val="0"/>
              </a:spcAft>
              <a:buClr>
                <a:srgbClr val="141313"/>
              </a:buClr>
              <a:buSzPts val="1800"/>
              <a:buFont typeface="Comfortaa"/>
              <a:buChar char="●"/>
            </a:pPr>
            <a:r>
              <a:rPr lang="en" dirty="0">
                <a:solidFill>
                  <a:schemeClr val="accent1"/>
                </a:solidFill>
                <a:latin typeface="Century Gothic" panose="020B0502020202020204" pitchFamily="34" charset="0"/>
                <a:ea typeface="Comfortaa"/>
                <a:cs typeface="Comfortaa"/>
                <a:sym typeface="Comfortaa"/>
              </a:rPr>
              <a:t>they are aware of the impacts on their learning</a:t>
            </a:r>
            <a:endParaRPr dirty="0">
              <a:solidFill>
                <a:schemeClr val="accent1"/>
              </a:solidFill>
              <a:latin typeface="Century Gothic" panose="020B0502020202020204" pitchFamily="34" charset="0"/>
              <a:ea typeface="Comfortaa"/>
              <a:cs typeface="Comfortaa"/>
              <a:sym typeface="Comfortaa"/>
            </a:endParaRPr>
          </a:p>
          <a:p>
            <a:pPr marL="457200" lvl="0" indent="-342900" algn="l" rtl="0">
              <a:spcBef>
                <a:spcPts val="0"/>
              </a:spcBef>
              <a:spcAft>
                <a:spcPts val="0"/>
              </a:spcAft>
              <a:buClr>
                <a:srgbClr val="141313"/>
              </a:buClr>
              <a:buSzPts val="1800"/>
              <a:buFont typeface="Comfortaa"/>
              <a:buChar char="●"/>
            </a:pPr>
            <a:r>
              <a:rPr lang="en" dirty="0">
                <a:solidFill>
                  <a:schemeClr val="accent1"/>
                </a:solidFill>
                <a:latin typeface="Century Gothic" panose="020B0502020202020204" pitchFamily="34" charset="0"/>
                <a:ea typeface="Comfortaa"/>
                <a:cs typeface="Comfortaa"/>
                <a:sym typeface="Comfortaa"/>
              </a:rPr>
              <a:t>actively look for ways to overcome any barriers or hurdles they may face</a:t>
            </a:r>
            <a:endParaRPr dirty="0">
              <a:solidFill>
                <a:schemeClr val="accent1"/>
              </a:solidFill>
              <a:latin typeface="Century Gothic" panose="020B0502020202020204" pitchFamily="34" charset="0"/>
              <a:ea typeface="Comfortaa"/>
              <a:cs typeface="Comfortaa"/>
              <a:sym typeface="Comfortaa"/>
            </a:endParaRPr>
          </a:p>
          <a:p>
            <a:pPr marL="457200" lvl="0" indent="-342900" algn="l" rtl="0">
              <a:spcBef>
                <a:spcPts val="0"/>
              </a:spcBef>
              <a:spcAft>
                <a:spcPts val="0"/>
              </a:spcAft>
              <a:buClr>
                <a:srgbClr val="141313"/>
              </a:buClr>
              <a:buSzPts val="1800"/>
              <a:buFont typeface="Comfortaa"/>
              <a:buChar char="●"/>
            </a:pPr>
            <a:r>
              <a:rPr lang="en" dirty="0">
                <a:solidFill>
                  <a:schemeClr val="accent1"/>
                </a:solidFill>
                <a:latin typeface="Century Gothic" panose="020B0502020202020204" pitchFamily="34" charset="0"/>
                <a:ea typeface="Comfortaa"/>
                <a:cs typeface="Comfortaa"/>
                <a:sym typeface="Comfortaa"/>
              </a:rPr>
              <a:t>feel that by sharing information staff can better understand their individual needs and provide learning strategies and support to assist them during their study program.</a:t>
            </a:r>
            <a:br>
              <a:rPr lang="en" sz="1400" dirty="0">
                <a:solidFill>
                  <a:schemeClr val="accent1"/>
                </a:solidFill>
                <a:latin typeface="Century Gothic" panose="020B0502020202020204" pitchFamily="34" charset="0"/>
                <a:ea typeface="Comfortaa"/>
                <a:cs typeface="Comfortaa"/>
                <a:sym typeface="Comfortaa"/>
              </a:rPr>
            </a:br>
            <a:endParaRPr sz="1400" dirty="0">
              <a:solidFill>
                <a:schemeClr val="accent1"/>
              </a:solidFill>
              <a:latin typeface="Century Gothic" panose="020B0502020202020204" pitchFamily="34" charset="0"/>
              <a:ea typeface="Comfortaa"/>
              <a:cs typeface="Comfortaa"/>
              <a:sym typeface="Comfortaa"/>
            </a:endParaRPr>
          </a:p>
          <a:p>
            <a:pPr marL="0" lvl="0" indent="0" algn="l" rtl="0">
              <a:spcBef>
                <a:spcPts val="0"/>
              </a:spcBef>
              <a:spcAft>
                <a:spcPts val="1600"/>
              </a:spcAft>
              <a:buNone/>
            </a:pPr>
            <a:endParaRPr dirty="0"/>
          </a:p>
        </p:txBody>
      </p:sp>
      <p:sp>
        <p:nvSpPr>
          <p:cNvPr id="2" name="Slide Number Placeholder 1">
            <a:extLst>
              <a:ext uri="{FF2B5EF4-FFF2-40B4-BE49-F238E27FC236}">
                <a16:creationId xmlns:a16="http://schemas.microsoft.com/office/drawing/2014/main" id="{389F57A0-5907-4C9B-931B-D5F29BF5C5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27</a:t>
            </a:fld>
            <a:endParaRPr lang="e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0"/>
          <p:cNvSpPr txBox="1">
            <a:spLocks noGrp="1"/>
          </p:cNvSpPr>
          <p:nvPr>
            <p:ph type="title"/>
          </p:nvPr>
        </p:nvSpPr>
        <p:spPr>
          <a:xfrm>
            <a:off x="311700" y="268574"/>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dirty="0">
                <a:latin typeface="Century Gothic" panose="020B0502020202020204" pitchFamily="34" charset="0"/>
              </a:rPr>
              <a:t>Non-disclosure</a:t>
            </a:r>
            <a:endParaRPr b="0" dirty="0">
              <a:latin typeface="Century Gothic" panose="020B0502020202020204" pitchFamily="34" charset="0"/>
            </a:endParaRPr>
          </a:p>
        </p:txBody>
      </p:sp>
      <p:sp>
        <p:nvSpPr>
          <p:cNvPr id="225" name="Google Shape;225;p40"/>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solidFill>
                <a:latin typeface="Century Gothic" panose="020B0502020202020204" pitchFamily="34" charset="0"/>
                <a:ea typeface="Comfortaa"/>
                <a:cs typeface="Comfortaa"/>
                <a:sym typeface="Comfortaa"/>
              </a:rPr>
              <a:t>A student may decide to </a:t>
            </a:r>
            <a:r>
              <a:rPr lang="en" b="1" i="1" dirty="0">
                <a:solidFill>
                  <a:schemeClr val="accent1"/>
                </a:solidFill>
                <a:latin typeface="Century Gothic" panose="020B0502020202020204" pitchFamily="34" charset="0"/>
                <a:ea typeface="Comfortaa"/>
                <a:cs typeface="Comfortaa"/>
                <a:sym typeface="Comfortaa"/>
              </a:rPr>
              <a:t>NOT</a:t>
            </a:r>
            <a:r>
              <a:rPr lang="en" dirty="0">
                <a:solidFill>
                  <a:schemeClr val="accent1"/>
                </a:solidFill>
                <a:latin typeface="Century Gothic" panose="020B0502020202020204" pitchFamily="34" charset="0"/>
                <a:ea typeface="Comfortaa"/>
                <a:cs typeface="Comfortaa"/>
                <a:sym typeface="Comfortaa"/>
              </a:rPr>
              <a:t> disclose their diagnosis in the Access Plan due to;</a:t>
            </a:r>
            <a:br>
              <a:rPr lang="en" dirty="0">
                <a:solidFill>
                  <a:schemeClr val="accent1"/>
                </a:solidFill>
                <a:latin typeface="Century Gothic" panose="020B0502020202020204" pitchFamily="34" charset="0"/>
                <a:ea typeface="Comfortaa"/>
                <a:cs typeface="Comfortaa"/>
                <a:sym typeface="Comfortaa"/>
              </a:rPr>
            </a:br>
            <a:endParaRPr sz="600" dirty="0">
              <a:solidFill>
                <a:schemeClr val="accent1"/>
              </a:solidFill>
              <a:latin typeface="Century Gothic" panose="020B0502020202020204" pitchFamily="34" charset="0"/>
              <a:ea typeface="Comfortaa"/>
              <a:cs typeface="Comfortaa"/>
              <a:sym typeface="Comfortaa"/>
            </a:endParaRPr>
          </a:p>
          <a:p>
            <a:pPr marL="457200" lvl="0" indent="-342900" algn="l" rtl="0">
              <a:spcBef>
                <a:spcPts val="0"/>
              </a:spcBef>
              <a:spcAft>
                <a:spcPts val="0"/>
              </a:spcAft>
              <a:buClr>
                <a:srgbClr val="141313"/>
              </a:buClr>
              <a:buSzPts val="1800"/>
              <a:buFont typeface="Comfortaa"/>
              <a:buChar char="●"/>
            </a:pPr>
            <a:r>
              <a:rPr lang="en" dirty="0">
                <a:solidFill>
                  <a:schemeClr val="accent1"/>
                </a:solidFill>
                <a:latin typeface="Century Gothic" panose="020B0502020202020204" pitchFamily="34" charset="0"/>
                <a:ea typeface="Comfortaa"/>
                <a:cs typeface="Comfortaa"/>
                <a:sym typeface="Comfortaa"/>
              </a:rPr>
              <a:t>fear of discrimination</a:t>
            </a:r>
            <a:endParaRPr dirty="0">
              <a:solidFill>
                <a:schemeClr val="accent1"/>
              </a:solidFill>
              <a:latin typeface="Century Gothic" panose="020B0502020202020204" pitchFamily="34" charset="0"/>
              <a:ea typeface="Comfortaa"/>
              <a:cs typeface="Comfortaa"/>
              <a:sym typeface="Comfortaa"/>
            </a:endParaRPr>
          </a:p>
          <a:p>
            <a:pPr marL="457200" lvl="0" indent="-342900" algn="l" rtl="0">
              <a:spcBef>
                <a:spcPts val="0"/>
              </a:spcBef>
              <a:spcAft>
                <a:spcPts val="0"/>
              </a:spcAft>
              <a:buClr>
                <a:srgbClr val="141313"/>
              </a:buClr>
              <a:buSzPts val="1800"/>
              <a:buFont typeface="Comfortaa"/>
              <a:buChar char="●"/>
            </a:pPr>
            <a:r>
              <a:rPr lang="en" dirty="0">
                <a:solidFill>
                  <a:schemeClr val="accent1"/>
                </a:solidFill>
                <a:latin typeface="Century Gothic" panose="020B0502020202020204" pitchFamily="34" charset="0"/>
                <a:ea typeface="Comfortaa"/>
                <a:cs typeface="Comfortaa"/>
                <a:sym typeface="Comfortaa"/>
              </a:rPr>
              <a:t>prejudicial attitudes/stigma</a:t>
            </a:r>
            <a:endParaRPr dirty="0">
              <a:solidFill>
                <a:schemeClr val="accent1"/>
              </a:solidFill>
              <a:latin typeface="Century Gothic" panose="020B0502020202020204" pitchFamily="34" charset="0"/>
              <a:ea typeface="Comfortaa"/>
              <a:cs typeface="Comfortaa"/>
              <a:sym typeface="Comfortaa"/>
            </a:endParaRPr>
          </a:p>
          <a:p>
            <a:pPr marL="457200" lvl="0" indent="-342900" algn="l" rtl="0">
              <a:spcBef>
                <a:spcPts val="0"/>
              </a:spcBef>
              <a:spcAft>
                <a:spcPts val="0"/>
              </a:spcAft>
              <a:buClr>
                <a:srgbClr val="141313"/>
              </a:buClr>
              <a:buSzPts val="1800"/>
              <a:buFont typeface="Comfortaa"/>
              <a:buChar char="●"/>
            </a:pPr>
            <a:r>
              <a:rPr lang="en" dirty="0">
                <a:solidFill>
                  <a:schemeClr val="accent1"/>
                </a:solidFill>
                <a:latin typeface="Century Gothic" panose="020B0502020202020204" pitchFamily="34" charset="0"/>
                <a:ea typeface="Comfortaa"/>
                <a:cs typeface="Comfortaa"/>
                <a:sym typeface="Comfortaa"/>
              </a:rPr>
              <a:t>concerns of being treated differently</a:t>
            </a:r>
            <a:endParaRPr dirty="0">
              <a:solidFill>
                <a:schemeClr val="accent1"/>
              </a:solidFill>
              <a:latin typeface="Century Gothic" panose="020B0502020202020204" pitchFamily="34" charset="0"/>
              <a:ea typeface="Comfortaa"/>
              <a:cs typeface="Comfortaa"/>
              <a:sym typeface="Comfortaa"/>
            </a:endParaRPr>
          </a:p>
          <a:p>
            <a:pPr marL="457200" lvl="0" indent="-342900" algn="l" rtl="0">
              <a:spcBef>
                <a:spcPts val="0"/>
              </a:spcBef>
              <a:spcAft>
                <a:spcPts val="0"/>
              </a:spcAft>
              <a:buClr>
                <a:srgbClr val="141313"/>
              </a:buClr>
              <a:buSzPts val="1800"/>
              <a:buFont typeface="Comfortaa"/>
              <a:buChar char="●"/>
            </a:pPr>
            <a:r>
              <a:rPr lang="en" dirty="0">
                <a:solidFill>
                  <a:schemeClr val="accent1"/>
                </a:solidFill>
                <a:latin typeface="Century Gothic" panose="020B0502020202020204" pitchFamily="34" charset="0"/>
                <a:ea typeface="Comfortaa"/>
                <a:cs typeface="Comfortaa"/>
                <a:sym typeface="Comfortaa"/>
              </a:rPr>
              <a:t>the possibility of encountering lowered expectations</a:t>
            </a:r>
            <a:endParaRPr dirty="0">
              <a:solidFill>
                <a:schemeClr val="accent1"/>
              </a:solidFill>
              <a:latin typeface="Century Gothic" panose="020B0502020202020204" pitchFamily="34" charset="0"/>
              <a:ea typeface="Comfortaa"/>
              <a:cs typeface="Comfortaa"/>
              <a:sym typeface="Comfortaa"/>
            </a:endParaRPr>
          </a:p>
          <a:p>
            <a:pPr marL="457200" lvl="0" indent="-342900" algn="l" rtl="0">
              <a:spcBef>
                <a:spcPts val="0"/>
              </a:spcBef>
              <a:spcAft>
                <a:spcPts val="0"/>
              </a:spcAft>
              <a:buClr>
                <a:srgbClr val="141313"/>
              </a:buClr>
              <a:buSzPts val="1800"/>
              <a:buFont typeface="Comfortaa"/>
              <a:buChar char="●"/>
            </a:pPr>
            <a:r>
              <a:rPr lang="en" dirty="0">
                <a:solidFill>
                  <a:schemeClr val="accent1"/>
                </a:solidFill>
                <a:latin typeface="Century Gothic" panose="020B0502020202020204" pitchFamily="34" charset="0"/>
                <a:ea typeface="Comfortaa"/>
                <a:cs typeface="Comfortaa"/>
                <a:sym typeface="Comfortaa"/>
              </a:rPr>
              <a:t>previous negative experiences</a:t>
            </a:r>
            <a:endParaRPr dirty="0">
              <a:solidFill>
                <a:schemeClr val="accent1"/>
              </a:solidFill>
              <a:latin typeface="Century Gothic" panose="020B0502020202020204" pitchFamily="34" charset="0"/>
              <a:ea typeface="Comfortaa"/>
              <a:cs typeface="Comfortaa"/>
              <a:sym typeface="Comfortaa"/>
            </a:endParaRPr>
          </a:p>
          <a:p>
            <a:pPr marL="0" lvl="0" indent="0" algn="l" rtl="0">
              <a:spcBef>
                <a:spcPts val="0"/>
              </a:spcBef>
              <a:spcAft>
                <a:spcPts val="0"/>
              </a:spcAft>
              <a:buNone/>
            </a:pPr>
            <a:endParaRPr dirty="0">
              <a:solidFill>
                <a:schemeClr val="accent1"/>
              </a:solidFill>
              <a:latin typeface="Century Gothic" panose="020B0502020202020204" pitchFamily="34" charset="0"/>
              <a:ea typeface="Comfortaa"/>
              <a:cs typeface="Comfortaa"/>
              <a:sym typeface="Comfortaa"/>
            </a:endParaRPr>
          </a:p>
          <a:p>
            <a:pPr marL="0" lvl="0" indent="0" algn="l" rtl="0">
              <a:spcBef>
                <a:spcPts val="0"/>
              </a:spcBef>
              <a:spcAft>
                <a:spcPts val="0"/>
              </a:spcAft>
              <a:buNone/>
            </a:pPr>
            <a:r>
              <a:rPr lang="en" dirty="0">
                <a:solidFill>
                  <a:schemeClr val="accent1"/>
                </a:solidFill>
                <a:latin typeface="Century Gothic" panose="020B0502020202020204" pitchFamily="34" charset="0"/>
                <a:ea typeface="Comfortaa"/>
                <a:cs typeface="Comfortaa"/>
                <a:sym typeface="Comfortaa"/>
              </a:rPr>
              <a:t>It is the student’s right to make this decision.</a:t>
            </a:r>
            <a:endParaRPr dirty="0">
              <a:solidFill>
                <a:schemeClr val="accent1"/>
              </a:solidFill>
              <a:latin typeface="Century Gothic" panose="020B0502020202020204" pitchFamily="34" charset="0"/>
              <a:ea typeface="Comfortaa"/>
              <a:cs typeface="Comfortaa"/>
              <a:sym typeface="Comfortaa"/>
            </a:endParaRPr>
          </a:p>
        </p:txBody>
      </p:sp>
      <p:sp>
        <p:nvSpPr>
          <p:cNvPr id="2" name="Slide Number Placeholder 1">
            <a:extLst>
              <a:ext uri="{FF2B5EF4-FFF2-40B4-BE49-F238E27FC236}">
                <a16:creationId xmlns:a16="http://schemas.microsoft.com/office/drawing/2014/main" id="{FB5D6D45-D770-4834-B169-4E2369789B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28</a:t>
            </a:fld>
            <a:endParaRPr lang="e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b="0" dirty="0">
                <a:latin typeface="Century Gothic" panose="020B0502020202020204" pitchFamily="34" charset="0"/>
              </a:rPr>
              <a:t>Access Plans in practice</a:t>
            </a:r>
          </a:p>
        </p:txBody>
      </p:sp>
      <p:sp>
        <p:nvSpPr>
          <p:cNvPr id="231" name="Google Shape;231;p4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solidFill>
                <a:latin typeface="Century Gothic" panose="020B0502020202020204" pitchFamily="34" charset="0"/>
                <a:ea typeface="Comfortaa"/>
                <a:cs typeface="Comfortaa"/>
                <a:sym typeface="Comfortaa"/>
              </a:rPr>
              <a:t>While Equity Services staff are likely to develop the draft of the Access Plan they are not subject matter experts - you are!</a:t>
            </a:r>
            <a:endParaRPr dirty="0">
              <a:solidFill>
                <a:schemeClr val="accent1"/>
              </a:solidFill>
              <a:latin typeface="Century Gothic" panose="020B0502020202020204" pitchFamily="34" charset="0"/>
              <a:ea typeface="Comfortaa"/>
              <a:cs typeface="Comfortaa"/>
              <a:sym typeface="Comfortaa"/>
            </a:endParaRPr>
          </a:p>
          <a:p>
            <a:pPr marL="0" lvl="0" indent="0" algn="l" rtl="0">
              <a:spcBef>
                <a:spcPts val="1600"/>
              </a:spcBef>
              <a:spcAft>
                <a:spcPts val="0"/>
              </a:spcAft>
              <a:buNone/>
            </a:pPr>
            <a:r>
              <a:rPr lang="en" dirty="0">
                <a:solidFill>
                  <a:schemeClr val="accent1"/>
                </a:solidFill>
                <a:latin typeface="Century Gothic" panose="020B0502020202020204" pitchFamily="34" charset="0"/>
                <a:ea typeface="Comfortaa"/>
                <a:cs typeface="Comfortaa"/>
                <a:sym typeface="Comfortaa"/>
              </a:rPr>
              <a:t>Equity Services is relying on you to be actively involved in the conversations and decisions about what will be the agreed reasonable adjustments.</a:t>
            </a:r>
            <a:endParaRPr dirty="0">
              <a:solidFill>
                <a:schemeClr val="accent1"/>
              </a:solidFill>
              <a:latin typeface="Century Gothic" panose="020B0502020202020204" pitchFamily="34" charset="0"/>
              <a:ea typeface="Comfortaa"/>
              <a:cs typeface="Comfortaa"/>
              <a:sym typeface="Comfortaa"/>
            </a:endParaRPr>
          </a:p>
          <a:p>
            <a:pPr marL="0" lvl="0" indent="0" algn="l" rtl="0">
              <a:spcBef>
                <a:spcPts val="1600"/>
              </a:spcBef>
              <a:spcAft>
                <a:spcPts val="0"/>
              </a:spcAft>
              <a:buNone/>
            </a:pPr>
            <a:r>
              <a:rPr lang="en" dirty="0">
                <a:solidFill>
                  <a:schemeClr val="accent1"/>
                </a:solidFill>
                <a:latin typeface="Century Gothic" panose="020B0502020202020204" pitchFamily="34" charset="0"/>
                <a:ea typeface="Comfortaa"/>
                <a:cs typeface="Comfortaa"/>
                <a:sym typeface="Comfortaa"/>
              </a:rPr>
              <a:t>Equity Services can work with you to achieve this.</a:t>
            </a:r>
            <a:endParaRPr dirty="0">
              <a:solidFill>
                <a:schemeClr val="accent1"/>
              </a:solidFill>
              <a:latin typeface="Century Gothic" panose="020B0502020202020204" pitchFamily="34" charset="0"/>
              <a:ea typeface="Comfortaa"/>
              <a:cs typeface="Comfortaa"/>
              <a:sym typeface="Comfortaa"/>
            </a:endParaRPr>
          </a:p>
          <a:p>
            <a:pPr marL="0" lvl="0" indent="0" algn="l" rtl="0">
              <a:spcBef>
                <a:spcPts val="1600"/>
              </a:spcBef>
              <a:spcAft>
                <a:spcPts val="0"/>
              </a:spcAft>
              <a:buNone/>
            </a:pPr>
            <a:r>
              <a:rPr lang="en" dirty="0">
                <a:solidFill>
                  <a:schemeClr val="accent1"/>
                </a:solidFill>
                <a:latin typeface="Century Gothic" panose="020B0502020202020204" pitchFamily="34" charset="0"/>
                <a:ea typeface="Comfortaa"/>
                <a:cs typeface="Comfortaa"/>
                <a:sym typeface="Comfortaa"/>
              </a:rPr>
              <a:t>It is also important to consider how and when an Access Plan will be monitored and reviewed, and how ongoing communication will occur.</a:t>
            </a:r>
            <a:endParaRPr dirty="0">
              <a:solidFill>
                <a:schemeClr val="accent1"/>
              </a:solidFill>
              <a:latin typeface="Century Gothic" panose="020B0502020202020204" pitchFamily="34" charset="0"/>
              <a:ea typeface="Comfortaa"/>
              <a:cs typeface="Comfortaa"/>
              <a:sym typeface="Comfortaa"/>
            </a:endParaRPr>
          </a:p>
          <a:p>
            <a:pPr marL="0" lvl="0" indent="0" algn="l" rtl="0">
              <a:spcBef>
                <a:spcPts val="1200"/>
              </a:spcBef>
              <a:spcAft>
                <a:spcPts val="0"/>
              </a:spcAft>
              <a:buNone/>
            </a:pPr>
            <a:endParaRPr dirty="0">
              <a:solidFill>
                <a:schemeClr val="accent1"/>
              </a:solidFill>
              <a:latin typeface="Century Gothic" panose="020B0502020202020204" pitchFamily="34" charset="0"/>
              <a:ea typeface="Comfortaa"/>
              <a:cs typeface="Comfortaa"/>
              <a:sym typeface="Comfortaa"/>
            </a:endParaRPr>
          </a:p>
          <a:p>
            <a:pPr marL="0" lvl="0" indent="0" algn="l" rtl="0">
              <a:spcBef>
                <a:spcPts val="1200"/>
              </a:spcBef>
              <a:spcAft>
                <a:spcPts val="1600"/>
              </a:spcAft>
              <a:buNone/>
            </a:pPr>
            <a:endParaRPr dirty="0">
              <a:latin typeface="Comfortaa"/>
              <a:ea typeface="Comfortaa"/>
              <a:cs typeface="Comfortaa"/>
              <a:sym typeface="Comfortaa"/>
            </a:endParaRPr>
          </a:p>
        </p:txBody>
      </p:sp>
      <p:sp>
        <p:nvSpPr>
          <p:cNvPr id="2" name="Slide Number Placeholder 1">
            <a:extLst>
              <a:ext uri="{FF2B5EF4-FFF2-40B4-BE49-F238E27FC236}">
                <a16:creationId xmlns:a16="http://schemas.microsoft.com/office/drawing/2014/main" id="{19ECF752-1EF3-48A0-B5B1-F5D59FB170F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29</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dirty="0">
                <a:latin typeface="Century Gothic" panose="020B0502020202020204" pitchFamily="34" charset="0"/>
              </a:rPr>
              <a:t>Introduction</a:t>
            </a:r>
            <a:endParaRPr b="0" dirty="0">
              <a:latin typeface="Century Gothic" panose="020B0502020202020204" pitchFamily="34" charset="0"/>
            </a:endParaRPr>
          </a:p>
        </p:txBody>
      </p:sp>
      <p:sp>
        <p:nvSpPr>
          <p:cNvPr id="69" name="Google Shape;69;p15"/>
          <p:cNvSpPr txBox="1">
            <a:spLocks noGrp="1"/>
          </p:cNvSpPr>
          <p:nvPr>
            <p:ph type="body" idx="1"/>
          </p:nvPr>
        </p:nvSpPr>
        <p:spPr>
          <a:xfrm>
            <a:off x="311700" y="1228674"/>
            <a:ext cx="8520600" cy="358894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rgbClr val="000000"/>
                </a:solidFill>
                <a:latin typeface="Century Gothic" panose="020B0502020202020204" pitchFamily="34" charset="0"/>
                <a:ea typeface="Comfortaa"/>
                <a:cs typeface="Comfortaa"/>
                <a:sym typeface="Comfortaa"/>
              </a:rPr>
              <a:t>Welcome to the two (2) hour workshop on Access Plans for Educators.</a:t>
            </a:r>
            <a:endParaRPr sz="2200" dirty="0">
              <a:solidFill>
                <a:srgbClr val="000000"/>
              </a:solidFill>
              <a:latin typeface="Century Gothic" panose="020B0502020202020204" pitchFamily="34" charset="0"/>
              <a:ea typeface="Comfortaa"/>
              <a:cs typeface="Comfortaa"/>
              <a:sym typeface="Comfortaa"/>
            </a:endParaRPr>
          </a:p>
          <a:p>
            <a:pPr marL="0" lvl="0" indent="0" algn="l" rtl="0">
              <a:spcBef>
                <a:spcPts val="1600"/>
              </a:spcBef>
              <a:spcAft>
                <a:spcPts val="0"/>
              </a:spcAft>
              <a:buNone/>
            </a:pPr>
            <a:r>
              <a:rPr lang="en" sz="2200" dirty="0">
                <a:solidFill>
                  <a:srgbClr val="000000"/>
                </a:solidFill>
                <a:latin typeface="Century Gothic" panose="020B0502020202020204" pitchFamily="34" charset="0"/>
                <a:ea typeface="Comfortaa"/>
                <a:cs typeface="Comfortaa"/>
                <a:sym typeface="Comfortaa"/>
              </a:rPr>
              <a:t>This workshop has been developed as a collaboration between TAFE SA, TAFE Queensland, Charles Darwin University, North and South Metropolitan TAFE WA, and TasTAFE.  With special thanks to staff at TAFE NSW.</a:t>
            </a:r>
            <a:endParaRPr sz="2200" dirty="0">
              <a:solidFill>
                <a:srgbClr val="000000"/>
              </a:solidFill>
              <a:latin typeface="Century Gothic" panose="020B0502020202020204" pitchFamily="34" charset="0"/>
              <a:ea typeface="Comfortaa"/>
              <a:cs typeface="Comfortaa"/>
              <a:sym typeface="Comfortaa"/>
            </a:endParaRPr>
          </a:p>
          <a:p>
            <a:pPr marL="0" lvl="0" indent="0" algn="l" rtl="0">
              <a:spcBef>
                <a:spcPts val="1600"/>
              </a:spcBef>
              <a:spcAft>
                <a:spcPts val="1600"/>
              </a:spcAft>
              <a:buNone/>
            </a:pPr>
            <a:r>
              <a:rPr lang="en" sz="2200" dirty="0">
                <a:solidFill>
                  <a:srgbClr val="000000"/>
                </a:solidFill>
                <a:latin typeface="Comfortaa"/>
                <a:ea typeface="Comfortaa"/>
                <a:cs typeface="Comfortaa"/>
                <a:sym typeface="Comfortaa"/>
              </a:rPr>
              <a:t> </a:t>
            </a:r>
            <a:endParaRPr sz="2200" dirty="0">
              <a:solidFill>
                <a:srgbClr val="000000"/>
              </a:solidFill>
              <a:latin typeface="Comfortaa"/>
              <a:ea typeface="Comfortaa"/>
              <a:cs typeface="Comfortaa"/>
              <a:sym typeface="Comfortaa"/>
            </a:endParaRPr>
          </a:p>
        </p:txBody>
      </p:sp>
      <p:pic>
        <p:nvPicPr>
          <p:cNvPr id="71" name="Google Shape;71;p15" descr="TAFE SA: Government of South Australia Logo"/>
          <p:cNvPicPr preferRelativeResize="0"/>
          <p:nvPr/>
        </p:nvPicPr>
        <p:blipFill rotWithShape="1">
          <a:blip r:embed="rId3">
            <a:alphaModFix/>
          </a:blip>
          <a:srcRect t="8160" b="-8160"/>
          <a:stretch/>
        </p:blipFill>
        <p:spPr>
          <a:xfrm>
            <a:off x="412675" y="4071425"/>
            <a:ext cx="1688925" cy="543888"/>
          </a:xfrm>
          <a:prstGeom prst="rect">
            <a:avLst/>
          </a:prstGeom>
          <a:noFill/>
          <a:ln>
            <a:noFill/>
          </a:ln>
        </p:spPr>
      </p:pic>
      <p:pic>
        <p:nvPicPr>
          <p:cNvPr id="72" name="Google Shape;72;p15" descr="TAFE Queensland: Make Great Happen logo"/>
          <p:cNvPicPr preferRelativeResize="0"/>
          <p:nvPr/>
        </p:nvPicPr>
        <p:blipFill>
          <a:blip r:embed="rId4">
            <a:alphaModFix/>
          </a:blip>
          <a:stretch>
            <a:fillRect/>
          </a:stretch>
        </p:blipFill>
        <p:spPr>
          <a:xfrm>
            <a:off x="2196925" y="3897978"/>
            <a:ext cx="1083064" cy="717349"/>
          </a:xfrm>
          <a:prstGeom prst="rect">
            <a:avLst/>
          </a:prstGeom>
          <a:noFill/>
          <a:ln>
            <a:noFill/>
          </a:ln>
        </p:spPr>
      </p:pic>
      <p:pic>
        <p:nvPicPr>
          <p:cNvPr id="73" name="Google Shape;73;p15" descr="Government of Western Australia: TAFE North Metropolitan and South Metropolitan"/>
          <p:cNvPicPr preferRelativeResize="0"/>
          <p:nvPr/>
        </p:nvPicPr>
        <p:blipFill>
          <a:blip r:embed="rId5">
            <a:alphaModFix/>
          </a:blip>
          <a:stretch>
            <a:fillRect/>
          </a:stretch>
        </p:blipFill>
        <p:spPr>
          <a:xfrm>
            <a:off x="3375326" y="3897974"/>
            <a:ext cx="3400825" cy="717360"/>
          </a:xfrm>
          <a:prstGeom prst="rect">
            <a:avLst/>
          </a:prstGeom>
          <a:noFill/>
          <a:ln>
            <a:noFill/>
          </a:ln>
        </p:spPr>
      </p:pic>
      <p:pic>
        <p:nvPicPr>
          <p:cNvPr id="74" name="Google Shape;74;p15" descr="Charles Darwin University logo"/>
          <p:cNvPicPr preferRelativeResize="0"/>
          <p:nvPr/>
        </p:nvPicPr>
        <p:blipFill>
          <a:blip r:embed="rId6">
            <a:alphaModFix/>
          </a:blip>
          <a:stretch>
            <a:fillRect/>
          </a:stretch>
        </p:blipFill>
        <p:spPr>
          <a:xfrm>
            <a:off x="6886225" y="3869137"/>
            <a:ext cx="817300" cy="948487"/>
          </a:xfrm>
          <a:prstGeom prst="rect">
            <a:avLst/>
          </a:prstGeom>
          <a:noFill/>
          <a:ln>
            <a:noFill/>
          </a:ln>
        </p:spPr>
      </p:pic>
      <p:pic>
        <p:nvPicPr>
          <p:cNvPr id="75" name="Google Shape;75;p15" descr="TasTAFE"/>
          <p:cNvPicPr preferRelativeResize="0"/>
          <p:nvPr/>
        </p:nvPicPr>
        <p:blipFill>
          <a:blip r:embed="rId7">
            <a:alphaModFix/>
          </a:blip>
          <a:stretch>
            <a:fillRect/>
          </a:stretch>
        </p:blipFill>
        <p:spPr>
          <a:xfrm>
            <a:off x="7813600" y="3856150"/>
            <a:ext cx="927663" cy="801000"/>
          </a:xfrm>
          <a:prstGeom prst="rect">
            <a:avLst/>
          </a:prstGeom>
          <a:noFill/>
          <a:ln>
            <a:noFill/>
          </a:ln>
        </p:spPr>
      </p:pic>
      <p:sp>
        <p:nvSpPr>
          <p:cNvPr id="2" name="Slide Number Placeholder 1">
            <a:extLst>
              <a:ext uri="{FF2B5EF4-FFF2-40B4-BE49-F238E27FC236}">
                <a16:creationId xmlns:a16="http://schemas.microsoft.com/office/drawing/2014/main" id="{605E08D8-A893-472C-9485-D0E1B80CE9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a:t>
            </a:fld>
            <a:endParaRPr lang="e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2"/>
          <p:cNvSpPr txBox="1">
            <a:spLocks noGrp="1"/>
          </p:cNvSpPr>
          <p:nvPr>
            <p:ph type="title"/>
          </p:nvPr>
        </p:nvSpPr>
        <p:spPr>
          <a:xfrm>
            <a:off x="311700" y="341402"/>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b="0" dirty="0">
                <a:latin typeface="Century Gothic" panose="020B0502020202020204" pitchFamily="34" charset="0"/>
              </a:rPr>
              <a:t>Implementing Access Plans</a:t>
            </a:r>
          </a:p>
        </p:txBody>
      </p:sp>
      <p:sp>
        <p:nvSpPr>
          <p:cNvPr id="237" name="Google Shape;237;p4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solidFill>
                <a:latin typeface="Century Gothic" panose="020B0502020202020204" pitchFamily="34" charset="0"/>
                <a:ea typeface="Comfortaa"/>
                <a:cs typeface="Comfortaa"/>
                <a:sym typeface="Comfortaa"/>
              </a:rPr>
              <a:t>Collaboration and communication will optimise student opportunity to develop knowledge and skills and to demonstrate competency.</a:t>
            </a:r>
            <a:endParaRPr dirty="0">
              <a:solidFill>
                <a:schemeClr val="accent1"/>
              </a:solidFill>
              <a:latin typeface="Century Gothic" panose="020B0502020202020204" pitchFamily="34" charset="0"/>
              <a:ea typeface="Comfortaa"/>
              <a:cs typeface="Comfortaa"/>
              <a:sym typeface="Comfortaa"/>
            </a:endParaRPr>
          </a:p>
          <a:p>
            <a:pPr marL="0" lvl="0" indent="0" algn="l" rtl="0">
              <a:spcBef>
                <a:spcPts val="1600"/>
              </a:spcBef>
              <a:spcAft>
                <a:spcPts val="0"/>
              </a:spcAft>
              <a:buNone/>
            </a:pPr>
            <a:r>
              <a:rPr lang="en" dirty="0">
                <a:solidFill>
                  <a:schemeClr val="accent1"/>
                </a:solidFill>
                <a:latin typeface="Century Gothic" panose="020B0502020202020204" pitchFamily="34" charset="0"/>
                <a:ea typeface="Comfortaa"/>
                <a:cs typeface="Comfortaa"/>
                <a:sym typeface="Comfortaa"/>
              </a:rPr>
              <a:t>Discuss the Access Plan with the student and agree on an approach.</a:t>
            </a:r>
            <a:endParaRPr dirty="0">
              <a:solidFill>
                <a:schemeClr val="accent1"/>
              </a:solidFill>
              <a:latin typeface="Century Gothic" panose="020B0502020202020204" pitchFamily="34" charset="0"/>
              <a:ea typeface="Comfortaa"/>
              <a:cs typeface="Comfortaa"/>
              <a:sym typeface="Comfortaa"/>
            </a:endParaRPr>
          </a:p>
          <a:p>
            <a:pPr marL="0" lvl="0" indent="0" algn="l" rtl="0">
              <a:spcBef>
                <a:spcPts val="1600"/>
              </a:spcBef>
              <a:spcAft>
                <a:spcPts val="0"/>
              </a:spcAft>
              <a:buNone/>
            </a:pPr>
            <a:r>
              <a:rPr lang="en" dirty="0">
                <a:solidFill>
                  <a:schemeClr val="accent1"/>
                </a:solidFill>
                <a:latin typeface="Century Gothic" panose="020B0502020202020204" pitchFamily="34" charset="0"/>
                <a:ea typeface="Comfortaa"/>
                <a:cs typeface="Comfortaa"/>
                <a:sym typeface="Comfortaa"/>
              </a:rPr>
              <a:t>Remember to ensure that you are respecting the student’s privacy and confidentiality.</a:t>
            </a:r>
            <a:endParaRPr dirty="0">
              <a:solidFill>
                <a:schemeClr val="accent1"/>
              </a:solidFill>
              <a:latin typeface="Century Gothic" panose="020B0502020202020204" pitchFamily="34" charset="0"/>
              <a:ea typeface="Comfortaa"/>
              <a:cs typeface="Comfortaa"/>
              <a:sym typeface="Comfortaa"/>
            </a:endParaRPr>
          </a:p>
          <a:p>
            <a:pPr marL="0" lvl="0" indent="0" algn="l" rtl="0">
              <a:spcBef>
                <a:spcPts val="1600"/>
              </a:spcBef>
              <a:spcAft>
                <a:spcPts val="1600"/>
              </a:spcAft>
              <a:buNone/>
            </a:pPr>
            <a:endParaRPr dirty="0"/>
          </a:p>
        </p:txBody>
      </p:sp>
      <p:sp>
        <p:nvSpPr>
          <p:cNvPr id="2" name="Slide Number Placeholder 1">
            <a:extLst>
              <a:ext uri="{FF2B5EF4-FFF2-40B4-BE49-F238E27FC236}">
                <a16:creationId xmlns:a16="http://schemas.microsoft.com/office/drawing/2014/main" id="{9C28E55B-5463-45D9-8987-8E0531E489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30</a:t>
            </a:fld>
            <a:endParaRPr lang="e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dirty="0">
                <a:latin typeface="Century Gothic" panose="020B0502020202020204" pitchFamily="34" charset="0"/>
              </a:rPr>
              <a:t>Activity - Case Studies </a:t>
            </a:r>
            <a:endParaRPr b="0" dirty="0">
              <a:latin typeface="Century Gothic" panose="020B0502020202020204" pitchFamily="34" charset="0"/>
            </a:endParaRPr>
          </a:p>
        </p:txBody>
      </p:sp>
      <p:sp>
        <p:nvSpPr>
          <p:cNvPr id="243" name="Google Shape;243;p43"/>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Clr>
                <a:srgbClr val="000000"/>
              </a:buClr>
              <a:buSzPts val="2100"/>
              <a:buFont typeface="Comfortaa"/>
              <a:buChar char="●"/>
            </a:pPr>
            <a:r>
              <a:rPr lang="en" sz="2100" dirty="0">
                <a:solidFill>
                  <a:srgbClr val="000000"/>
                </a:solidFill>
                <a:latin typeface="Century Gothic" panose="020B0502020202020204" pitchFamily="34" charset="0"/>
                <a:ea typeface="Comfortaa"/>
                <a:cs typeface="Comfortaa"/>
                <a:sym typeface="Comfortaa"/>
              </a:rPr>
              <a:t>Explore Case Studies</a:t>
            </a:r>
            <a:endParaRPr sz="1200" dirty="0">
              <a:solidFill>
                <a:srgbClr val="000000"/>
              </a:solidFill>
              <a:latin typeface="Century Gothic" panose="020B0502020202020204" pitchFamily="34" charset="0"/>
              <a:ea typeface="Comfortaa"/>
              <a:cs typeface="Comfortaa"/>
              <a:sym typeface="Comfortaa"/>
            </a:endParaRPr>
          </a:p>
          <a:p>
            <a:pPr marL="457200" lvl="0" indent="-361950" algn="l" rtl="0">
              <a:spcBef>
                <a:spcPts val="0"/>
              </a:spcBef>
              <a:spcAft>
                <a:spcPts val="0"/>
              </a:spcAft>
              <a:buClr>
                <a:srgbClr val="000000"/>
              </a:buClr>
              <a:buSzPts val="2100"/>
              <a:buFont typeface="Comfortaa"/>
              <a:buChar char="●"/>
            </a:pPr>
            <a:r>
              <a:rPr lang="en" sz="2100" dirty="0">
                <a:solidFill>
                  <a:srgbClr val="000000"/>
                </a:solidFill>
                <a:latin typeface="Century Gothic" panose="020B0502020202020204" pitchFamily="34" charset="0"/>
                <a:ea typeface="Comfortaa"/>
                <a:cs typeface="Comfortaa"/>
                <a:sym typeface="Comfortaa"/>
              </a:rPr>
              <a:t>Group Discussion/Feedback</a:t>
            </a:r>
            <a:endParaRPr sz="2700" dirty="0">
              <a:latin typeface="Century Gothic" panose="020B0502020202020204" pitchFamily="34" charset="0"/>
            </a:endParaRPr>
          </a:p>
        </p:txBody>
      </p:sp>
      <p:sp>
        <p:nvSpPr>
          <p:cNvPr id="2" name="Slide Number Placeholder 1">
            <a:extLst>
              <a:ext uri="{FF2B5EF4-FFF2-40B4-BE49-F238E27FC236}">
                <a16:creationId xmlns:a16="http://schemas.microsoft.com/office/drawing/2014/main" id="{41DA87FE-39B4-4AE7-9700-D22544636F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31</a:t>
            </a:fld>
            <a:endParaRPr lang="e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b="0" dirty="0">
                <a:latin typeface="Century Gothic" panose="020B0502020202020204" pitchFamily="34" charset="0"/>
              </a:rPr>
              <a:t>Conversation good practice</a:t>
            </a:r>
          </a:p>
        </p:txBody>
      </p:sp>
      <p:sp>
        <p:nvSpPr>
          <p:cNvPr id="249" name="Google Shape;249;p44"/>
          <p:cNvSpPr txBox="1">
            <a:spLocks noGrp="1"/>
          </p:cNvSpPr>
          <p:nvPr>
            <p:ph type="body" idx="1"/>
          </p:nvPr>
        </p:nvSpPr>
        <p:spPr>
          <a:xfrm>
            <a:off x="311700" y="1093850"/>
            <a:ext cx="8520600" cy="3532200"/>
          </a:xfrm>
          <a:prstGeom prst="rect">
            <a:avLst/>
          </a:prstGeom>
        </p:spPr>
        <p:txBody>
          <a:bodyPr spcFirstLastPara="1" wrap="square" lIns="91425" tIns="91425" rIns="91425" bIns="91425" anchor="t" anchorCtr="0">
            <a:noAutofit/>
          </a:bodyPr>
          <a:lstStyle/>
          <a:p>
            <a:pPr marL="457200" lvl="0" indent="-336550" algn="l" rtl="0">
              <a:lnSpc>
                <a:spcPct val="100000"/>
              </a:lnSpc>
              <a:spcBef>
                <a:spcPts val="1200"/>
              </a:spcBef>
              <a:spcAft>
                <a:spcPts val="0"/>
              </a:spcAft>
              <a:buClr>
                <a:srgbClr val="000000"/>
              </a:buClr>
              <a:buSzPts val="1700"/>
              <a:buFont typeface="Comfortaa"/>
              <a:buChar char="●"/>
            </a:pPr>
            <a:r>
              <a:rPr lang="en" dirty="0">
                <a:solidFill>
                  <a:srgbClr val="000000"/>
                </a:solidFill>
                <a:latin typeface="Century Gothic" panose="020B0502020202020204" pitchFamily="34" charset="0"/>
                <a:ea typeface="Comfortaa"/>
                <a:cs typeface="Comfortaa"/>
                <a:sym typeface="Comfortaa"/>
              </a:rPr>
              <a:t>Strategies and adjustments that  have worked best for the learner in the past?</a:t>
            </a:r>
            <a:endParaRPr dirty="0">
              <a:solidFill>
                <a:srgbClr val="000000"/>
              </a:solidFill>
              <a:latin typeface="Century Gothic" panose="020B0502020202020204" pitchFamily="34" charset="0"/>
              <a:ea typeface="Comfortaa"/>
              <a:cs typeface="Comfortaa"/>
              <a:sym typeface="Comfortaa"/>
            </a:endParaRPr>
          </a:p>
          <a:p>
            <a:pPr marL="457200" lvl="0" indent="-336550" algn="l" rtl="0">
              <a:lnSpc>
                <a:spcPct val="100000"/>
              </a:lnSpc>
              <a:spcBef>
                <a:spcPts val="0"/>
              </a:spcBef>
              <a:spcAft>
                <a:spcPts val="0"/>
              </a:spcAft>
              <a:buClr>
                <a:srgbClr val="000000"/>
              </a:buClr>
              <a:buSzPts val="1700"/>
              <a:buFont typeface="Comfortaa"/>
              <a:buChar char="●"/>
            </a:pPr>
            <a:r>
              <a:rPr lang="en" dirty="0">
                <a:solidFill>
                  <a:srgbClr val="000000"/>
                </a:solidFill>
                <a:latin typeface="Century Gothic" panose="020B0502020202020204" pitchFamily="34" charset="0"/>
                <a:ea typeface="Comfortaa"/>
                <a:cs typeface="Comfortaa"/>
                <a:sym typeface="Comfortaa"/>
              </a:rPr>
              <a:t>Explain all the types of learning and assessment tasks involved in the unit or course and explore what will work and what might need adjustments </a:t>
            </a:r>
            <a:endParaRPr dirty="0">
              <a:solidFill>
                <a:srgbClr val="000000"/>
              </a:solidFill>
              <a:latin typeface="Century Gothic" panose="020B0502020202020204" pitchFamily="34" charset="0"/>
              <a:ea typeface="Comfortaa"/>
              <a:cs typeface="Comfortaa"/>
              <a:sym typeface="Comfortaa"/>
            </a:endParaRPr>
          </a:p>
          <a:p>
            <a:pPr marL="457200" lvl="0" indent="-336550" algn="l" rtl="0">
              <a:lnSpc>
                <a:spcPct val="100000"/>
              </a:lnSpc>
              <a:spcBef>
                <a:spcPts val="0"/>
              </a:spcBef>
              <a:spcAft>
                <a:spcPts val="0"/>
              </a:spcAft>
              <a:buClr>
                <a:srgbClr val="000000"/>
              </a:buClr>
              <a:buSzPts val="1700"/>
              <a:buFont typeface="Comfortaa"/>
              <a:buChar char="●"/>
            </a:pPr>
            <a:r>
              <a:rPr lang="en" dirty="0">
                <a:solidFill>
                  <a:srgbClr val="000000"/>
                </a:solidFill>
                <a:latin typeface="Century Gothic" panose="020B0502020202020204" pitchFamily="34" charset="0"/>
                <a:ea typeface="Comfortaa"/>
                <a:cs typeface="Comfortaa"/>
                <a:sym typeface="Comfortaa"/>
              </a:rPr>
              <a:t>Is the student comfortable with the proposed adjustments/approach</a:t>
            </a:r>
            <a:endParaRPr dirty="0">
              <a:solidFill>
                <a:srgbClr val="000000"/>
              </a:solidFill>
              <a:latin typeface="Century Gothic" panose="020B0502020202020204" pitchFamily="34" charset="0"/>
              <a:ea typeface="Comfortaa"/>
              <a:cs typeface="Comfortaa"/>
              <a:sym typeface="Comfortaa"/>
            </a:endParaRPr>
          </a:p>
          <a:p>
            <a:pPr marL="457200" lvl="0" indent="-336550" algn="l" rtl="0">
              <a:lnSpc>
                <a:spcPct val="100000"/>
              </a:lnSpc>
              <a:spcBef>
                <a:spcPts val="0"/>
              </a:spcBef>
              <a:spcAft>
                <a:spcPts val="0"/>
              </a:spcAft>
              <a:buClr>
                <a:srgbClr val="000000"/>
              </a:buClr>
              <a:buSzPts val="1700"/>
              <a:buFont typeface="Comfortaa"/>
              <a:buChar char="●"/>
            </a:pPr>
            <a:r>
              <a:rPr lang="en" dirty="0">
                <a:solidFill>
                  <a:srgbClr val="000000"/>
                </a:solidFill>
                <a:latin typeface="Century Gothic" panose="020B0502020202020204" pitchFamily="34" charset="0"/>
                <a:ea typeface="Comfortaa"/>
                <a:cs typeface="Comfortaa"/>
                <a:sym typeface="Comfortaa"/>
              </a:rPr>
              <a:t>Is there anyone else who could provide further guidance or advice?</a:t>
            </a:r>
            <a:endParaRPr dirty="0">
              <a:solidFill>
                <a:srgbClr val="000000"/>
              </a:solidFill>
              <a:latin typeface="Century Gothic" panose="020B0502020202020204" pitchFamily="34" charset="0"/>
              <a:ea typeface="Comfortaa"/>
              <a:cs typeface="Comfortaa"/>
              <a:sym typeface="Comfortaa"/>
            </a:endParaRPr>
          </a:p>
          <a:p>
            <a:pPr marL="457200" lvl="0" indent="-336550" algn="l" rtl="0">
              <a:lnSpc>
                <a:spcPct val="100000"/>
              </a:lnSpc>
              <a:spcBef>
                <a:spcPts val="0"/>
              </a:spcBef>
              <a:spcAft>
                <a:spcPts val="0"/>
              </a:spcAft>
              <a:buClr>
                <a:srgbClr val="000000"/>
              </a:buClr>
              <a:buSzPts val="1700"/>
              <a:buFont typeface="Comfortaa"/>
              <a:buChar char="●"/>
            </a:pPr>
            <a:r>
              <a:rPr lang="en" dirty="0">
                <a:solidFill>
                  <a:srgbClr val="000000"/>
                </a:solidFill>
                <a:latin typeface="Century Gothic" panose="020B0502020202020204" pitchFamily="34" charset="0"/>
                <a:ea typeface="Comfortaa"/>
                <a:cs typeface="Comfortaa"/>
                <a:sym typeface="Comfortaa"/>
              </a:rPr>
              <a:t>Are there any logistics we need to consider i.e vocational placement </a:t>
            </a:r>
            <a:endParaRPr dirty="0">
              <a:solidFill>
                <a:srgbClr val="000000"/>
              </a:solidFill>
              <a:latin typeface="Century Gothic" panose="020B0502020202020204" pitchFamily="34" charset="0"/>
              <a:ea typeface="Comfortaa"/>
              <a:cs typeface="Comfortaa"/>
              <a:sym typeface="Comfortaa"/>
            </a:endParaRPr>
          </a:p>
          <a:p>
            <a:pPr marL="457200" lvl="0" indent="-336550" algn="l" rtl="0">
              <a:lnSpc>
                <a:spcPct val="100000"/>
              </a:lnSpc>
              <a:spcBef>
                <a:spcPts val="0"/>
              </a:spcBef>
              <a:spcAft>
                <a:spcPts val="0"/>
              </a:spcAft>
              <a:buClr>
                <a:srgbClr val="000000"/>
              </a:buClr>
              <a:buSzPts val="1700"/>
              <a:buFont typeface="Comfortaa"/>
              <a:buChar char="●"/>
            </a:pPr>
            <a:r>
              <a:rPr lang="en" dirty="0">
                <a:solidFill>
                  <a:srgbClr val="000000"/>
                </a:solidFill>
                <a:latin typeface="Century Gothic" panose="020B0502020202020204" pitchFamily="34" charset="0"/>
                <a:ea typeface="Comfortaa"/>
                <a:cs typeface="Comfortaa"/>
                <a:sym typeface="Comfortaa"/>
              </a:rPr>
              <a:t>What educational or assistive technology or equipment might help?</a:t>
            </a:r>
            <a:endParaRPr dirty="0">
              <a:solidFill>
                <a:srgbClr val="000000"/>
              </a:solidFill>
              <a:latin typeface="Century Gothic" panose="020B0502020202020204" pitchFamily="34" charset="0"/>
              <a:ea typeface="Comfortaa"/>
              <a:cs typeface="Comfortaa"/>
              <a:sym typeface="Comfortaa"/>
            </a:endParaRPr>
          </a:p>
          <a:p>
            <a:pPr marL="457200" lvl="0" indent="-336550" algn="l" rtl="0">
              <a:lnSpc>
                <a:spcPct val="100000"/>
              </a:lnSpc>
              <a:spcBef>
                <a:spcPts val="0"/>
              </a:spcBef>
              <a:spcAft>
                <a:spcPts val="0"/>
              </a:spcAft>
              <a:buClr>
                <a:srgbClr val="000000"/>
              </a:buClr>
              <a:buSzPts val="1700"/>
              <a:buFont typeface="Comfortaa"/>
              <a:buChar char="●"/>
            </a:pPr>
            <a:r>
              <a:rPr lang="en" dirty="0">
                <a:solidFill>
                  <a:srgbClr val="000000"/>
                </a:solidFill>
                <a:latin typeface="Century Gothic" panose="020B0502020202020204" pitchFamily="34" charset="0"/>
                <a:ea typeface="Comfortaa"/>
                <a:cs typeface="Comfortaa"/>
                <a:sym typeface="Comfortaa"/>
              </a:rPr>
              <a:t>Discuss the need to maintain work health and safety requirements/</a:t>
            </a:r>
            <a:br>
              <a:rPr lang="en" dirty="0">
                <a:solidFill>
                  <a:srgbClr val="000000"/>
                </a:solidFill>
                <a:latin typeface="Century Gothic" panose="020B0502020202020204" pitchFamily="34" charset="0"/>
                <a:ea typeface="Comfortaa"/>
                <a:cs typeface="Comfortaa"/>
                <a:sym typeface="Comfortaa"/>
              </a:rPr>
            </a:br>
            <a:r>
              <a:rPr lang="en" dirty="0">
                <a:solidFill>
                  <a:srgbClr val="000000"/>
                </a:solidFill>
                <a:latin typeface="Century Gothic" panose="020B0502020202020204" pitchFamily="34" charset="0"/>
                <a:ea typeface="Comfortaa"/>
                <a:cs typeface="Comfortaa"/>
                <a:sym typeface="Comfortaa"/>
              </a:rPr>
              <a:t>obligations?</a:t>
            </a:r>
            <a:endParaRPr dirty="0">
              <a:solidFill>
                <a:srgbClr val="000000"/>
              </a:solidFill>
              <a:latin typeface="Century Gothic" panose="020B0502020202020204" pitchFamily="34" charset="0"/>
              <a:ea typeface="Comfortaa"/>
              <a:cs typeface="Comfortaa"/>
              <a:sym typeface="Comfortaa"/>
            </a:endParaRPr>
          </a:p>
          <a:p>
            <a:pPr marL="0" lvl="0" indent="0" algn="l" rtl="0">
              <a:spcBef>
                <a:spcPts val="1200"/>
              </a:spcBef>
              <a:spcAft>
                <a:spcPts val="0"/>
              </a:spcAft>
              <a:buNone/>
            </a:pPr>
            <a:r>
              <a:rPr lang="en" sz="1100" dirty="0">
                <a:solidFill>
                  <a:srgbClr val="000000"/>
                </a:solidFill>
                <a:latin typeface="Arial"/>
                <a:ea typeface="Arial"/>
                <a:cs typeface="Arial"/>
                <a:sym typeface="Arial"/>
              </a:rPr>
              <a:t> </a:t>
            </a:r>
            <a:endParaRPr sz="1100" dirty="0">
              <a:solidFill>
                <a:srgbClr val="000000"/>
              </a:solidFill>
              <a:latin typeface="Arial"/>
              <a:ea typeface="Arial"/>
              <a:cs typeface="Arial"/>
              <a:sym typeface="Arial"/>
            </a:endParaRPr>
          </a:p>
          <a:p>
            <a:pPr marL="0" lvl="0" indent="0" algn="l" rtl="0">
              <a:spcBef>
                <a:spcPts val="1200"/>
              </a:spcBef>
              <a:spcAft>
                <a:spcPts val="1600"/>
              </a:spcAft>
              <a:buNone/>
            </a:pPr>
            <a:endParaRPr dirty="0"/>
          </a:p>
        </p:txBody>
      </p:sp>
      <p:sp>
        <p:nvSpPr>
          <p:cNvPr id="2" name="Slide Number Placeholder 1">
            <a:extLst>
              <a:ext uri="{FF2B5EF4-FFF2-40B4-BE49-F238E27FC236}">
                <a16:creationId xmlns:a16="http://schemas.microsoft.com/office/drawing/2014/main" id="{396B8BDE-0E1A-45E4-A81D-1690099812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32</a:t>
            </a:fld>
            <a:endParaRPr lang="en"/>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5"/>
          <p:cNvSpPr txBox="1">
            <a:spLocks noGrp="1"/>
          </p:cNvSpPr>
          <p:nvPr>
            <p:ph type="title"/>
          </p:nvPr>
        </p:nvSpPr>
        <p:spPr>
          <a:xfrm>
            <a:off x="311700" y="292850"/>
            <a:ext cx="88323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sz="3600" b="0" dirty="0">
                <a:latin typeface="Century Gothic" panose="020B0502020202020204" pitchFamily="34" charset="0"/>
              </a:rPr>
              <a:t>When else should I have conversations</a:t>
            </a:r>
          </a:p>
        </p:txBody>
      </p:sp>
      <p:sp>
        <p:nvSpPr>
          <p:cNvPr id="255" name="Google Shape;255;p45"/>
          <p:cNvSpPr txBox="1">
            <a:spLocks noGrp="1"/>
          </p:cNvSpPr>
          <p:nvPr>
            <p:ph type="body" idx="1"/>
          </p:nvPr>
        </p:nvSpPr>
        <p:spPr>
          <a:xfrm>
            <a:off x="311700" y="1236767"/>
            <a:ext cx="8520600" cy="33402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SzPts val="1900"/>
              <a:buFont typeface="Comfortaa"/>
              <a:buChar char="●"/>
            </a:pPr>
            <a:r>
              <a:rPr lang="en" sz="2000" dirty="0">
                <a:solidFill>
                  <a:schemeClr val="accent1"/>
                </a:solidFill>
                <a:latin typeface="Century Gothic" panose="020B0502020202020204" pitchFamily="34" charset="0"/>
                <a:ea typeface="Comfortaa"/>
                <a:cs typeface="Comfortaa"/>
                <a:sym typeface="Comfortaa"/>
              </a:rPr>
              <a:t>When making decisions about the student</a:t>
            </a:r>
            <a:endParaRPr sz="2000" dirty="0">
              <a:solidFill>
                <a:schemeClr val="accent1"/>
              </a:solidFill>
              <a:latin typeface="Century Gothic" panose="020B0502020202020204" pitchFamily="34" charset="0"/>
              <a:ea typeface="Comfortaa"/>
              <a:cs typeface="Comfortaa"/>
              <a:sym typeface="Comfortaa"/>
            </a:endParaRPr>
          </a:p>
          <a:p>
            <a:pPr marL="457200" lvl="0" indent="-349250" algn="l" rtl="0">
              <a:spcBef>
                <a:spcPts val="0"/>
              </a:spcBef>
              <a:spcAft>
                <a:spcPts val="0"/>
              </a:spcAft>
              <a:buSzPts val="1900"/>
              <a:buFont typeface="Comfortaa"/>
              <a:buChar char="●"/>
            </a:pPr>
            <a:r>
              <a:rPr lang="en" sz="2000" dirty="0">
                <a:solidFill>
                  <a:schemeClr val="accent1"/>
                </a:solidFill>
                <a:latin typeface="Century Gothic" panose="020B0502020202020204" pitchFamily="34" charset="0"/>
                <a:ea typeface="Comfortaa"/>
                <a:cs typeface="Comfortaa"/>
                <a:sym typeface="Comfortaa"/>
              </a:rPr>
              <a:t>At the start of the course</a:t>
            </a:r>
            <a:endParaRPr sz="2000" dirty="0">
              <a:solidFill>
                <a:schemeClr val="accent1"/>
              </a:solidFill>
              <a:latin typeface="Century Gothic" panose="020B0502020202020204" pitchFamily="34" charset="0"/>
              <a:ea typeface="Comfortaa"/>
              <a:cs typeface="Comfortaa"/>
              <a:sym typeface="Comfortaa"/>
            </a:endParaRPr>
          </a:p>
          <a:p>
            <a:pPr marL="457200" lvl="0" indent="-349250" algn="l" rtl="0">
              <a:spcBef>
                <a:spcPts val="0"/>
              </a:spcBef>
              <a:spcAft>
                <a:spcPts val="0"/>
              </a:spcAft>
              <a:buSzPts val="1900"/>
              <a:buFont typeface="Comfortaa"/>
              <a:buChar char="●"/>
            </a:pPr>
            <a:r>
              <a:rPr lang="en" sz="2000" dirty="0">
                <a:solidFill>
                  <a:schemeClr val="accent1"/>
                </a:solidFill>
                <a:latin typeface="Century Gothic" panose="020B0502020202020204" pitchFamily="34" charset="0"/>
                <a:ea typeface="Comfortaa"/>
                <a:cs typeface="Comfortaa"/>
                <a:sym typeface="Comfortaa"/>
              </a:rPr>
              <a:t>When you identify student challenges (e.g. not engaging, non attendance, poor outcomes form assessment, feedback form employers or placement host)</a:t>
            </a:r>
            <a:endParaRPr sz="2000" dirty="0">
              <a:solidFill>
                <a:schemeClr val="accent1"/>
              </a:solidFill>
              <a:latin typeface="Century Gothic" panose="020B0502020202020204" pitchFamily="34" charset="0"/>
              <a:ea typeface="Comfortaa"/>
              <a:cs typeface="Comfortaa"/>
              <a:sym typeface="Comfortaa"/>
            </a:endParaRPr>
          </a:p>
          <a:p>
            <a:pPr marL="457200" lvl="0" indent="-349250" algn="l" rtl="0">
              <a:spcBef>
                <a:spcPts val="0"/>
              </a:spcBef>
              <a:spcAft>
                <a:spcPts val="0"/>
              </a:spcAft>
              <a:buSzPts val="1900"/>
              <a:buFont typeface="Comfortaa"/>
              <a:buChar char="●"/>
            </a:pPr>
            <a:r>
              <a:rPr lang="en" sz="2000" dirty="0">
                <a:solidFill>
                  <a:schemeClr val="accent1"/>
                </a:solidFill>
                <a:latin typeface="Century Gothic" panose="020B0502020202020204" pitchFamily="34" charset="0"/>
                <a:ea typeface="Comfortaa"/>
                <a:cs typeface="Comfortaa"/>
                <a:sym typeface="Comfortaa"/>
              </a:rPr>
              <a:t>Prior to assessment events</a:t>
            </a:r>
            <a:endParaRPr sz="2000" dirty="0">
              <a:solidFill>
                <a:schemeClr val="accent1"/>
              </a:solidFill>
              <a:latin typeface="Century Gothic" panose="020B0502020202020204" pitchFamily="34" charset="0"/>
              <a:ea typeface="Comfortaa"/>
              <a:cs typeface="Comfortaa"/>
              <a:sym typeface="Comfortaa"/>
            </a:endParaRPr>
          </a:p>
          <a:p>
            <a:pPr marL="457200" lvl="0" indent="-349250" algn="l" rtl="0">
              <a:spcBef>
                <a:spcPts val="0"/>
              </a:spcBef>
              <a:spcAft>
                <a:spcPts val="0"/>
              </a:spcAft>
              <a:buSzPts val="1900"/>
              <a:buFont typeface="Comfortaa"/>
              <a:buChar char="●"/>
            </a:pPr>
            <a:r>
              <a:rPr lang="en" sz="2000" dirty="0">
                <a:solidFill>
                  <a:schemeClr val="accent1"/>
                </a:solidFill>
                <a:latin typeface="Century Gothic" panose="020B0502020202020204" pitchFamily="34" charset="0"/>
                <a:ea typeface="Comfortaa"/>
                <a:cs typeface="Comfortaa"/>
                <a:sym typeface="Comfortaa"/>
              </a:rPr>
              <a:t>When the student approaches you for assistance</a:t>
            </a:r>
            <a:endParaRPr sz="2000" dirty="0">
              <a:solidFill>
                <a:schemeClr val="accent1"/>
              </a:solidFill>
              <a:latin typeface="Century Gothic" panose="020B0502020202020204" pitchFamily="34" charset="0"/>
              <a:ea typeface="Comfortaa"/>
              <a:cs typeface="Comfortaa"/>
              <a:sym typeface="Comfortaa"/>
            </a:endParaRPr>
          </a:p>
          <a:p>
            <a:pPr marL="457200" lvl="0" indent="-349250" algn="l" rtl="0">
              <a:spcBef>
                <a:spcPts val="0"/>
              </a:spcBef>
              <a:spcAft>
                <a:spcPts val="0"/>
              </a:spcAft>
              <a:buSzPts val="1900"/>
              <a:buFont typeface="Comfortaa"/>
              <a:buChar char="●"/>
            </a:pPr>
            <a:r>
              <a:rPr lang="en" sz="2000" dirty="0">
                <a:solidFill>
                  <a:schemeClr val="accent1"/>
                </a:solidFill>
                <a:latin typeface="Century Gothic" panose="020B0502020202020204" pitchFamily="34" charset="0"/>
                <a:ea typeface="Comfortaa"/>
                <a:cs typeface="Comfortaa"/>
                <a:sym typeface="Comfortaa"/>
              </a:rPr>
              <a:t>In preparation for placement</a:t>
            </a:r>
            <a:endParaRPr sz="2000" dirty="0">
              <a:solidFill>
                <a:schemeClr val="accent1"/>
              </a:solidFill>
              <a:latin typeface="Century Gothic" panose="020B0502020202020204" pitchFamily="34" charset="0"/>
              <a:ea typeface="Comfortaa"/>
              <a:cs typeface="Comfortaa"/>
              <a:sym typeface="Comfortaa"/>
            </a:endParaRPr>
          </a:p>
        </p:txBody>
      </p:sp>
      <p:sp>
        <p:nvSpPr>
          <p:cNvPr id="2" name="Slide Number Placeholder 1">
            <a:extLst>
              <a:ext uri="{FF2B5EF4-FFF2-40B4-BE49-F238E27FC236}">
                <a16:creationId xmlns:a16="http://schemas.microsoft.com/office/drawing/2014/main" id="{AD9B0F7D-3E15-4E0D-A079-211D293A48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33</a:t>
            </a:fld>
            <a:endParaRPr lang="e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6"/>
          <p:cNvSpPr txBox="1">
            <a:spLocks noGrp="1"/>
          </p:cNvSpPr>
          <p:nvPr>
            <p:ph type="title"/>
          </p:nvPr>
        </p:nvSpPr>
        <p:spPr>
          <a:xfrm>
            <a:off x="311700" y="292849"/>
            <a:ext cx="8520600" cy="126082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sz="4000" b="0" dirty="0">
                <a:latin typeface="Century Gothic" panose="020B0502020202020204" pitchFamily="34" charset="0"/>
              </a:rPr>
              <a:t>Documenting discussions/decisions</a:t>
            </a:r>
          </a:p>
        </p:txBody>
      </p:sp>
      <p:sp>
        <p:nvSpPr>
          <p:cNvPr id="261" name="Google Shape;261;p46"/>
          <p:cNvSpPr txBox="1">
            <a:spLocks noGrp="1"/>
          </p:cNvSpPr>
          <p:nvPr>
            <p:ph type="body" idx="1"/>
          </p:nvPr>
        </p:nvSpPr>
        <p:spPr>
          <a:xfrm>
            <a:off x="311700" y="1553670"/>
            <a:ext cx="8520600" cy="3340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2000" dirty="0">
                <a:solidFill>
                  <a:schemeClr val="accent1"/>
                </a:solidFill>
                <a:latin typeface="Century Gothic" panose="020B0502020202020204" pitchFamily="34" charset="0"/>
                <a:ea typeface="Comfortaa"/>
                <a:cs typeface="Comfortaa"/>
                <a:sym typeface="Comfortaa"/>
              </a:rPr>
              <a:t>Discussions and decisions about reasonable adjustments should be  recorded in the student’s training file. </a:t>
            </a:r>
            <a:endParaRPr sz="2000" dirty="0">
              <a:solidFill>
                <a:schemeClr val="accent1"/>
              </a:solidFill>
              <a:latin typeface="Century Gothic" panose="020B0502020202020204" pitchFamily="34" charset="0"/>
              <a:ea typeface="Comfortaa"/>
              <a:cs typeface="Comfortaa"/>
              <a:sym typeface="Comfortaa"/>
            </a:endParaRPr>
          </a:p>
          <a:p>
            <a:pPr marL="0" lvl="0" indent="0" algn="l" rtl="0">
              <a:spcBef>
                <a:spcPts val="1200"/>
              </a:spcBef>
              <a:spcAft>
                <a:spcPts val="0"/>
              </a:spcAft>
              <a:buNone/>
            </a:pPr>
            <a:r>
              <a:rPr lang="en" sz="2000" dirty="0">
                <a:solidFill>
                  <a:schemeClr val="accent1"/>
                </a:solidFill>
                <a:latin typeface="Century Gothic" panose="020B0502020202020204" pitchFamily="34" charset="0"/>
                <a:ea typeface="Comfortaa"/>
                <a:cs typeface="Comfortaa"/>
                <a:sym typeface="Comfortaa"/>
              </a:rPr>
              <a:t>This helps ensure transparency about the decisions.</a:t>
            </a:r>
            <a:endParaRPr sz="2000" dirty="0">
              <a:solidFill>
                <a:schemeClr val="accent1"/>
              </a:solidFill>
              <a:latin typeface="Century Gothic" panose="020B0502020202020204" pitchFamily="34" charset="0"/>
              <a:ea typeface="Comfortaa"/>
              <a:cs typeface="Comfortaa"/>
              <a:sym typeface="Comfortaa"/>
            </a:endParaRPr>
          </a:p>
          <a:p>
            <a:pPr marL="0" lvl="0" indent="0" algn="l" rtl="0">
              <a:spcBef>
                <a:spcPts val="1200"/>
              </a:spcBef>
              <a:spcAft>
                <a:spcPts val="0"/>
              </a:spcAft>
              <a:buNone/>
            </a:pPr>
            <a:r>
              <a:rPr lang="en" sz="2000" dirty="0">
                <a:solidFill>
                  <a:schemeClr val="accent1"/>
                </a:solidFill>
                <a:latin typeface="Century Gothic" panose="020B0502020202020204" pitchFamily="34" charset="0"/>
                <a:ea typeface="Comfortaa"/>
                <a:cs typeface="Comfortaa"/>
                <a:sym typeface="Comfortaa"/>
              </a:rPr>
              <a:t>You should also record on the Assessment instruments whether a reasonable adjustment was applied and how it was applied. </a:t>
            </a:r>
            <a:endParaRPr sz="2000" dirty="0">
              <a:solidFill>
                <a:schemeClr val="accent1"/>
              </a:solidFill>
              <a:latin typeface="Century Gothic" panose="020B0502020202020204" pitchFamily="34" charset="0"/>
              <a:ea typeface="Comfortaa"/>
              <a:cs typeface="Comfortaa"/>
              <a:sym typeface="Comfortaa"/>
            </a:endParaRPr>
          </a:p>
          <a:p>
            <a:pPr marL="0" lvl="0" indent="0" algn="l" rtl="0">
              <a:spcBef>
                <a:spcPts val="1200"/>
              </a:spcBef>
              <a:spcAft>
                <a:spcPts val="0"/>
              </a:spcAft>
              <a:buNone/>
            </a:pPr>
            <a:endParaRPr dirty="0">
              <a:solidFill>
                <a:schemeClr val="accent1"/>
              </a:solidFill>
              <a:latin typeface="Century Gothic" panose="020B0502020202020204" pitchFamily="34" charset="0"/>
              <a:ea typeface="Comfortaa"/>
              <a:cs typeface="Comfortaa"/>
              <a:sym typeface="Comfortaa"/>
            </a:endParaRPr>
          </a:p>
          <a:p>
            <a:pPr marL="0" lvl="0" indent="0" algn="l" rtl="0">
              <a:spcBef>
                <a:spcPts val="1200"/>
              </a:spcBef>
              <a:spcAft>
                <a:spcPts val="1600"/>
              </a:spcAft>
              <a:buNone/>
            </a:pPr>
            <a:endParaRPr dirty="0"/>
          </a:p>
        </p:txBody>
      </p:sp>
      <p:sp>
        <p:nvSpPr>
          <p:cNvPr id="2" name="Slide Number Placeholder 1">
            <a:extLst>
              <a:ext uri="{FF2B5EF4-FFF2-40B4-BE49-F238E27FC236}">
                <a16:creationId xmlns:a16="http://schemas.microsoft.com/office/drawing/2014/main" id="{5AE1AC94-C7B4-4E83-B9BE-4C2F603FE5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34</a:t>
            </a:fld>
            <a:endParaRPr lang="e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b="0" dirty="0">
                <a:latin typeface="Century Gothic" panose="020B0502020202020204" pitchFamily="34" charset="0"/>
              </a:rPr>
              <a:t>Reviewing Access Plans</a:t>
            </a:r>
          </a:p>
        </p:txBody>
      </p:sp>
      <p:sp>
        <p:nvSpPr>
          <p:cNvPr id="267" name="Google Shape;267;p47"/>
          <p:cNvSpPr txBox="1">
            <a:spLocks noGrp="1"/>
          </p:cNvSpPr>
          <p:nvPr>
            <p:ph type="body" idx="1"/>
          </p:nvPr>
        </p:nvSpPr>
        <p:spPr>
          <a:xfrm>
            <a:off x="311700" y="1228675"/>
            <a:ext cx="8520600" cy="371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141313"/>
                </a:solidFill>
                <a:latin typeface="Century Gothic" panose="020B0502020202020204" pitchFamily="34" charset="0"/>
                <a:ea typeface="Comfortaa"/>
                <a:cs typeface="Comfortaa"/>
                <a:sym typeface="Comfortaa"/>
              </a:rPr>
              <a:t>Access Plans can be updated and amended at any stage during the learning journey. </a:t>
            </a:r>
            <a:br>
              <a:rPr lang="en" dirty="0">
                <a:solidFill>
                  <a:srgbClr val="141313"/>
                </a:solidFill>
                <a:latin typeface="Century Gothic" panose="020B0502020202020204" pitchFamily="34" charset="0"/>
                <a:ea typeface="Comfortaa"/>
                <a:cs typeface="Comfortaa"/>
                <a:sym typeface="Comfortaa"/>
              </a:rPr>
            </a:br>
            <a:endParaRPr sz="1200" dirty="0">
              <a:solidFill>
                <a:srgbClr val="141313"/>
              </a:solidFill>
              <a:latin typeface="Century Gothic" panose="020B0502020202020204" pitchFamily="34" charset="0"/>
              <a:ea typeface="Comfortaa"/>
              <a:cs typeface="Comfortaa"/>
              <a:sym typeface="Comfortaa"/>
            </a:endParaRPr>
          </a:p>
          <a:p>
            <a:pPr marL="0" lvl="0" indent="0" algn="l" rtl="0">
              <a:spcBef>
                <a:spcPts val="0"/>
              </a:spcBef>
              <a:spcAft>
                <a:spcPts val="0"/>
              </a:spcAft>
              <a:buNone/>
            </a:pPr>
            <a:r>
              <a:rPr lang="en" dirty="0">
                <a:solidFill>
                  <a:srgbClr val="141313"/>
                </a:solidFill>
                <a:latin typeface="Century Gothic" panose="020B0502020202020204" pitchFamily="34" charset="0"/>
                <a:ea typeface="Comfortaa"/>
                <a:cs typeface="Comfortaa"/>
                <a:sym typeface="Comfortaa"/>
              </a:rPr>
              <a:t>Access Plans may be updated due to:</a:t>
            </a:r>
            <a:endParaRPr dirty="0">
              <a:solidFill>
                <a:srgbClr val="141313"/>
              </a:solidFill>
              <a:latin typeface="Century Gothic" panose="020B0502020202020204" pitchFamily="34" charset="0"/>
              <a:ea typeface="Comfortaa"/>
              <a:cs typeface="Comfortaa"/>
              <a:sym typeface="Comfortaa"/>
            </a:endParaRPr>
          </a:p>
          <a:p>
            <a:pPr marL="457200" lvl="0" indent="-342900" algn="l" rtl="0">
              <a:spcBef>
                <a:spcPts val="0"/>
              </a:spcBef>
              <a:spcAft>
                <a:spcPts val="0"/>
              </a:spcAft>
              <a:buClr>
                <a:srgbClr val="141313"/>
              </a:buClr>
              <a:buSzPts val="1800"/>
              <a:buFont typeface="Comfortaa"/>
              <a:buChar char="●"/>
            </a:pPr>
            <a:r>
              <a:rPr lang="en" dirty="0">
                <a:solidFill>
                  <a:srgbClr val="141313"/>
                </a:solidFill>
                <a:latin typeface="Century Gothic" panose="020B0502020202020204" pitchFamily="34" charset="0"/>
                <a:ea typeface="Comfortaa"/>
                <a:cs typeface="Comfortaa"/>
                <a:sym typeface="Comfortaa"/>
              </a:rPr>
              <a:t>Increased skill, capability and confidence </a:t>
            </a:r>
            <a:endParaRPr dirty="0">
              <a:solidFill>
                <a:srgbClr val="141313"/>
              </a:solidFill>
              <a:latin typeface="Century Gothic" panose="020B0502020202020204" pitchFamily="34" charset="0"/>
              <a:ea typeface="Comfortaa"/>
              <a:cs typeface="Comfortaa"/>
              <a:sym typeface="Comfortaa"/>
            </a:endParaRPr>
          </a:p>
          <a:p>
            <a:pPr marL="457200" lvl="0" indent="-342900" algn="l" rtl="0">
              <a:spcBef>
                <a:spcPts val="0"/>
              </a:spcBef>
              <a:spcAft>
                <a:spcPts val="0"/>
              </a:spcAft>
              <a:buClr>
                <a:srgbClr val="141313"/>
              </a:buClr>
              <a:buSzPts val="1800"/>
              <a:buFont typeface="Comfortaa"/>
              <a:buChar char="●"/>
            </a:pPr>
            <a:r>
              <a:rPr lang="en" dirty="0">
                <a:solidFill>
                  <a:srgbClr val="141313"/>
                </a:solidFill>
                <a:latin typeface="Century Gothic" panose="020B0502020202020204" pitchFamily="34" charset="0"/>
                <a:ea typeface="Comfortaa"/>
                <a:cs typeface="Comfortaa"/>
                <a:sym typeface="Comfortaa"/>
              </a:rPr>
              <a:t>Changes in their disability</a:t>
            </a:r>
            <a:endParaRPr dirty="0">
              <a:solidFill>
                <a:srgbClr val="141313"/>
              </a:solidFill>
              <a:latin typeface="Century Gothic" panose="020B0502020202020204" pitchFamily="34" charset="0"/>
              <a:ea typeface="Comfortaa"/>
              <a:cs typeface="Comfortaa"/>
              <a:sym typeface="Comfortaa"/>
            </a:endParaRPr>
          </a:p>
          <a:p>
            <a:pPr marL="457200" lvl="0" indent="-342900" algn="l" rtl="0">
              <a:spcBef>
                <a:spcPts val="0"/>
              </a:spcBef>
              <a:spcAft>
                <a:spcPts val="0"/>
              </a:spcAft>
              <a:buClr>
                <a:srgbClr val="141313"/>
              </a:buClr>
              <a:buSzPts val="1800"/>
              <a:buFont typeface="Comfortaa"/>
              <a:buChar char="●"/>
            </a:pPr>
            <a:r>
              <a:rPr lang="en" dirty="0">
                <a:solidFill>
                  <a:srgbClr val="141313"/>
                </a:solidFill>
                <a:latin typeface="Century Gothic" panose="020B0502020202020204" pitchFamily="34" charset="0"/>
                <a:ea typeface="Comfortaa"/>
                <a:cs typeface="Comfortaa"/>
                <a:sym typeface="Comfortaa"/>
              </a:rPr>
              <a:t>New/Reviewed diagnosis</a:t>
            </a:r>
            <a:endParaRPr dirty="0">
              <a:solidFill>
                <a:srgbClr val="141313"/>
              </a:solidFill>
              <a:latin typeface="Century Gothic" panose="020B0502020202020204" pitchFamily="34" charset="0"/>
              <a:ea typeface="Comfortaa"/>
              <a:cs typeface="Comfortaa"/>
              <a:sym typeface="Comfortaa"/>
            </a:endParaRPr>
          </a:p>
          <a:p>
            <a:pPr marL="457200" lvl="0" indent="-342900" algn="l" rtl="0">
              <a:spcBef>
                <a:spcPts val="0"/>
              </a:spcBef>
              <a:spcAft>
                <a:spcPts val="0"/>
              </a:spcAft>
              <a:buClr>
                <a:srgbClr val="141313"/>
              </a:buClr>
              <a:buSzPts val="1800"/>
              <a:buFont typeface="Comfortaa"/>
              <a:buChar char="●"/>
            </a:pPr>
            <a:r>
              <a:rPr lang="en" dirty="0">
                <a:solidFill>
                  <a:srgbClr val="141313"/>
                </a:solidFill>
                <a:latin typeface="Century Gothic" panose="020B0502020202020204" pitchFamily="34" charset="0"/>
                <a:ea typeface="Comfortaa"/>
                <a:cs typeface="Comfortaa"/>
                <a:sym typeface="Comfortaa"/>
              </a:rPr>
              <a:t>Difficulties with implementing/ negotiating reasonable adjustments with their educators</a:t>
            </a:r>
            <a:endParaRPr dirty="0">
              <a:solidFill>
                <a:srgbClr val="141313"/>
              </a:solidFill>
              <a:latin typeface="Century Gothic" panose="020B0502020202020204" pitchFamily="34" charset="0"/>
              <a:ea typeface="Comfortaa"/>
              <a:cs typeface="Comfortaa"/>
              <a:sym typeface="Comfortaa"/>
            </a:endParaRPr>
          </a:p>
          <a:p>
            <a:pPr marL="457200" lvl="0" indent="-342900" algn="l" rtl="0">
              <a:spcBef>
                <a:spcPts val="0"/>
              </a:spcBef>
              <a:spcAft>
                <a:spcPts val="0"/>
              </a:spcAft>
              <a:buClr>
                <a:srgbClr val="141313"/>
              </a:buClr>
              <a:buSzPts val="1800"/>
              <a:buFont typeface="Comfortaa"/>
              <a:buChar char="●"/>
            </a:pPr>
            <a:r>
              <a:rPr lang="en" dirty="0">
                <a:solidFill>
                  <a:srgbClr val="141313"/>
                </a:solidFill>
                <a:latin typeface="Century Gothic" panose="020B0502020202020204" pitchFamily="34" charset="0"/>
                <a:ea typeface="Comfortaa"/>
                <a:cs typeface="Comfortaa"/>
                <a:sym typeface="Comfortaa"/>
              </a:rPr>
              <a:t>Increased complexity of course requirements </a:t>
            </a:r>
            <a:endParaRPr dirty="0">
              <a:solidFill>
                <a:srgbClr val="141313"/>
              </a:solidFill>
              <a:latin typeface="Century Gothic" panose="020B0502020202020204" pitchFamily="34" charset="0"/>
              <a:ea typeface="Comfortaa"/>
              <a:cs typeface="Comfortaa"/>
              <a:sym typeface="Comfortaa"/>
            </a:endParaRPr>
          </a:p>
          <a:p>
            <a:pPr marL="457200" lvl="0" indent="-342900" algn="l" rtl="0">
              <a:spcBef>
                <a:spcPts val="0"/>
              </a:spcBef>
              <a:spcAft>
                <a:spcPts val="0"/>
              </a:spcAft>
              <a:buClr>
                <a:srgbClr val="141313"/>
              </a:buClr>
              <a:buSzPts val="1800"/>
              <a:buFont typeface="Comfortaa"/>
              <a:buChar char="●"/>
            </a:pPr>
            <a:r>
              <a:rPr lang="en" dirty="0">
                <a:solidFill>
                  <a:srgbClr val="141313"/>
                </a:solidFill>
                <a:latin typeface="Century Gothic" panose="020B0502020202020204" pitchFamily="34" charset="0"/>
                <a:ea typeface="Comfortaa"/>
                <a:cs typeface="Comfortaa"/>
                <a:sym typeface="Comfortaa"/>
              </a:rPr>
              <a:t>Emerging concerns </a:t>
            </a:r>
            <a:endParaRPr dirty="0">
              <a:solidFill>
                <a:srgbClr val="141313"/>
              </a:solidFill>
              <a:latin typeface="Century Gothic" panose="020B0502020202020204" pitchFamily="34" charset="0"/>
              <a:ea typeface="Comfortaa"/>
              <a:cs typeface="Comfortaa"/>
              <a:sym typeface="Comfortaa"/>
            </a:endParaRPr>
          </a:p>
          <a:p>
            <a:pPr marL="0" lvl="0" indent="0" algn="l" rtl="0">
              <a:spcBef>
                <a:spcPts val="0"/>
              </a:spcBef>
              <a:spcAft>
                <a:spcPts val="1600"/>
              </a:spcAft>
              <a:buNone/>
            </a:pPr>
            <a:endParaRPr dirty="0"/>
          </a:p>
        </p:txBody>
      </p:sp>
      <p:sp>
        <p:nvSpPr>
          <p:cNvPr id="2" name="Slide Number Placeholder 1">
            <a:extLst>
              <a:ext uri="{FF2B5EF4-FFF2-40B4-BE49-F238E27FC236}">
                <a16:creationId xmlns:a16="http://schemas.microsoft.com/office/drawing/2014/main" id="{B036072E-8949-4CD0-B9B6-DCFEC93595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35</a:t>
            </a:fld>
            <a:endParaRPr lang="e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b="0" dirty="0">
                <a:latin typeface="Century Gothic" panose="020B0502020202020204" pitchFamily="34" charset="0"/>
              </a:rPr>
              <a:t>Mental health and well-being</a:t>
            </a:r>
          </a:p>
        </p:txBody>
      </p:sp>
      <p:sp>
        <p:nvSpPr>
          <p:cNvPr id="273" name="Google Shape;273;p4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solidFill>
                <a:latin typeface="Century Gothic" panose="020B0502020202020204" pitchFamily="34" charset="0"/>
                <a:ea typeface="Comfortaa"/>
                <a:cs typeface="Comfortaa"/>
                <a:sym typeface="Comfortaa"/>
              </a:rPr>
              <a:t>For many students mental health/well being issues arise during their studies that impact on their ability to cope and manage demands.</a:t>
            </a:r>
            <a:endParaRPr dirty="0">
              <a:solidFill>
                <a:schemeClr val="accent1"/>
              </a:solidFill>
              <a:latin typeface="Century Gothic" panose="020B0502020202020204" pitchFamily="34" charset="0"/>
              <a:ea typeface="Comfortaa"/>
              <a:cs typeface="Comfortaa"/>
              <a:sym typeface="Comfortaa"/>
            </a:endParaRPr>
          </a:p>
          <a:p>
            <a:pPr marL="0" lvl="0" indent="0" algn="l" rtl="0">
              <a:spcBef>
                <a:spcPts val="1600"/>
              </a:spcBef>
              <a:spcAft>
                <a:spcPts val="1600"/>
              </a:spcAft>
              <a:buNone/>
            </a:pPr>
            <a:r>
              <a:rPr lang="en" dirty="0">
                <a:solidFill>
                  <a:schemeClr val="accent1"/>
                </a:solidFill>
                <a:latin typeface="Century Gothic" panose="020B0502020202020204" pitchFamily="34" charset="0"/>
                <a:ea typeface="Comfortaa"/>
                <a:cs typeface="Comfortaa"/>
                <a:sym typeface="Comfortaa"/>
              </a:rPr>
              <a:t>Sometimes it is important to ensure you revisit the supports and services available  and encourage the student to make contact with Equity Services.</a:t>
            </a:r>
            <a:endParaRPr dirty="0">
              <a:solidFill>
                <a:schemeClr val="accent1"/>
              </a:solidFill>
              <a:latin typeface="Century Gothic" panose="020B0502020202020204" pitchFamily="34" charset="0"/>
              <a:ea typeface="Comfortaa"/>
              <a:cs typeface="Comfortaa"/>
              <a:sym typeface="Comfortaa"/>
            </a:endParaRPr>
          </a:p>
        </p:txBody>
      </p:sp>
      <p:sp>
        <p:nvSpPr>
          <p:cNvPr id="2" name="Slide Number Placeholder 1">
            <a:extLst>
              <a:ext uri="{FF2B5EF4-FFF2-40B4-BE49-F238E27FC236}">
                <a16:creationId xmlns:a16="http://schemas.microsoft.com/office/drawing/2014/main" id="{0A273711-2B10-4E5B-B6AC-662B3F4395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36</a:t>
            </a:fld>
            <a:endParaRPr lang="en"/>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9"/>
          <p:cNvSpPr txBox="1">
            <a:spLocks noGrp="1"/>
          </p:cNvSpPr>
          <p:nvPr>
            <p:ph type="title"/>
          </p:nvPr>
        </p:nvSpPr>
        <p:spPr>
          <a:xfrm>
            <a:off x="311700" y="268574"/>
            <a:ext cx="8727104"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sz="4000" b="0" dirty="0">
                <a:latin typeface="Century Gothic" panose="020B0502020202020204" pitchFamily="34" charset="0"/>
              </a:rPr>
              <a:t>Access Plans &amp; Vocational/</a:t>
            </a:r>
            <a:br>
              <a:rPr lang="en-AU" sz="4000" b="0" dirty="0">
                <a:latin typeface="Century Gothic" panose="020B0502020202020204" pitchFamily="34" charset="0"/>
              </a:rPr>
            </a:br>
            <a:r>
              <a:rPr lang="en-AU" sz="4000" b="0" dirty="0">
                <a:latin typeface="Century Gothic" panose="020B0502020202020204" pitchFamily="34" charset="0"/>
              </a:rPr>
              <a:t>Work Placement</a:t>
            </a:r>
          </a:p>
        </p:txBody>
      </p:sp>
      <p:sp>
        <p:nvSpPr>
          <p:cNvPr id="279" name="Google Shape;279;p49"/>
          <p:cNvSpPr txBox="1">
            <a:spLocks noGrp="1"/>
          </p:cNvSpPr>
          <p:nvPr>
            <p:ph type="body" idx="1"/>
          </p:nvPr>
        </p:nvSpPr>
        <p:spPr>
          <a:xfrm>
            <a:off x="311700" y="1675051"/>
            <a:ext cx="8520600" cy="3040774"/>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solidFill>
                  <a:schemeClr val="accent1"/>
                </a:solidFill>
                <a:latin typeface="Century Gothic" panose="020B0502020202020204" pitchFamily="34" charset="0"/>
                <a:ea typeface="Comfortaa"/>
                <a:cs typeface="Comfortaa"/>
                <a:sym typeface="Comfortaa"/>
              </a:rPr>
              <a:t>Vocational Placement may be a key consideration in an Access Plan.</a:t>
            </a:r>
            <a:br>
              <a:rPr lang="en" dirty="0">
                <a:solidFill>
                  <a:schemeClr val="accent1"/>
                </a:solidFill>
                <a:latin typeface="Century Gothic" panose="020B0502020202020204" pitchFamily="34" charset="0"/>
                <a:ea typeface="Comfortaa"/>
                <a:cs typeface="Comfortaa"/>
                <a:sym typeface="Comfortaa"/>
              </a:rPr>
            </a:br>
            <a:endParaRPr dirty="0">
              <a:solidFill>
                <a:schemeClr val="accent1"/>
              </a:solidFill>
              <a:latin typeface="Century Gothic" panose="020B0502020202020204" pitchFamily="34" charset="0"/>
              <a:ea typeface="Comfortaa"/>
              <a:cs typeface="Comfortaa"/>
              <a:sym typeface="Comfortaa"/>
            </a:endParaRPr>
          </a:p>
          <a:p>
            <a:pPr marL="0" lvl="0" indent="0" algn="l" rtl="0">
              <a:lnSpc>
                <a:spcPct val="100000"/>
              </a:lnSpc>
              <a:spcBef>
                <a:spcPts val="0"/>
              </a:spcBef>
              <a:spcAft>
                <a:spcPts val="0"/>
              </a:spcAft>
              <a:buNone/>
            </a:pPr>
            <a:r>
              <a:rPr lang="en" dirty="0">
                <a:solidFill>
                  <a:schemeClr val="accent1"/>
                </a:solidFill>
                <a:latin typeface="Century Gothic" panose="020B0502020202020204" pitchFamily="34" charset="0"/>
                <a:ea typeface="Comfortaa"/>
                <a:cs typeface="Comfortaa"/>
                <a:sym typeface="Comfortaa"/>
              </a:rPr>
              <a:t>Access Plans may need to document reasonable adjustments and approaches that specifically relate to work placement.</a:t>
            </a:r>
            <a:endParaRPr dirty="0">
              <a:solidFill>
                <a:schemeClr val="accent1"/>
              </a:solidFill>
              <a:latin typeface="Century Gothic" panose="020B0502020202020204" pitchFamily="34" charset="0"/>
              <a:ea typeface="Comfortaa"/>
              <a:cs typeface="Comfortaa"/>
              <a:sym typeface="Comfortaa"/>
            </a:endParaRPr>
          </a:p>
          <a:p>
            <a:pPr marL="0" lvl="0" indent="0" algn="l" rtl="0">
              <a:lnSpc>
                <a:spcPct val="100000"/>
              </a:lnSpc>
              <a:spcBef>
                <a:spcPts val="0"/>
              </a:spcBef>
              <a:spcAft>
                <a:spcPts val="0"/>
              </a:spcAft>
              <a:buNone/>
            </a:pPr>
            <a:endParaRPr dirty="0">
              <a:solidFill>
                <a:schemeClr val="accent1"/>
              </a:solidFill>
              <a:latin typeface="Century Gothic" panose="020B0502020202020204" pitchFamily="34" charset="0"/>
              <a:ea typeface="Comfortaa"/>
              <a:cs typeface="Comfortaa"/>
              <a:sym typeface="Comfortaa"/>
            </a:endParaRPr>
          </a:p>
          <a:p>
            <a:pPr marL="0" lvl="0" indent="0" algn="l" rtl="0">
              <a:lnSpc>
                <a:spcPct val="100000"/>
              </a:lnSpc>
              <a:spcBef>
                <a:spcPts val="0"/>
              </a:spcBef>
              <a:spcAft>
                <a:spcPts val="0"/>
              </a:spcAft>
              <a:buNone/>
            </a:pPr>
            <a:r>
              <a:rPr lang="en" dirty="0">
                <a:solidFill>
                  <a:schemeClr val="accent1"/>
                </a:solidFill>
                <a:latin typeface="Century Gothic" panose="020B0502020202020204" pitchFamily="34" charset="0"/>
                <a:ea typeface="Comfortaa"/>
                <a:cs typeface="Comfortaa"/>
                <a:sym typeface="Comfortaa"/>
              </a:rPr>
              <a:t>Discussion about placement might need to include decisions about disclosure and how needs will be communicated.</a:t>
            </a:r>
            <a:endParaRPr dirty="0">
              <a:solidFill>
                <a:schemeClr val="accent1"/>
              </a:solidFill>
              <a:latin typeface="Century Gothic" panose="020B0502020202020204" pitchFamily="34" charset="0"/>
              <a:ea typeface="Comfortaa"/>
              <a:cs typeface="Comfortaa"/>
              <a:sym typeface="Comfortaa"/>
            </a:endParaRPr>
          </a:p>
          <a:p>
            <a:pPr marL="0" lvl="0" indent="0" algn="l" rtl="0">
              <a:lnSpc>
                <a:spcPct val="100000"/>
              </a:lnSpc>
              <a:spcBef>
                <a:spcPts val="0"/>
              </a:spcBef>
              <a:spcAft>
                <a:spcPts val="0"/>
              </a:spcAft>
              <a:buNone/>
            </a:pPr>
            <a:endParaRPr dirty="0">
              <a:solidFill>
                <a:schemeClr val="accent1"/>
              </a:solidFill>
              <a:latin typeface="Century Gothic" panose="020B0502020202020204" pitchFamily="34" charset="0"/>
              <a:ea typeface="Comfortaa"/>
              <a:cs typeface="Comfortaa"/>
              <a:sym typeface="Comfortaa"/>
            </a:endParaRPr>
          </a:p>
          <a:p>
            <a:pPr marL="0" lvl="0" indent="0" algn="l" rtl="0">
              <a:lnSpc>
                <a:spcPct val="100000"/>
              </a:lnSpc>
              <a:spcBef>
                <a:spcPts val="0"/>
              </a:spcBef>
              <a:spcAft>
                <a:spcPts val="0"/>
              </a:spcAft>
              <a:buNone/>
            </a:pPr>
            <a:r>
              <a:rPr lang="en" dirty="0">
                <a:solidFill>
                  <a:schemeClr val="accent1"/>
                </a:solidFill>
                <a:latin typeface="Century Gothic" panose="020B0502020202020204" pitchFamily="34" charset="0"/>
                <a:ea typeface="Comfortaa"/>
                <a:cs typeface="Comfortaa"/>
                <a:sym typeface="Comfortaa"/>
              </a:rPr>
              <a:t>Managing these discussions and building the student’s confidence to self disclose is important.</a:t>
            </a:r>
            <a:endParaRPr dirty="0">
              <a:solidFill>
                <a:schemeClr val="accent1"/>
              </a:solidFill>
              <a:latin typeface="Century Gothic" panose="020B0502020202020204" pitchFamily="34" charset="0"/>
              <a:ea typeface="Comfortaa"/>
              <a:cs typeface="Comfortaa"/>
              <a:sym typeface="Comfortaa"/>
            </a:endParaRPr>
          </a:p>
          <a:p>
            <a:pPr marL="0" lvl="0" indent="0" algn="l" rtl="0">
              <a:spcBef>
                <a:spcPts val="0"/>
              </a:spcBef>
              <a:spcAft>
                <a:spcPts val="1600"/>
              </a:spcAft>
              <a:buNone/>
            </a:pPr>
            <a:endParaRPr dirty="0"/>
          </a:p>
        </p:txBody>
      </p:sp>
      <p:sp>
        <p:nvSpPr>
          <p:cNvPr id="2" name="Slide Number Placeholder 1">
            <a:extLst>
              <a:ext uri="{FF2B5EF4-FFF2-40B4-BE49-F238E27FC236}">
                <a16:creationId xmlns:a16="http://schemas.microsoft.com/office/drawing/2014/main" id="{DB360E71-EC41-43F0-A6B8-49E17DA9E07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37</a:t>
            </a:fld>
            <a:endParaRPr lang="en"/>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b="0" dirty="0">
                <a:latin typeface="Century Gothic" panose="020B0502020202020204" pitchFamily="34" charset="0"/>
              </a:rPr>
              <a:t>The power of positivity</a:t>
            </a:r>
          </a:p>
        </p:txBody>
      </p:sp>
      <p:sp>
        <p:nvSpPr>
          <p:cNvPr id="297" name="Google Shape;297;p5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accent1"/>
                </a:solidFill>
                <a:latin typeface="Century Gothic" panose="020B0502020202020204" pitchFamily="34" charset="0"/>
                <a:ea typeface="Comfortaa"/>
                <a:cs typeface="Comfortaa"/>
                <a:sym typeface="Comfortaa"/>
              </a:rPr>
              <a:t>Where possible it is always important to focus on the student’s strengths and capabilities.</a:t>
            </a:r>
            <a:endParaRPr sz="2000" dirty="0">
              <a:solidFill>
                <a:schemeClr val="accent1"/>
              </a:solidFill>
              <a:latin typeface="Century Gothic" panose="020B0502020202020204" pitchFamily="34" charset="0"/>
              <a:ea typeface="Comfortaa"/>
              <a:cs typeface="Comfortaa"/>
              <a:sym typeface="Comfortaa"/>
            </a:endParaRPr>
          </a:p>
          <a:p>
            <a:pPr marL="0" lvl="0" indent="0" algn="l" rtl="0">
              <a:spcBef>
                <a:spcPts val="1600"/>
              </a:spcBef>
              <a:spcAft>
                <a:spcPts val="0"/>
              </a:spcAft>
              <a:buNone/>
            </a:pPr>
            <a:r>
              <a:rPr lang="en" sz="2000" dirty="0">
                <a:solidFill>
                  <a:schemeClr val="accent1"/>
                </a:solidFill>
                <a:latin typeface="Century Gothic" panose="020B0502020202020204" pitchFamily="34" charset="0"/>
                <a:ea typeface="Comfortaa"/>
                <a:cs typeface="Comfortaa"/>
                <a:sym typeface="Comfortaa"/>
              </a:rPr>
              <a:t>Positively framing the students capabilities helps minimise assumptions or negative views of the student.</a:t>
            </a:r>
            <a:endParaRPr sz="2000" dirty="0">
              <a:solidFill>
                <a:schemeClr val="accent1"/>
              </a:solidFill>
              <a:latin typeface="Century Gothic" panose="020B0502020202020204" pitchFamily="34" charset="0"/>
              <a:ea typeface="Comfortaa"/>
              <a:cs typeface="Comfortaa"/>
              <a:sym typeface="Comfortaa"/>
            </a:endParaRPr>
          </a:p>
          <a:p>
            <a:pPr marL="0" lvl="0" indent="0" algn="l" rtl="0">
              <a:spcBef>
                <a:spcPts val="1600"/>
              </a:spcBef>
              <a:spcAft>
                <a:spcPts val="1600"/>
              </a:spcAft>
              <a:buNone/>
            </a:pPr>
            <a:r>
              <a:rPr lang="en" sz="2000" dirty="0">
                <a:solidFill>
                  <a:schemeClr val="accent1"/>
                </a:solidFill>
                <a:latin typeface="Century Gothic" panose="020B0502020202020204" pitchFamily="34" charset="0"/>
                <a:ea typeface="Comfortaa"/>
                <a:cs typeface="Comfortaa"/>
                <a:sym typeface="Comfortaa"/>
              </a:rPr>
              <a:t>A positive attitude by an educator can make the real difference.</a:t>
            </a:r>
            <a:endParaRPr sz="2000" dirty="0">
              <a:solidFill>
                <a:schemeClr val="accent1"/>
              </a:solidFill>
              <a:latin typeface="Century Gothic" panose="020B0502020202020204" pitchFamily="34" charset="0"/>
              <a:ea typeface="Comfortaa"/>
              <a:cs typeface="Comfortaa"/>
              <a:sym typeface="Comfortaa"/>
            </a:endParaRPr>
          </a:p>
        </p:txBody>
      </p:sp>
      <p:sp>
        <p:nvSpPr>
          <p:cNvPr id="2" name="Slide Number Placeholder 1">
            <a:extLst>
              <a:ext uri="{FF2B5EF4-FFF2-40B4-BE49-F238E27FC236}">
                <a16:creationId xmlns:a16="http://schemas.microsoft.com/office/drawing/2014/main" id="{77DB0DE1-AAE2-4A11-B28D-B7C71C19B1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38</a:t>
            </a:fld>
            <a:endParaRPr lang="en"/>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3"/>
          <p:cNvSpPr txBox="1">
            <a:spLocks noGrp="1"/>
          </p:cNvSpPr>
          <p:nvPr>
            <p:ph type="title"/>
          </p:nvPr>
        </p:nvSpPr>
        <p:spPr>
          <a:xfrm>
            <a:off x="311700" y="187654"/>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b="0" dirty="0">
                <a:latin typeface="Century Gothic" panose="020B0502020202020204" pitchFamily="34" charset="0"/>
              </a:rPr>
              <a:t>Things to remember </a:t>
            </a:r>
          </a:p>
        </p:txBody>
      </p:sp>
      <p:sp>
        <p:nvSpPr>
          <p:cNvPr id="303" name="Google Shape;303;p53"/>
          <p:cNvSpPr txBox="1">
            <a:spLocks noGrp="1"/>
          </p:cNvSpPr>
          <p:nvPr>
            <p:ph type="body" idx="1"/>
          </p:nvPr>
        </p:nvSpPr>
        <p:spPr>
          <a:xfrm>
            <a:off x="311700" y="1094631"/>
            <a:ext cx="8621907" cy="375601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solidFill>
                <a:latin typeface="Century Gothic" panose="020B0502020202020204" pitchFamily="34" charset="0"/>
                <a:ea typeface="Comfortaa"/>
                <a:cs typeface="Comfortaa"/>
                <a:sym typeface="Comfortaa"/>
              </a:rPr>
              <a:t>Access Plans don’t equate to an automatic pass</a:t>
            </a:r>
            <a:endParaRPr dirty="0">
              <a:solidFill>
                <a:schemeClr val="accent1"/>
              </a:solidFill>
              <a:latin typeface="Century Gothic" panose="020B0502020202020204" pitchFamily="34" charset="0"/>
              <a:ea typeface="Comfortaa"/>
              <a:cs typeface="Comfortaa"/>
              <a:sym typeface="Comfortaa"/>
            </a:endParaRPr>
          </a:p>
          <a:p>
            <a:pPr marL="0" lvl="0" indent="0" algn="l" rtl="0">
              <a:spcBef>
                <a:spcPts val="1600"/>
              </a:spcBef>
              <a:spcAft>
                <a:spcPts val="0"/>
              </a:spcAft>
              <a:buNone/>
            </a:pPr>
            <a:r>
              <a:rPr lang="en" dirty="0">
                <a:solidFill>
                  <a:schemeClr val="accent1"/>
                </a:solidFill>
                <a:latin typeface="Century Gothic" panose="020B0502020202020204" pitchFamily="34" charset="0"/>
                <a:ea typeface="Comfortaa"/>
                <a:cs typeface="Comfortaa"/>
                <a:sym typeface="Comfortaa"/>
              </a:rPr>
              <a:t>Students with disability must meet the inherent requirements of the course/unit they just may do this a little differently</a:t>
            </a:r>
            <a:endParaRPr dirty="0">
              <a:solidFill>
                <a:schemeClr val="accent1"/>
              </a:solidFill>
              <a:latin typeface="Century Gothic" panose="020B0502020202020204" pitchFamily="34" charset="0"/>
              <a:ea typeface="Comfortaa"/>
              <a:cs typeface="Comfortaa"/>
              <a:sym typeface="Comfortaa"/>
            </a:endParaRPr>
          </a:p>
          <a:p>
            <a:pPr marL="0" lvl="0" indent="0" algn="l" rtl="0">
              <a:spcBef>
                <a:spcPts val="1600"/>
              </a:spcBef>
              <a:spcAft>
                <a:spcPts val="0"/>
              </a:spcAft>
              <a:buNone/>
            </a:pPr>
            <a:r>
              <a:rPr lang="en" dirty="0">
                <a:solidFill>
                  <a:schemeClr val="accent1"/>
                </a:solidFill>
                <a:latin typeface="Century Gothic" panose="020B0502020202020204" pitchFamily="34" charset="0"/>
                <a:ea typeface="Comfortaa"/>
                <a:cs typeface="Comfortaa"/>
                <a:sym typeface="Comfortaa"/>
              </a:rPr>
              <a:t>Students with disability are capable </a:t>
            </a:r>
            <a:endParaRPr dirty="0">
              <a:solidFill>
                <a:schemeClr val="accent1"/>
              </a:solidFill>
              <a:latin typeface="Century Gothic" panose="020B0502020202020204" pitchFamily="34" charset="0"/>
              <a:ea typeface="Comfortaa"/>
              <a:cs typeface="Comfortaa"/>
              <a:sym typeface="Comfortaa"/>
            </a:endParaRPr>
          </a:p>
          <a:p>
            <a:pPr marL="0" lvl="0" indent="0" algn="l" rtl="0">
              <a:spcBef>
                <a:spcPts val="1600"/>
              </a:spcBef>
              <a:spcAft>
                <a:spcPts val="0"/>
              </a:spcAft>
              <a:buNone/>
            </a:pPr>
            <a:r>
              <a:rPr lang="en" dirty="0">
                <a:solidFill>
                  <a:schemeClr val="accent1"/>
                </a:solidFill>
                <a:latin typeface="Century Gothic" panose="020B0502020202020204" pitchFamily="34" charset="0"/>
                <a:ea typeface="Comfortaa"/>
                <a:cs typeface="Comfortaa"/>
                <a:sym typeface="Comfortaa"/>
              </a:rPr>
              <a:t>As an Educator you make the difference because you implement the Access Plan and work with the student to have an equitable learning experience.</a:t>
            </a:r>
            <a:endParaRPr dirty="0">
              <a:solidFill>
                <a:schemeClr val="accent1"/>
              </a:solidFill>
              <a:latin typeface="Century Gothic" panose="020B0502020202020204" pitchFamily="34" charset="0"/>
              <a:ea typeface="Comfortaa"/>
              <a:cs typeface="Comfortaa"/>
              <a:sym typeface="Comfortaa"/>
            </a:endParaRPr>
          </a:p>
          <a:p>
            <a:pPr marL="0" lvl="0" indent="0" algn="l" rtl="0">
              <a:spcBef>
                <a:spcPts val="1600"/>
              </a:spcBef>
              <a:spcAft>
                <a:spcPts val="1600"/>
              </a:spcAft>
              <a:buNone/>
            </a:pPr>
            <a:r>
              <a:rPr lang="en" dirty="0">
                <a:solidFill>
                  <a:schemeClr val="accent1"/>
                </a:solidFill>
                <a:latin typeface="Century Gothic" panose="020B0502020202020204" pitchFamily="34" charset="0"/>
                <a:ea typeface="Comfortaa"/>
                <a:cs typeface="Comfortaa"/>
                <a:sym typeface="Comfortaa"/>
              </a:rPr>
              <a:t>Access Plans are a living document that enhances communication, participation, learning and teaching.</a:t>
            </a:r>
            <a:endParaRPr dirty="0">
              <a:solidFill>
                <a:schemeClr val="accent1"/>
              </a:solidFill>
              <a:latin typeface="Century Gothic" panose="020B0502020202020204" pitchFamily="34" charset="0"/>
              <a:ea typeface="Comfortaa"/>
              <a:cs typeface="Comfortaa"/>
              <a:sym typeface="Comfortaa"/>
            </a:endParaRPr>
          </a:p>
        </p:txBody>
      </p:sp>
      <p:sp>
        <p:nvSpPr>
          <p:cNvPr id="2" name="Slide Number Placeholder 1">
            <a:extLst>
              <a:ext uri="{FF2B5EF4-FFF2-40B4-BE49-F238E27FC236}">
                <a16:creationId xmlns:a16="http://schemas.microsoft.com/office/drawing/2014/main" id="{39F7DB84-4C84-41D3-8049-CE70FC6B11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39</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dirty="0">
                <a:latin typeface="Century Gothic" panose="020B0502020202020204" pitchFamily="34" charset="0"/>
              </a:rPr>
              <a:t>A note on Language</a:t>
            </a:r>
            <a:endParaRPr b="0" dirty="0">
              <a:latin typeface="Century Gothic" panose="020B0502020202020204" pitchFamily="34" charset="0"/>
            </a:endParaRPr>
          </a:p>
        </p:txBody>
      </p:sp>
      <p:sp>
        <p:nvSpPr>
          <p:cNvPr id="81" name="Google Shape;81;p16"/>
          <p:cNvSpPr txBox="1">
            <a:spLocks noGrp="1"/>
          </p:cNvSpPr>
          <p:nvPr>
            <p:ph type="body" idx="1"/>
          </p:nvPr>
        </p:nvSpPr>
        <p:spPr>
          <a:xfrm>
            <a:off x="388250" y="1093850"/>
            <a:ext cx="8520600" cy="3624000"/>
          </a:xfrm>
          <a:prstGeom prst="rect">
            <a:avLst/>
          </a:prstGeom>
        </p:spPr>
        <p:txBody>
          <a:bodyPr spcFirstLastPara="1" wrap="square" lIns="91425" tIns="91425" rIns="91425" bIns="91425" anchor="t" anchorCtr="0">
            <a:noAutofit/>
          </a:bodyPr>
          <a:lstStyle/>
          <a:p>
            <a:pPr marL="0" lvl="0" indent="-228600" algn="l" rtl="0">
              <a:spcBef>
                <a:spcPts val="1200"/>
              </a:spcBef>
              <a:spcAft>
                <a:spcPts val="0"/>
              </a:spcAft>
              <a:buNone/>
            </a:pPr>
            <a:r>
              <a:rPr lang="en" b="1" dirty="0">
                <a:solidFill>
                  <a:srgbClr val="000000"/>
                </a:solidFill>
                <a:highlight>
                  <a:srgbClr val="FFFFFF"/>
                </a:highlight>
                <a:latin typeface="Century Gothic" panose="020B0502020202020204" pitchFamily="34" charset="0"/>
                <a:ea typeface="Comfortaa"/>
                <a:cs typeface="Comfortaa"/>
                <a:sym typeface="Comfortaa"/>
              </a:rPr>
              <a:t>Students with disability</a:t>
            </a:r>
            <a:r>
              <a:rPr lang="en" dirty="0">
                <a:solidFill>
                  <a:srgbClr val="000000"/>
                </a:solidFill>
                <a:highlight>
                  <a:srgbClr val="FFFFFF"/>
                </a:highlight>
                <a:latin typeface="Century Gothic" panose="020B0502020202020204" pitchFamily="34" charset="0"/>
                <a:ea typeface="Comfortaa"/>
                <a:cs typeface="Comfortaa"/>
                <a:sym typeface="Comfortaa"/>
              </a:rPr>
              <a:t> (also includes ongoing or temporary health and medical conditions)</a:t>
            </a:r>
            <a:endParaRPr dirty="0">
              <a:solidFill>
                <a:srgbClr val="000000"/>
              </a:solidFill>
              <a:highlight>
                <a:srgbClr val="FFFFFF"/>
              </a:highlight>
              <a:latin typeface="Century Gothic" panose="020B0502020202020204" pitchFamily="34" charset="0"/>
              <a:ea typeface="Comfortaa"/>
              <a:cs typeface="Comfortaa"/>
              <a:sym typeface="Comfortaa"/>
            </a:endParaRPr>
          </a:p>
          <a:p>
            <a:pPr marL="0" lvl="0" indent="-228600" algn="l" rtl="0">
              <a:spcBef>
                <a:spcPts val="1200"/>
              </a:spcBef>
              <a:spcAft>
                <a:spcPts val="0"/>
              </a:spcAft>
              <a:buNone/>
            </a:pPr>
            <a:r>
              <a:rPr lang="en" b="1" dirty="0">
                <a:solidFill>
                  <a:srgbClr val="000000"/>
                </a:solidFill>
                <a:latin typeface="Century Gothic" panose="020B0502020202020204" pitchFamily="34" charset="0"/>
                <a:ea typeface="Comfortaa"/>
                <a:cs typeface="Comfortaa"/>
                <a:sym typeface="Comfortaa"/>
              </a:rPr>
              <a:t>Access Plan </a:t>
            </a:r>
            <a:r>
              <a:rPr lang="en" dirty="0">
                <a:solidFill>
                  <a:srgbClr val="000000"/>
                </a:solidFill>
                <a:latin typeface="Century Gothic" panose="020B0502020202020204" pitchFamily="34" charset="0"/>
                <a:ea typeface="Comfortaa"/>
                <a:cs typeface="Comfortaa"/>
                <a:sym typeface="Comfortaa"/>
              </a:rPr>
              <a:t>(also includes Individual Learning Plan, Disability Access Plan, Learning Access Plan, Learning Support Plan, Individual Education Access Plan)</a:t>
            </a:r>
            <a:endParaRPr dirty="0">
              <a:solidFill>
                <a:srgbClr val="000000"/>
              </a:solidFill>
              <a:latin typeface="Century Gothic" panose="020B0502020202020204" pitchFamily="34" charset="0"/>
              <a:ea typeface="Comfortaa"/>
              <a:cs typeface="Comfortaa"/>
              <a:sym typeface="Comfortaa"/>
            </a:endParaRPr>
          </a:p>
          <a:p>
            <a:pPr marL="0" lvl="0" indent="-228600" algn="l" rtl="0">
              <a:spcBef>
                <a:spcPts val="1200"/>
              </a:spcBef>
              <a:spcAft>
                <a:spcPts val="0"/>
              </a:spcAft>
              <a:buNone/>
            </a:pPr>
            <a:r>
              <a:rPr lang="en" b="1" dirty="0">
                <a:solidFill>
                  <a:srgbClr val="000000"/>
                </a:solidFill>
                <a:latin typeface="Century Gothic" panose="020B0502020202020204" pitchFamily="34" charset="0"/>
                <a:ea typeface="Comfortaa"/>
                <a:cs typeface="Comfortaa"/>
                <a:sym typeface="Comfortaa"/>
              </a:rPr>
              <a:t>Educators</a:t>
            </a:r>
            <a:r>
              <a:rPr lang="en" dirty="0">
                <a:solidFill>
                  <a:srgbClr val="000000"/>
                </a:solidFill>
                <a:latin typeface="Century Gothic" panose="020B0502020202020204" pitchFamily="34" charset="0"/>
                <a:ea typeface="Comfortaa"/>
                <a:cs typeface="Comfortaa"/>
                <a:sym typeface="Comfortaa"/>
              </a:rPr>
              <a:t> (also includes teachers, lecturers, tutors, trainers and assessors)</a:t>
            </a:r>
            <a:endParaRPr dirty="0">
              <a:solidFill>
                <a:srgbClr val="000000"/>
              </a:solidFill>
              <a:latin typeface="Century Gothic" panose="020B0502020202020204" pitchFamily="34" charset="0"/>
              <a:ea typeface="Comfortaa"/>
              <a:cs typeface="Comfortaa"/>
              <a:sym typeface="Comfortaa"/>
            </a:endParaRPr>
          </a:p>
          <a:p>
            <a:pPr marL="0" lvl="0" indent="-228600" algn="l" rtl="0">
              <a:spcBef>
                <a:spcPts val="1200"/>
              </a:spcBef>
              <a:spcAft>
                <a:spcPts val="600"/>
              </a:spcAft>
              <a:buNone/>
            </a:pPr>
            <a:r>
              <a:rPr lang="en" b="1" dirty="0">
                <a:solidFill>
                  <a:srgbClr val="000000"/>
                </a:solidFill>
                <a:latin typeface="Century Gothic" panose="020B0502020202020204" pitchFamily="34" charset="0"/>
                <a:ea typeface="Comfortaa"/>
                <a:cs typeface="Comfortaa"/>
                <a:sym typeface="Comfortaa"/>
              </a:rPr>
              <a:t>Equity Services</a:t>
            </a:r>
            <a:r>
              <a:rPr lang="en" dirty="0">
                <a:solidFill>
                  <a:srgbClr val="000000"/>
                </a:solidFill>
                <a:latin typeface="Century Gothic" panose="020B0502020202020204" pitchFamily="34" charset="0"/>
                <a:ea typeface="Comfortaa"/>
                <a:cs typeface="Comfortaa"/>
                <a:sym typeface="Comfortaa"/>
              </a:rPr>
              <a:t> (also include Student Services, Access Services, Disability Services, Counselling, Learning Support etc)</a:t>
            </a:r>
            <a:endParaRPr b="1" dirty="0">
              <a:solidFill>
                <a:srgbClr val="000000"/>
              </a:solidFill>
              <a:highlight>
                <a:srgbClr val="FFFFFF"/>
              </a:highlight>
              <a:latin typeface="Century Gothic" panose="020B0502020202020204" pitchFamily="34" charset="0"/>
              <a:ea typeface="Comfortaa"/>
              <a:cs typeface="Comfortaa"/>
              <a:sym typeface="Comfortaa"/>
            </a:endParaRPr>
          </a:p>
        </p:txBody>
      </p:sp>
      <p:sp>
        <p:nvSpPr>
          <p:cNvPr id="2" name="Slide Number Placeholder 1">
            <a:extLst>
              <a:ext uri="{FF2B5EF4-FFF2-40B4-BE49-F238E27FC236}">
                <a16:creationId xmlns:a16="http://schemas.microsoft.com/office/drawing/2014/main" id="{FAF88C04-5837-4E46-BE83-2AC534C0E5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a:t>
            </a:fld>
            <a:endParaRPr lang="en"/>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4"/>
          <p:cNvSpPr txBox="1">
            <a:spLocks noGrp="1"/>
          </p:cNvSpPr>
          <p:nvPr>
            <p:ph type="title"/>
          </p:nvPr>
        </p:nvSpPr>
        <p:spPr>
          <a:xfrm>
            <a:off x="311700" y="139775"/>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b="0" dirty="0">
                <a:latin typeface="Century Gothic" panose="020B0502020202020204" pitchFamily="34" charset="0"/>
              </a:rPr>
              <a:t>Useful websites &amp; training 1 </a:t>
            </a:r>
          </a:p>
        </p:txBody>
      </p:sp>
      <p:sp>
        <p:nvSpPr>
          <p:cNvPr id="309" name="Google Shape;309;p54"/>
          <p:cNvSpPr txBox="1">
            <a:spLocks noGrp="1"/>
          </p:cNvSpPr>
          <p:nvPr>
            <p:ph type="body" idx="1"/>
          </p:nvPr>
        </p:nvSpPr>
        <p:spPr>
          <a:xfrm>
            <a:off x="403550" y="1093850"/>
            <a:ext cx="8520600" cy="385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dirty="0">
                <a:solidFill>
                  <a:srgbClr val="000000"/>
                </a:solidFill>
                <a:latin typeface="Century Gothic" panose="020B0502020202020204" pitchFamily="34" charset="0"/>
                <a:ea typeface="Comfortaa"/>
                <a:cs typeface="Comfortaa"/>
                <a:sym typeface="Comfortaa"/>
              </a:rPr>
              <a:t>ADCET (Australian Disability Clearinghouse on Education and Training)</a:t>
            </a:r>
            <a:br>
              <a:rPr lang="en" sz="1700" b="1" dirty="0">
                <a:solidFill>
                  <a:srgbClr val="000000"/>
                </a:solidFill>
                <a:latin typeface="Century Gothic" panose="020B0502020202020204" pitchFamily="34" charset="0"/>
                <a:ea typeface="Comfortaa"/>
                <a:cs typeface="Comfortaa"/>
                <a:sym typeface="Comfortaa"/>
              </a:rPr>
            </a:br>
            <a:r>
              <a:rPr lang="en" sz="1700" u="sng" dirty="0">
                <a:solidFill>
                  <a:srgbClr val="1155CC"/>
                </a:solidFill>
                <a:latin typeface="Century Gothic" panose="020B0502020202020204" pitchFamily="34" charset="0"/>
                <a:ea typeface="Comfortaa"/>
                <a:cs typeface="Comfortaa"/>
                <a:sym typeface="Comfortaa"/>
                <a:hlinkClick r:id="rId3">
                  <a:extLst>
                    <a:ext uri="{A12FA001-AC4F-418D-AE19-62706E023703}">
                      <ahyp:hlinkClr xmlns:ahyp="http://schemas.microsoft.com/office/drawing/2018/hyperlinkcolor" val="tx"/>
                    </a:ext>
                  </a:extLst>
                </a:hlinkClick>
              </a:rPr>
              <a:t>https://www.adcet.edu.au/</a:t>
            </a:r>
            <a:endParaRPr sz="1700" dirty="0">
              <a:solidFill>
                <a:srgbClr val="1155CC"/>
              </a:solidFill>
              <a:latin typeface="Century Gothic" panose="020B0502020202020204" pitchFamily="34" charset="0"/>
              <a:ea typeface="Comfortaa"/>
              <a:cs typeface="Comfortaa"/>
              <a:sym typeface="Comfortaa"/>
            </a:endParaRPr>
          </a:p>
          <a:p>
            <a:pPr marL="0" lvl="0" indent="0" algn="l" rtl="0">
              <a:spcBef>
                <a:spcPts val="1600"/>
              </a:spcBef>
              <a:spcAft>
                <a:spcPts val="0"/>
              </a:spcAft>
              <a:buNone/>
            </a:pPr>
            <a:r>
              <a:rPr lang="en" sz="1700" b="1" dirty="0">
                <a:solidFill>
                  <a:srgbClr val="000000"/>
                </a:solidFill>
                <a:latin typeface="Century Gothic" panose="020B0502020202020204" pitchFamily="34" charset="0"/>
                <a:ea typeface="Comfortaa"/>
                <a:cs typeface="Comfortaa"/>
                <a:sym typeface="Comfortaa"/>
              </a:rPr>
              <a:t>ASQA fact sheet: Providing quality training and assessment services to students with disabilities</a:t>
            </a:r>
            <a:r>
              <a:rPr lang="en" sz="1700" b="1" dirty="0">
                <a:solidFill>
                  <a:srgbClr val="000000"/>
                </a:solidFill>
                <a:uFill>
                  <a:noFill/>
                </a:uFill>
                <a:latin typeface="Century Gothic" panose="020B0502020202020204" pitchFamily="34" charset="0"/>
                <a:ea typeface="Comfortaa"/>
                <a:cs typeface="Comfortaa"/>
                <a:sym typeface="Comfortaa"/>
                <a:hlinkClick r:id="rId4">
                  <a:extLst>
                    <a:ext uri="{A12FA001-AC4F-418D-AE19-62706E023703}">
                      <ahyp:hlinkClr xmlns:ahyp="http://schemas.microsoft.com/office/drawing/2018/hyperlinkcolor" val="tx"/>
                    </a:ext>
                  </a:extLst>
                </a:hlinkClick>
              </a:rPr>
              <a:t> </a:t>
            </a:r>
            <a:r>
              <a:rPr lang="en" sz="1700" u="sng" dirty="0">
                <a:solidFill>
                  <a:srgbClr val="1155CC"/>
                </a:solidFill>
                <a:latin typeface="Century Gothic" panose="020B0502020202020204" pitchFamily="34" charset="0"/>
                <a:ea typeface="Comfortaa"/>
                <a:cs typeface="Comfortaa"/>
                <a:sym typeface="Comfortaa"/>
                <a:hlinkClick r:id="rId4">
                  <a:extLst>
                    <a:ext uri="{A12FA001-AC4F-418D-AE19-62706E023703}">
                      <ahyp:hlinkClr xmlns:ahyp="http://schemas.microsoft.com/office/drawing/2018/hyperlinkcolor" val="tx"/>
                    </a:ext>
                  </a:extLst>
                </a:hlinkClick>
              </a:rPr>
              <a:t>https://www.asqa.gov.au/sites/default/files/FACT_SHEET_Providing_quality_training_and_assessment_services_to_students_with_disabilities.pdf?v=1508135481</a:t>
            </a:r>
            <a:endParaRPr sz="1700" u="sng" dirty="0">
              <a:solidFill>
                <a:srgbClr val="1155CC"/>
              </a:solidFill>
              <a:latin typeface="Century Gothic" panose="020B0502020202020204" pitchFamily="34" charset="0"/>
              <a:ea typeface="Comfortaa"/>
              <a:cs typeface="Comfortaa"/>
              <a:sym typeface="Comfortaa"/>
            </a:endParaRPr>
          </a:p>
          <a:p>
            <a:pPr marL="0" lvl="0" indent="0" algn="l" rtl="0">
              <a:spcBef>
                <a:spcPts val="1200"/>
              </a:spcBef>
              <a:spcAft>
                <a:spcPts val="1600"/>
              </a:spcAft>
              <a:buNone/>
            </a:pPr>
            <a:r>
              <a:rPr lang="en" sz="1700" b="1" dirty="0">
                <a:solidFill>
                  <a:srgbClr val="000000"/>
                </a:solidFill>
                <a:latin typeface="Century Gothic" panose="020B0502020202020204" pitchFamily="34" charset="0"/>
                <a:ea typeface="Comfortaa"/>
                <a:cs typeface="Comfortaa"/>
                <a:sym typeface="Comfortaa"/>
              </a:rPr>
              <a:t>Supporting Students with Disability in VET eLearning</a:t>
            </a:r>
            <a:br>
              <a:rPr lang="en" sz="1700" dirty="0">
                <a:solidFill>
                  <a:srgbClr val="000000"/>
                </a:solidFill>
                <a:latin typeface="Century Gothic" panose="020B0502020202020204" pitchFamily="34" charset="0"/>
                <a:ea typeface="Comfortaa"/>
                <a:cs typeface="Comfortaa"/>
                <a:sym typeface="Comfortaa"/>
              </a:rPr>
            </a:br>
            <a:r>
              <a:rPr lang="en" sz="1700" u="sng" dirty="0">
                <a:solidFill>
                  <a:srgbClr val="1155CC"/>
                </a:solidFill>
                <a:latin typeface="Century Gothic" panose="020B0502020202020204" pitchFamily="34" charset="0"/>
                <a:ea typeface="Comfortaa"/>
                <a:cs typeface="Comfortaa"/>
                <a:sym typeface="Comfortaa"/>
                <a:hlinkClick r:id="rId5">
                  <a:extLst>
                    <a:ext uri="{A12FA001-AC4F-418D-AE19-62706E023703}">
                      <ahyp:hlinkClr xmlns:ahyp="http://schemas.microsoft.com/office/drawing/2018/hyperlinkcolor" val="tx"/>
                    </a:ext>
                  </a:extLst>
                </a:hlinkClick>
              </a:rPr>
              <a:t>https://disabilityawareness.com.au/elearning/vet-sector/</a:t>
            </a:r>
            <a:endParaRPr sz="1700" dirty="0">
              <a:solidFill>
                <a:srgbClr val="1155CC"/>
              </a:solidFill>
              <a:latin typeface="Century Gothic" panose="020B0502020202020204" pitchFamily="34" charset="0"/>
              <a:ea typeface="Comfortaa"/>
              <a:cs typeface="Comfortaa"/>
              <a:sym typeface="Comfortaa"/>
            </a:endParaRPr>
          </a:p>
        </p:txBody>
      </p:sp>
      <p:sp>
        <p:nvSpPr>
          <p:cNvPr id="2" name="Slide Number Placeholder 1">
            <a:extLst>
              <a:ext uri="{FF2B5EF4-FFF2-40B4-BE49-F238E27FC236}">
                <a16:creationId xmlns:a16="http://schemas.microsoft.com/office/drawing/2014/main" id="{8974A0E0-72AA-425B-BA6A-B8775488979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40</a:t>
            </a:fld>
            <a:endParaRPr lang="en"/>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5"/>
          <p:cNvSpPr txBox="1">
            <a:spLocks noGrp="1"/>
          </p:cNvSpPr>
          <p:nvPr>
            <p:ph type="title"/>
          </p:nvPr>
        </p:nvSpPr>
        <p:spPr>
          <a:xfrm>
            <a:off x="311700" y="139775"/>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b="0" dirty="0">
                <a:latin typeface="Century Gothic" panose="020B0502020202020204" pitchFamily="34" charset="0"/>
              </a:rPr>
              <a:t>Useful websites &amp; training 2 </a:t>
            </a:r>
          </a:p>
        </p:txBody>
      </p:sp>
      <p:sp>
        <p:nvSpPr>
          <p:cNvPr id="315" name="Google Shape;315;p55"/>
          <p:cNvSpPr txBox="1">
            <a:spLocks noGrp="1"/>
          </p:cNvSpPr>
          <p:nvPr>
            <p:ph type="body" idx="1"/>
          </p:nvPr>
        </p:nvSpPr>
        <p:spPr>
          <a:xfrm>
            <a:off x="403550" y="1093850"/>
            <a:ext cx="8520600" cy="385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dirty="0">
                <a:solidFill>
                  <a:srgbClr val="000000"/>
                </a:solidFill>
                <a:latin typeface="Century Gothic" panose="020B0502020202020204" pitchFamily="34" charset="0"/>
                <a:ea typeface="Comfortaa"/>
                <a:cs typeface="Comfortaa"/>
                <a:sym typeface="Comfortaa"/>
              </a:rPr>
              <a:t>Inclusive Learning Framework</a:t>
            </a:r>
            <a:br>
              <a:rPr lang="en" sz="1700" b="1" dirty="0">
                <a:solidFill>
                  <a:srgbClr val="000000"/>
                </a:solidFill>
                <a:latin typeface="Century Gothic" panose="020B0502020202020204" pitchFamily="34" charset="0"/>
                <a:ea typeface="Comfortaa"/>
                <a:cs typeface="Comfortaa"/>
                <a:sym typeface="Comfortaa"/>
              </a:rPr>
            </a:br>
            <a:r>
              <a:rPr lang="en" sz="1700" u="sng" dirty="0">
                <a:solidFill>
                  <a:srgbClr val="1155CC"/>
                </a:solidFill>
                <a:latin typeface="Century Gothic" panose="020B0502020202020204" pitchFamily="34" charset="0"/>
                <a:ea typeface="Comfortaa"/>
                <a:cs typeface="Comfortaa"/>
                <a:sym typeface="Comfortaa"/>
                <a:hlinkClick r:id="rId3">
                  <a:extLst>
                    <a:ext uri="{A12FA001-AC4F-418D-AE19-62706E023703}">
                      <ahyp:hlinkClr xmlns:ahyp="http://schemas.microsoft.com/office/drawing/2018/hyperlinkcolor" val="tx"/>
                    </a:ext>
                  </a:extLst>
                </a:hlinkClick>
              </a:rPr>
              <a:t>https://desbt.qld.gov.au/__data/assets/pdf_file/0018/8091/inclusion-statement.pdf</a:t>
            </a:r>
            <a:endParaRPr sz="1700" b="1" dirty="0">
              <a:solidFill>
                <a:srgbClr val="1155CC"/>
              </a:solidFill>
              <a:latin typeface="Century Gothic" panose="020B0502020202020204" pitchFamily="34" charset="0"/>
              <a:ea typeface="Comfortaa"/>
              <a:cs typeface="Comfortaa"/>
              <a:sym typeface="Comfortaa"/>
            </a:endParaRPr>
          </a:p>
          <a:p>
            <a:pPr marL="0" lvl="0" indent="0" algn="l" rtl="0">
              <a:spcBef>
                <a:spcPts val="1600"/>
              </a:spcBef>
              <a:spcAft>
                <a:spcPts val="0"/>
              </a:spcAft>
              <a:buNone/>
            </a:pPr>
            <a:r>
              <a:rPr lang="en" sz="1700" b="1" dirty="0">
                <a:solidFill>
                  <a:srgbClr val="000000"/>
                </a:solidFill>
                <a:latin typeface="Century Gothic" panose="020B0502020202020204" pitchFamily="34" charset="0"/>
                <a:ea typeface="Comfortaa"/>
                <a:cs typeface="Comfortaa"/>
                <a:sym typeface="Comfortaa"/>
              </a:rPr>
              <a:t>Reasonable adjustment in teaching and assessment for learners with disability: a guide for VET practitioners (July 2018) </a:t>
            </a:r>
            <a:r>
              <a:rPr lang="en" sz="1700" u="sng" dirty="0">
                <a:solidFill>
                  <a:srgbClr val="1155CC"/>
                </a:solidFill>
                <a:latin typeface="Century Gothic" panose="020B0502020202020204" pitchFamily="34" charset="0"/>
                <a:ea typeface="Comfortaa"/>
                <a:cs typeface="Comfortaa"/>
                <a:sym typeface="Comfortaa"/>
                <a:hlinkClick r:id="rId4">
                  <a:extLst>
                    <a:ext uri="{A12FA001-AC4F-418D-AE19-62706E023703}">
                      <ahyp:hlinkClr xmlns:ahyp="http://schemas.microsoft.com/office/drawing/2018/hyperlinkcolor" val="tx"/>
                    </a:ext>
                  </a:extLst>
                </a:hlinkClick>
              </a:rPr>
              <a:t>https://desbt.qld.gov.au/__data/assets/pdf_file/0028/8299/reasonable-adjustment-for-web.pdf</a:t>
            </a:r>
            <a:endParaRPr sz="1700" dirty="0">
              <a:solidFill>
                <a:srgbClr val="000000"/>
              </a:solidFill>
              <a:latin typeface="Century Gothic" panose="020B0502020202020204" pitchFamily="34" charset="0"/>
              <a:ea typeface="Comfortaa"/>
              <a:cs typeface="Comfortaa"/>
              <a:sym typeface="Comfortaa"/>
            </a:endParaRPr>
          </a:p>
          <a:p>
            <a:pPr marL="0" lvl="0" indent="0" algn="l" rtl="0">
              <a:spcBef>
                <a:spcPts val="1600"/>
              </a:spcBef>
              <a:spcAft>
                <a:spcPts val="0"/>
              </a:spcAft>
              <a:buNone/>
            </a:pPr>
            <a:r>
              <a:rPr lang="en" sz="1700" b="1" dirty="0">
                <a:solidFill>
                  <a:srgbClr val="000000"/>
                </a:solidFill>
                <a:latin typeface="Century Gothic" panose="020B0502020202020204" pitchFamily="34" charset="0"/>
                <a:ea typeface="Comfortaa"/>
                <a:cs typeface="Comfortaa"/>
                <a:sym typeface="Comfortaa"/>
              </a:rPr>
              <a:t>Universal Design for Learning</a:t>
            </a:r>
            <a:br>
              <a:rPr lang="en" sz="1700" b="1" dirty="0">
                <a:solidFill>
                  <a:srgbClr val="000000"/>
                </a:solidFill>
                <a:latin typeface="Century Gothic" panose="020B0502020202020204" pitchFamily="34" charset="0"/>
                <a:ea typeface="Comfortaa"/>
                <a:cs typeface="Comfortaa"/>
                <a:sym typeface="Comfortaa"/>
              </a:rPr>
            </a:br>
            <a:r>
              <a:rPr lang="en" sz="1700" u="sng" dirty="0">
                <a:solidFill>
                  <a:srgbClr val="1155CC"/>
                </a:solidFill>
                <a:latin typeface="Century Gothic" panose="020B0502020202020204" pitchFamily="34" charset="0"/>
                <a:ea typeface="Comfortaa"/>
                <a:cs typeface="Comfortaa"/>
                <a:sym typeface="Comfortaa"/>
                <a:hlinkClick r:id="rId5">
                  <a:extLst>
                    <a:ext uri="{A12FA001-AC4F-418D-AE19-62706E023703}">
                      <ahyp:hlinkClr xmlns:ahyp="http://schemas.microsoft.com/office/drawing/2018/hyperlinkcolor" val="tx"/>
                    </a:ext>
                  </a:extLst>
                </a:hlinkClick>
              </a:rPr>
              <a:t>http://www.cast.org/impact/universal-design-for-learning-udl</a:t>
            </a:r>
            <a:endParaRPr sz="1700" b="1" dirty="0">
              <a:solidFill>
                <a:srgbClr val="1155CC"/>
              </a:solidFill>
              <a:latin typeface="Century Gothic" panose="020B0502020202020204" pitchFamily="34" charset="0"/>
              <a:ea typeface="Comfortaa"/>
              <a:cs typeface="Comfortaa"/>
              <a:sym typeface="Comfortaa"/>
            </a:endParaRPr>
          </a:p>
          <a:p>
            <a:pPr marL="0" lvl="0" indent="0" algn="l" rtl="0">
              <a:spcBef>
                <a:spcPts val="1600"/>
              </a:spcBef>
              <a:spcAft>
                <a:spcPts val="1600"/>
              </a:spcAft>
              <a:buNone/>
            </a:pPr>
            <a:endParaRPr b="1" dirty="0">
              <a:solidFill>
                <a:srgbClr val="000000"/>
              </a:solidFill>
              <a:latin typeface="Comfortaa"/>
              <a:ea typeface="Comfortaa"/>
              <a:cs typeface="Comfortaa"/>
              <a:sym typeface="Comfortaa"/>
            </a:endParaRPr>
          </a:p>
        </p:txBody>
      </p:sp>
      <p:sp>
        <p:nvSpPr>
          <p:cNvPr id="2" name="Slide Number Placeholder 1">
            <a:extLst>
              <a:ext uri="{FF2B5EF4-FFF2-40B4-BE49-F238E27FC236}">
                <a16:creationId xmlns:a16="http://schemas.microsoft.com/office/drawing/2014/main" id="{84DB8286-3F3D-4B32-991D-B5967D65C4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41</a:t>
            </a:fld>
            <a:endParaRPr lang="en"/>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7DD23-1DD6-49BD-A94B-173CC84EA25A}"/>
              </a:ext>
            </a:extLst>
          </p:cNvPr>
          <p:cNvSpPr>
            <a:spLocks noGrp="1"/>
          </p:cNvSpPr>
          <p:nvPr>
            <p:ph type="title"/>
          </p:nvPr>
        </p:nvSpPr>
        <p:spPr>
          <a:xfrm>
            <a:off x="465449" y="1895073"/>
            <a:ext cx="8346778" cy="801000"/>
          </a:xfrm>
        </p:spPr>
        <p:txBody>
          <a:bodyPr/>
          <a:lstStyle/>
          <a:p>
            <a:pPr algn="ctr"/>
            <a:r>
              <a:rPr lang="en-AU" sz="4400" b="0" dirty="0">
                <a:latin typeface="Century Gothic" panose="020B0502020202020204" pitchFamily="34" charset="0"/>
              </a:rPr>
              <a:t>Questions ????</a:t>
            </a:r>
            <a:br>
              <a:rPr lang="en-AU" sz="4000" dirty="0"/>
            </a:br>
            <a:endParaRPr lang="en-AU" dirty="0"/>
          </a:p>
        </p:txBody>
      </p:sp>
      <p:sp>
        <p:nvSpPr>
          <p:cNvPr id="6" name="Slide Number Placeholder 5">
            <a:extLst>
              <a:ext uri="{FF2B5EF4-FFF2-40B4-BE49-F238E27FC236}">
                <a16:creationId xmlns:a16="http://schemas.microsoft.com/office/drawing/2014/main" id="{6148E876-20DC-46C6-BF34-EE34CAB0F9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42</a:t>
            </a:fld>
            <a:endParaRPr lang="en"/>
          </a:p>
        </p:txBody>
      </p:sp>
    </p:spTree>
    <p:extLst>
      <p:ext uri="{BB962C8B-B14F-4D97-AF65-F5344CB8AC3E}">
        <p14:creationId xmlns:p14="http://schemas.microsoft.com/office/powerpoint/2010/main" val="1981282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b="0" dirty="0">
                <a:latin typeface="Century Gothic" panose="020B0502020202020204" pitchFamily="34" charset="0"/>
              </a:rPr>
              <a:t>Some starting points...</a:t>
            </a:r>
          </a:p>
        </p:txBody>
      </p:sp>
      <p:sp>
        <p:nvSpPr>
          <p:cNvPr id="87" name="Google Shape;87;p17"/>
          <p:cNvSpPr txBox="1">
            <a:spLocks noGrp="1"/>
          </p:cNvSpPr>
          <p:nvPr>
            <p:ph type="body" idx="1"/>
          </p:nvPr>
        </p:nvSpPr>
        <p:spPr>
          <a:xfrm>
            <a:off x="418850" y="1289900"/>
            <a:ext cx="8520600" cy="334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dirty="0">
                <a:solidFill>
                  <a:srgbClr val="000000"/>
                </a:solidFill>
                <a:latin typeface="Century Gothic" panose="020B0502020202020204" pitchFamily="34" charset="0"/>
                <a:ea typeface="Comfortaa"/>
                <a:cs typeface="Comfortaa"/>
                <a:sym typeface="Comfortaa"/>
              </a:rPr>
              <a:t>Each student experiences their disability uniquely.</a:t>
            </a:r>
            <a:endParaRPr sz="2000" dirty="0">
              <a:solidFill>
                <a:srgbClr val="000000"/>
              </a:solidFill>
              <a:latin typeface="Century Gothic" panose="020B0502020202020204" pitchFamily="34" charset="0"/>
              <a:ea typeface="Comfortaa"/>
              <a:cs typeface="Comfortaa"/>
              <a:sym typeface="Comfortaa"/>
            </a:endParaRPr>
          </a:p>
          <a:p>
            <a:pPr marL="0" lvl="0" indent="0" algn="l" rtl="0">
              <a:lnSpc>
                <a:spcPct val="100000"/>
              </a:lnSpc>
              <a:spcBef>
                <a:spcPts val="0"/>
              </a:spcBef>
              <a:spcAft>
                <a:spcPts val="0"/>
              </a:spcAft>
              <a:buNone/>
            </a:pPr>
            <a:endParaRPr sz="2000" dirty="0">
              <a:solidFill>
                <a:srgbClr val="000000"/>
              </a:solidFill>
              <a:latin typeface="Century Gothic" panose="020B0502020202020204" pitchFamily="34" charset="0"/>
              <a:ea typeface="Comfortaa"/>
              <a:cs typeface="Comfortaa"/>
              <a:sym typeface="Comfortaa"/>
            </a:endParaRPr>
          </a:p>
          <a:p>
            <a:pPr marL="0" lvl="0" indent="0" algn="l" rtl="0">
              <a:lnSpc>
                <a:spcPct val="100000"/>
              </a:lnSpc>
              <a:spcBef>
                <a:spcPts val="0"/>
              </a:spcBef>
              <a:spcAft>
                <a:spcPts val="0"/>
              </a:spcAft>
              <a:buNone/>
            </a:pPr>
            <a:r>
              <a:rPr lang="en" sz="2000" dirty="0">
                <a:solidFill>
                  <a:srgbClr val="000000"/>
                </a:solidFill>
                <a:latin typeface="Century Gothic" panose="020B0502020202020204" pitchFamily="34" charset="0"/>
                <a:ea typeface="Comfortaa"/>
                <a:cs typeface="Comfortaa"/>
                <a:sym typeface="Comfortaa"/>
              </a:rPr>
              <a:t>We are expected to respond to individual learner needs of all our students (accommodations and special provisions) as well as specifically responding to identified needs of learners with disabilities (reasonable adjustments).</a:t>
            </a:r>
            <a:endParaRPr sz="2000" dirty="0">
              <a:solidFill>
                <a:srgbClr val="000000"/>
              </a:solidFill>
              <a:latin typeface="Century Gothic" panose="020B0502020202020204" pitchFamily="34" charset="0"/>
              <a:ea typeface="Comfortaa"/>
              <a:cs typeface="Comfortaa"/>
              <a:sym typeface="Comfortaa"/>
            </a:endParaRPr>
          </a:p>
          <a:p>
            <a:pPr marL="0" lvl="0" indent="0" algn="l" rtl="0">
              <a:lnSpc>
                <a:spcPct val="100000"/>
              </a:lnSpc>
              <a:spcBef>
                <a:spcPts val="0"/>
              </a:spcBef>
              <a:spcAft>
                <a:spcPts val="0"/>
              </a:spcAft>
              <a:buNone/>
            </a:pPr>
            <a:endParaRPr sz="2000" dirty="0">
              <a:solidFill>
                <a:srgbClr val="000000"/>
              </a:solidFill>
              <a:latin typeface="Century Gothic" panose="020B0502020202020204" pitchFamily="34" charset="0"/>
              <a:ea typeface="Comfortaa"/>
              <a:cs typeface="Comfortaa"/>
              <a:sym typeface="Comfortaa"/>
            </a:endParaRPr>
          </a:p>
          <a:p>
            <a:pPr marL="0" lvl="0" indent="0" algn="l" rtl="0">
              <a:lnSpc>
                <a:spcPct val="100000"/>
              </a:lnSpc>
              <a:spcBef>
                <a:spcPts val="0"/>
              </a:spcBef>
              <a:spcAft>
                <a:spcPts val="0"/>
              </a:spcAft>
              <a:buNone/>
            </a:pPr>
            <a:r>
              <a:rPr lang="en" sz="2000" dirty="0">
                <a:solidFill>
                  <a:srgbClr val="000000"/>
                </a:solidFill>
                <a:latin typeface="Century Gothic" panose="020B0502020202020204" pitchFamily="34" charset="0"/>
                <a:ea typeface="Comfortaa"/>
                <a:cs typeface="Comfortaa"/>
                <a:sym typeface="Comfortaa"/>
              </a:rPr>
              <a:t>Being inclusive is everyone’s responsibility.</a:t>
            </a:r>
            <a:endParaRPr sz="2000" dirty="0">
              <a:solidFill>
                <a:srgbClr val="000000"/>
              </a:solidFill>
              <a:latin typeface="Century Gothic" panose="020B0502020202020204" pitchFamily="34" charset="0"/>
              <a:ea typeface="Comfortaa"/>
              <a:cs typeface="Comfortaa"/>
              <a:sym typeface="Comfortaa"/>
            </a:endParaRPr>
          </a:p>
        </p:txBody>
      </p:sp>
      <p:sp>
        <p:nvSpPr>
          <p:cNvPr id="2" name="Slide Number Placeholder 1">
            <a:extLst>
              <a:ext uri="{FF2B5EF4-FFF2-40B4-BE49-F238E27FC236}">
                <a16:creationId xmlns:a16="http://schemas.microsoft.com/office/drawing/2014/main" id="{A2E99E8B-7057-4619-9BCC-E21658D038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dirty="0">
                <a:latin typeface="Century Gothic" panose="020B0502020202020204" pitchFamily="34" charset="0"/>
              </a:rPr>
              <a:t>Workshop topics</a:t>
            </a:r>
            <a:endParaRPr b="0" dirty="0">
              <a:latin typeface="Century Gothic" panose="020B0502020202020204" pitchFamily="34" charset="0"/>
            </a:endParaRPr>
          </a:p>
        </p:txBody>
      </p:sp>
      <p:sp>
        <p:nvSpPr>
          <p:cNvPr id="93" name="Google Shape;93;p18"/>
          <p:cNvSpPr txBox="1">
            <a:spLocks noGrp="1"/>
          </p:cNvSpPr>
          <p:nvPr>
            <p:ph type="body" idx="1"/>
          </p:nvPr>
        </p:nvSpPr>
        <p:spPr>
          <a:xfrm>
            <a:off x="311700" y="1228675"/>
            <a:ext cx="8520600" cy="36852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Comfortaa"/>
              <a:buChar char="●"/>
            </a:pPr>
            <a:r>
              <a:rPr lang="en" sz="2000" dirty="0">
                <a:solidFill>
                  <a:schemeClr val="accent1"/>
                </a:solidFill>
                <a:latin typeface="Century Gothic" panose="020B0502020202020204" pitchFamily="34" charset="0"/>
                <a:ea typeface="Comfortaa"/>
                <a:cs typeface="Comfortaa"/>
                <a:sym typeface="Comfortaa"/>
              </a:rPr>
              <a:t>What is an Access Plan </a:t>
            </a:r>
            <a:endParaRPr sz="2000" dirty="0">
              <a:solidFill>
                <a:schemeClr val="accent1"/>
              </a:solidFill>
              <a:latin typeface="Century Gothic" panose="020B0502020202020204" pitchFamily="34" charset="0"/>
              <a:ea typeface="Comfortaa"/>
              <a:cs typeface="Comfortaa"/>
              <a:sym typeface="Comfortaa"/>
            </a:endParaRPr>
          </a:p>
          <a:p>
            <a:pPr marL="457200" lvl="0" indent="-355600" algn="l" rtl="0">
              <a:spcBef>
                <a:spcPts val="0"/>
              </a:spcBef>
              <a:spcAft>
                <a:spcPts val="0"/>
              </a:spcAft>
              <a:buSzPts val="2000"/>
              <a:buFont typeface="Comfortaa"/>
              <a:buChar char="●"/>
            </a:pPr>
            <a:r>
              <a:rPr lang="en" sz="2000" dirty="0">
                <a:solidFill>
                  <a:schemeClr val="accent1"/>
                </a:solidFill>
                <a:latin typeface="Century Gothic" panose="020B0502020202020204" pitchFamily="34" charset="0"/>
                <a:ea typeface="Comfortaa"/>
                <a:cs typeface="Comfortaa"/>
                <a:sym typeface="Comfortaa"/>
              </a:rPr>
              <a:t>Legal Framework </a:t>
            </a:r>
            <a:endParaRPr sz="2000" dirty="0">
              <a:solidFill>
                <a:schemeClr val="accent1"/>
              </a:solidFill>
              <a:latin typeface="Century Gothic" panose="020B0502020202020204" pitchFamily="34" charset="0"/>
              <a:ea typeface="Comfortaa"/>
              <a:cs typeface="Comfortaa"/>
              <a:sym typeface="Comfortaa"/>
            </a:endParaRPr>
          </a:p>
          <a:p>
            <a:pPr marL="457200" lvl="0" indent="-355600" algn="l" rtl="0">
              <a:spcBef>
                <a:spcPts val="0"/>
              </a:spcBef>
              <a:spcAft>
                <a:spcPts val="0"/>
              </a:spcAft>
              <a:buSzPts val="2000"/>
              <a:buFont typeface="Comfortaa"/>
              <a:buChar char="●"/>
            </a:pPr>
            <a:r>
              <a:rPr lang="en" sz="2000" dirty="0">
                <a:solidFill>
                  <a:schemeClr val="accent1"/>
                </a:solidFill>
                <a:latin typeface="Century Gothic" panose="020B0502020202020204" pitchFamily="34" charset="0"/>
                <a:ea typeface="Comfortaa"/>
                <a:cs typeface="Comfortaa"/>
                <a:sym typeface="Comfortaa"/>
              </a:rPr>
              <a:t>An Access Plan’s Purpose</a:t>
            </a:r>
            <a:endParaRPr sz="2000" dirty="0">
              <a:solidFill>
                <a:schemeClr val="accent1"/>
              </a:solidFill>
              <a:latin typeface="Century Gothic" panose="020B0502020202020204" pitchFamily="34" charset="0"/>
              <a:ea typeface="Comfortaa"/>
              <a:cs typeface="Comfortaa"/>
              <a:sym typeface="Comfortaa"/>
            </a:endParaRPr>
          </a:p>
          <a:p>
            <a:pPr marL="457200" lvl="0" indent="-355600" algn="l" rtl="0">
              <a:spcBef>
                <a:spcPts val="0"/>
              </a:spcBef>
              <a:spcAft>
                <a:spcPts val="0"/>
              </a:spcAft>
              <a:buSzPts val="2000"/>
              <a:buFont typeface="Comfortaa"/>
              <a:buChar char="●"/>
            </a:pPr>
            <a:r>
              <a:rPr lang="en" sz="2000" dirty="0">
                <a:solidFill>
                  <a:schemeClr val="accent1"/>
                </a:solidFill>
                <a:latin typeface="Century Gothic" panose="020B0502020202020204" pitchFamily="34" charset="0"/>
                <a:ea typeface="Comfortaa"/>
                <a:cs typeface="Comfortaa"/>
                <a:sym typeface="Comfortaa"/>
              </a:rPr>
              <a:t>Role of Equity Services, Educators and Students </a:t>
            </a:r>
            <a:endParaRPr sz="2000" dirty="0">
              <a:solidFill>
                <a:schemeClr val="accent1"/>
              </a:solidFill>
              <a:latin typeface="Century Gothic" panose="020B0502020202020204" pitchFamily="34" charset="0"/>
              <a:ea typeface="Comfortaa"/>
              <a:cs typeface="Comfortaa"/>
              <a:sym typeface="Comfortaa"/>
            </a:endParaRPr>
          </a:p>
          <a:p>
            <a:pPr marL="457200" lvl="0" indent="-355600" algn="l" rtl="0">
              <a:spcBef>
                <a:spcPts val="0"/>
              </a:spcBef>
              <a:spcAft>
                <a:spcPts val="0"/>
              </a:spcAft>
              <a:buSzPts val="2000"/>
              <a:buFont typeface="Comfortaa"/>
              <a:buChar char="●"/>
            </a:pPr>
            <a:r>
              <a:rPr lang="en" sz="2000" dirty="0">
                <a:solidFill>
                  <a:schemeClr val="accent1"/>
                </a:solidFill>
                <a:latin typeface="Century Gothic" panose="020B0502020202020204" pitchFamily="34" charset="0"/>
                <a:ea typeface="Comfortaa"/>
                <a:cs typeface="Comfortaa"/>
                <a:sym typeface="Comfortaa"/>
              </a:rPr>
              <a:t>Confidentiality and Disclosure </a:t>
            </a:r>
            <a:endParaRPr sz="2000" dirty="0">
              <a:solidFill>
                <a:schemeClr val="accent1"/>
              </a:solidFill>
              <a:latin typeface="Century Gothic" panose="020B0502020202020204" pitchFamily="34" charset="0"/>
              <a:ea typeface="Comfortaa"/>
              <a:cs typeface="Comfortaa"/>
              <a:sym typeface="Comfortaa"/>
            </a:endParaRPr>
          </a:p>
          <a:p>
            <a:pPr marL="457200" lvl="0" indent="-355600" algn="l" rtl="0">
              <a:spcBef>
                <a:spcPts val="0"/>
              </a:spcBef>
              <a:spcAft>
                <a:spcPts val="0"/>
              </a:spcAft>
              <a:buSzPts val="2000"/>
              <a:buFont typeface="Comfortaa"/>
              <a:buChar char="●"/>
            </a:pPr>
            <a:r>
              <a:rPr lang="en" sz="2000" dirty="0">
                <a:solidFill>
                  <a:schemeClr val="accent1"/>
                </a:solidFill>
                <a:latin typeface="Century Gothic" panose="020B0502020202020204" pitchFamily="34" charset="0"/>
                <a:ea typeface="Comfortaa"/>
                <a:cs typeface="Comfortaa"/>
                <a:sym typeface="Comfortaa"/>
              </a:rPr>
              <a:t>Inherent Requirements and Reasonable Adjustments</a:t>
            </a:r>
            <a:endParaRPr sz="2000" dirty="0">
              <a:solidFill>
                <a:schemeClr val="accent1"/>
              </a:solidFill>
              <a:latin typeface="Century Gothic" panose="020B0502020202020204" pitchFamily="34" charset="0"/>
              <a:ea typeface="Comfortaa"/>
              <a:cs typeface="Comfortaa"/>
              <a:sym typeface="Comfortaa"/>
            </a:endParaRPr>
          </a:p>
          <a:p>
            <a:pPr marL="457200" lvl="0" indent="-355600" algn="l" rtl="0">
              <a:spcBef>
                <a:spcPts val="0"/>
              </a:spcBef>
              <a:spcAft>
                <a:spcPts val="0"/>
              </a:spcAft>
              <a:buSzPts val="2000"/>
              <a:buFont typeface="Comfortaa"/>
              <a:buChar char="●"/>
            </a:pPr>
            <a:r>
              <a:rPr lang="en" sz="2000" dirty="0">
                <a:solidFill>
                  <a:schemeClr val="accent1"/>
                </a:solidFill>
                <a:latin typeface="Century Gothic" panose="020B0502020202020204" pitchFamily="34" charset="0"/>
                <a:ea typeface="Comfortaa"/>
                <a:cs typeface="Comfortaa"/>
                <a:sym typeface="Comfortaa"/>
              </a:rPr>
              <a:t>Implementing, Documenting and Reviewing Access Plans</a:t>
            </a:r>
            <a:endParaRPr sz="2000" dirty="0">
              <a:solidFill>
                <a:schemeClr val="accent1"/>
              </a:solidFill>
              <a:latin typeface="Century Gothic" panose="020B0502020202020204" pitchFamily="34" charset="0"/>
              <a:ea typeface="Comfortaa"/>
              <a:cs typeface="Comfortaa"/>
              <a:sym typeface="Comfortaa"/>
            </a:endParaRPr>
          </a:p>
          <a:p>
            <a:pPr marL="457200" lvl="0" indent="-355600" algn="l" rtl="0">
              <a:spcBef>
                <a:spcPts val="0"/>
              </a:spcBef>
              <a:spcAft>
                <a:spcPts val="0"/>
              </a:spcAft>
              <a:buSzPts val="2000"/>
              <a:buFont typeface="Comfortaa"/>
              <a:buChar char="●"/>
            </a:pPr>
            <a:r>
              <a:rPr lang="en" sz="2000" dirty="0">
                <a:solidFill>
                  <a:schemeClr val="accent1"/>
                </a:solidFill>
                <a:latin typeface="Century Gothic" panose="020B0502020202020204" pitchFamily="34" charset="0"/>
                <a:ea typeface="Comfortaa"/>
                <a:cs typeface="Comfortaa"/>
                <a:sym typeface="Comfortaa"/>
              </a:rPr>
              <a:t>Summary</a:t>
            </a:r>
            <a:endParaRPr sz="2000" dirty="0">
              <a:solidFill>
                <a:schemeClr val="accent1"/>
              </a:solidFill>
              <a:latin typeface="Century Gothic" panose="020B0502020202020204" pitchFamily="34" charset="0"/>
              <a:ea typeface="Comfortaa"/>
              <a:cs typeface="Comfortaa"/>
              <a:sym typeface="Comfortaa"/>
            </a:endParaRPr>
          </a:p>
          <a:p>
            <a:pPr marL="0" lvl="0" indent="0" algn="l" rtl="0">
              <a:spcBef>
                <a:spcPts val="1600"/>
              </a:spcBef>
              <a:spcAft>
                <a:spcPts val="1600"/>
              </a:spcAft>
              <a:buNone/>
            </a:pPr>
            <a:endParaRPr dirty="0"/>
          </a:p>
        </p:txBody>
      </p:sp>
      <p:sp>
        <p:nvSpPr>
          <p:cNvPr id="2" name="Slide Number Placeholder 1">
            <a:extLst>
              <a:ext uri="{FF2B5EF4-FFF2-40B4-BE49-F238E27FC236}">
                <a16:creationId xmlns:a16="http://schemas.microsoft.com/office/drawing/2014/main" id="{03BC7078-1E34-483F-8022-71D7560D59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dirty="0">
                <a:latin typeface="Century Gothic" panose="020B0502020202020204" pitchFamily="34" charset="0"/>
              </a:rPr>
              <a:t>Activity </a:t>
            </a:r>
            <a:endParaRPr b="0" dirty="0">
              <a:latin typeface="Century Gothic" panose="020B0502020202020204" pitchFamily="34" charset="0"/>
            </a:endParaRPr>
          </a:p>
        </p:txBody>
      </p:sp>
      <p:sp>
        <p:nvSpPr>
          <p:cNvPr id="99" name="Google Shape;99;p1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000" dirty="0">
                <a:solidFill>
                  <a:srgbClr val="000000"/>
                </a:solidFill>
                <a:latin typeface="Century Gothic" panose="020B0502020202020204" pitchFamily="34" charset="0"/>
                <a:ea typeface="Comfortaa"/>
                <a:cs typeface="Comfortaa"/>
                <a:sym typeface="Comfortaa"/>
              </a:rPr>
              <a:t>Think about a student with a disability whose learning outcomes surprised you.  </a:t>
            </a:r>
            <a:br>
              <a:rPr lang="en" sz="2000" dirty="0">
                <a:solidFill>
                  <a:srgbClr val="000000"/>
                </a:solidFill>
                <a:latin typeface="Century Gothic" panose="020B0502020202020204" pitchFamily="34" charset="0"/>
                <a:ea typeface="Comfortaa"/>
                <a:cs typeface="Comfortaa"/>
                <a:sym typeface="Comfortaa"/>
              </a:rPr>
            </a:br>
            <a:endParaRPr sz="2000" dirty="0">
              <a:solidFill>
                <a:srgbClr val="000000"/>
              </a:solidFill>
              <a:latin typeface="Century Gothic" panose="020B0502020202020204" pitchFamily="34" charset="0"/>
              <a:ea typeface="Comfortaa"/>
              <a:cs typeface="Comfortaa"/>
              <a:sym typeface="Comfortaa"/>
            </a:endParaRPr>
          </a:p>
          <a:p>
            <a:pPr marL="457200" lvl="0" indent="-342900" algn="l" rtl="0">
              <a:spcBef>
                <a:spcPts val="600"/>
              </a:spcBef>
              <a:spcAft>
                <a:spcPts val="0"/>
              </a:spcAft>
              <a:buClr>
                <a:srgbClr val="000000"/>
              </a:buClr>
              <a:buSzPts val="1800"/>
              <a:buFont typeface="Comfortaa"/>
              <a:buChar char="●"/>
            </a:pPr>
            <a:r>
              <a:rPr lang="en" sz="2000" dirty="0">
                <a:solidFill>
                  <a:srgbClr val="000000"/>
                </a:solidFill>
                <a:latin typeface="Century Gothic" panose="020B0502020202020204" pitchFamily="34" charset="0"/>
                <a:ea typeface="Comfortaa"/>
                <a:cs typeface="Comfortaa"/>
                <a:sym typeface="Comfortaa"/>
              </a:rPr>
              <a:t>What contributed to a positive result?</a:t>
            </a:r>
            <a:endParaRPr sz="2000" dirty="0">
              <a:solidFill>
                <a:srgbClr val="000000"/>
              </a:solidFill>
              <a:latin typeface="Century Gothic" panose="020B0502020202020204" pitchFamily="34" charset="0"/>
              <a:ea typeface="Comfortaa"/>
              <a:cs typeface="Comfortaa"/>
              <a:sym typeface="Comfortaa"/>
            </a:endParaRPr>
          </a:p>
          <a:p>
            <a:pPr marL="457200" lvl="0" indent="-342900" algn="l" rtl="0">
              <a:spcBef>
                <a:spcPts val="0"/>
              </a:spcBef>
              <a:spcAft>
                <a:spcPts val="0"/>
              </a:spcAft>
              <a:buClr>
                <a:srgbClr val="000000"/>
              </a:buClr>
              <a:buSzPts val="1800"/>
              <a:buFont typeface="Comfortaa"/>
              <a:buChar char="●"/>
            </a:pPr>
            <a:r>
              <a:rPr lang="en" sz="2000" dirty="0">
                <a:solidFill>
                  <a:srgbClr val="000000"/>
                </a:solidFill>
                <a:latin typeface="Century Gothic" panose="020B0502020202020204" pitchFamily="34" charset="0"/>
                <a:ea typeface="Comfortaa"/>
                <a:cs typeface="Comfortaa"/>
                <a:sym typeface="Comfortaa"/>
              </a:rPr>
              <a:t>What hindered their outcomes? </a:t>
            </a:r>
            <a:endParaRPr sz="2000" dirty="0">
              <a:solidFill>
                <a:srgbClr val="000000"/>
              </a:solidFill>
              <a:latin typeface="Century Gothic" panose="020B0502020202020204" pitchFamily="34" charset="0"/>
              <a:ea typeface="Comfortaa"/>
              <a:cs typeface="Comfortaa"/>
              <a:sym typeface="Comfortaa"/>
            </a:endParaRPr>
          </a:p>
          <a:p>
            <a:pPr marL="457200" lvl="0" indent="-342900" algn="l" rtl="0">
              <a:spcBef>
                <a:spcPts val="0"/>
              </a:spcBef>
              <a:spcAft>
                <a:spcPts val="0"/>
              </a:spcAft>
              <a:buClr>
                <a:srgbClr val="000000"/>
              </a:buClr>
              <a:buSzPts val="1800"/>
              <a:buFont typeface="Comfortaa"/>
              <a:buChar char="●"/>
            </a:pPr>
            <a:r>
              <a:rPr lang="en" sz="2000" dirty="0">
                <a:solidFill>
                  <a:srgbClr val="000000"/>
                </a:solidFill>
                <a:latin typeface="Century Gothic" panose="020B0502020202020204" pitchFamily="34" charset="0"/>
                <a:ea typeface="Comfortaa"/>
                <a:cs typeface="Comfortaa"/>
                <a:sym typeface="Comfortaa"/>
              </a:rPr>
              <a:t>What surprised you about your own approach?</a:t>
            </a:r>
            <a:endParaRPr sz="2800" dirty="0">
              <a:latin typeface="Century Gothic" panose="020B0502020202020204" pitchFamily="34" charset="0"/>
            </a:endParaRPr>
          </a:p>
        </p:txBody>
      </p:sp>
      <p:sp>
        <p:nvSpPr>
          <p:cNvPr id="2" name="Slide Number Placeholder 1">
            <a:extLst>
              <a:ext uri="{FF2B5EF4-FFF2-40B4-BE49-F238E27FC236}">
                <a16:creationId xmlns:a16="http://schemas.microsoft.com/office/drawing/2014/main" id="{A4DEE934-E6B2-46F2-AE7B-F09FBB796B0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b="0" dirty="0">
                <a:latin typeface="Century Gothic" panose="020B0502020202020204" pitchFamily="34" charset="0"/>
              </a:rPr>
              <a:t>What is an Access Plan?</a:t>
            </a:r>
          </a:p>
        </p:txBody>
      </p:sp>
      <p:sp>
        <p:nvSpPr>
          <p:cNvPr id="105" name="Google Shape;105;p20"/>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141313"/>
                </a:solidFill>
                <a:latin typeface="Century Gothic" panose="020B0502020202020204" pitchFamily="34" charset="0"/>
                <a:ea typeface="Comfortaa"/>
                <a:cs typeface="Comfortaa"/>
                <a:sym typeface="Comfortaa"/>
              </a:rPr>
              <a:t>The Access Plan is a collaborative tool to communicate the impacts of a student’s disability on their learning and provides recommendations about what supports could be considered to assist a student to achieve a successful learning outcome.</a:t>
            </a:r>
            <a:endParaRPr sz="2000" dirty="0">
              <a:solidFill>
                <a:srgbClr val="141313"/>
              </a:solidFill>
              <a:latin typeface="Century Gothic" panose="020B0502020202020204" pitchFamily="34" charset="0"/>
              <a:ea typeface="Comfortaa"/>
              <a:cs typeface="Comfortaa"/>
              <a:sym typeface="Comfortaa"/>
            </a:endParaRPr>
          </a:p>
          <a:p>
            <a:pPr marL="0" lvl="0" indent="0" algn="l" rtl="0">
              <a:spcBef>
                <a:spcPts val="0"/>
              </a:spcBef>
              <a:spcAft>
                <a:spcPts val="0"/>
              </a:spcAft>
              <a:buNone/>
            </a:pPr>
            <a:endParaRPr sz="2000" dirty="0">
              <a:solidFill>
                <a:srgbClr val="141313"/>
              </a:solidFill>
              <a:latin typeface="Century Gothic" panose="020B0502020202020204" pitchFamily="34" charset="0"/>
              <a:ea typeface="Comfortaa"/>
              <a:cs typeface="Comfortaa"/>
              <a:sym typeface="Comfortaa"/>
            </a:endParaRPr>
          </a:p>
          <a:p>
            <a:pPr marL="0" lvl="0" indent="0" algn="l" rtl="0">
              <a:spcBef>
                <a:spcPts val="0"/>
              </a:spcBef>
              <a:spcAft>
                <a:spcPts val="0"/>
              </a:spcAft>
              <a:buNone/>
            </a:pPr>
            <a:r>
              <a:rPr lang="en" sz="2000" dirty="0">
                <a:solidFill>
                  <a:srgbClr val="141313"/>
                </a:solidFill>
                <a:latin typeface="Century Gothic" panose="020B0502020202020204" pitchFamily="34" charset="0"/>
                <a:ea typeface="Comfortaa"/>
                <a:cs typeface="Comfortaa"/>
                <a:sym typeface="Comfortaa"/>
              </a:rPr>
              <a:t>It is meant to be a person-centred, meaningful and purposeful tool to guide better practice and reduce ambiguity about reasonable adjustment.</a:t>
            </a:r>
            <a:endParaRPr sz="2000" dirty="0">
              <a:solidFill>
                <a:srgbClr val="141313"/>
              </a:solidFill>
              <a:latin typeface="Century Gothic" panose="020B0502020202020204" pitchFamily="34" charset="0"/>
              <a:ea typeface="Comfortaa"/>
              <a:cs typeface="Comfortaa"/>
              <a:sym typeface="Comfortaa"/>
            </a:endParaRPr>
          </a:p>
        </p:txBody>
      </p:sp>
      <p:sp>
        <p:nvSpPr>
          <p:cNvPr id="2" name="Slide Number Placeholder 1">
            <a:extLst>
              <a:ext uri="{FF2B5EF4-FFF2-40B4-BE49-F238E27FC236}">
                <a16:creationId xmlns:a16="http://schemas.microsoft.com/office/drawing/2014/main" id="{44E5B726-EEA9-4EE3-9E10-2A6FCF468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sz="3600" b="0" dirty="0">
                <a:latin typeface="Century Gothic" panose="020B0502020202020204" pitchFamily="34" charset="0"/>
              </a:rPr>
              <a:t>Who is entitled to an Access Plan?</a:t>
            </a:r>
          </a:p>
        </p:txBody>
      </p:sp>
      <p:sp>
        <p:nvSpPr>
          <p:cNvPr id="111" name="Google Shape;111;p21"/>
          <p:cNvSpPr txBox="1">
            <a:spLocks noGrp="1"/>
          </p:cNvSpPr>
          <p:nvPr>
            <p:ph type="body" idx="1"/>
          </p:nvPr>
        </p:nvSpPr>
        <p:spPr>
          <a:xfrm>
            <a:off x="311700" y="1228675"/>
            <a:ext cx="86589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141313"/>
                </a:solidFill>
                <a:latin typeface="Century Gothic" panose="020B0502020202020204" pitchFamily="34" charset="0"/>
                <a:ea typeface="Comfortaa"/>
                <a:cs typeface="Comfortaa"/>
                <a:sym typeface="Comfortaa"/>
              </a:rPr>
              <a:t>Students who have an identified disability can request an Access Plan.</a:t>
            </a:r>
            <a:endParaRPr dirty="0">
              <a:solidFill>
                <a:srgbClr val="141313"/>
              </a:solidFill>
              <a:latin typeface="Century Gothic" panose="020B0502020202020204" pitchFamily="34" charset="0"/>
              <a:ea typeface="Comfortaa"/>
              <a:cs typeface="Comfortaa"/>
              <a:sym typeface="Comfortaa"/>
            </a:endParaRPr>
          </a:p>
          <a:p>
            <a:pPr marL="0" lvl="0" indent="0" algn="l" rtl="0">
              <a:spcBef>
                <a:spcPts val="0"/>
              </a:spcBef>
              <a:spcAft>
                <a:spcPts val="0"/>
              </a:spcAft>
              <a:buNone/>
            </a:pPr>
            <a:endParaRPr dirty="0">
              <a:solidFill>
                <a:srgbClr val="141313"/>
              </a:solidFill>
              <a:latin typeface="Century Gothic" panose="020B0502020202020204" pitchFamily="34" charset="0"/>
              <a:ea typeface="Comfortaa"/>
              <a:cs typeface="Comfortaa"/>
              <a:sym typeface="Comfortaa"/>
            </a:endParaRPr>
          </a:p>
          <a:p>
            <a:pPr marL="0" lvl="0" indent="0" algn="l" rtl="0">
              <a:spcBef>
                <a:spcPts val="0"/>
              </a:spcBef>
              <a:spcAft>
                <a:spcPts val="0"/>
              </a:spcAft>
              <a:buNone/>
            </a:pPr>
            <a:r>
              <a:rPr lang="en" dirty="0">
                <a:solidFill>
                  <a:srgbClr val="141313"/>
                </a:solidFill>
                <a:latin typeface="Century Gothic" panose="020B0502020202020204" pitchFamily="34" charset="0"/>
                <a:ea typeface="Comfortaa"/>
                <a:cs typeface="Comfortaa"/>
                <a:sym typeface="Comfortaa"/>
              </a:rPr>
              <a:t>Students who wish to have an Access Plan are asked to provide documentation/information about their disability and the impact it has on their learning and participation.</a:t>
            </a:r>
            <a:endParaRPr dirty="0">
              <a:solidFill>
                <a:srgbClr val="141313"/>
              </a:solidFill>
              <a:latin typeface="Century Gothic" panose="020B0502020202020204" pitchFamily="34" charset="0"/>
              <a:ea typeface="Comfortaa"/>
              <a:cs typeface="Comfortaa"/>
              <a:sym typeface="Comfortaa"/>
            </a:endParaRPr>
          </a:p>
          <a:p>
            <a:pPr marL="0" lvl="0" indent="0" algn="l" rtl="0">
              <a:spcBef>
                <a:spcPts val="0"/>
              </a:spcBef>
              <a:spcAft>
                <a:spcPts val="0"/>
              </a:spcAft>
              <a:buNone/>
            </a:pPr>
            <a:endParaRPr dirty="0">
              <a:solidFill>
                <a:srgbClr val="141313"/>
              </a:solidFill>
              <a:latin typeface="Century Gothic" panose="020B0502020202020204" pitchFamily="34" charset="0"/>
              <a:ea typeface="Comfortaa"/>
              <a:cs typeface="Comfortaa"/>
              <a:sym typeface="Comfortaa"/>
            </a:endParaRPr>
          </a:p>
          <a:p>
            <a:pPr marL="0" lvl="0" indent="0" algn="l" rtl="0">
              <a:spcBef>
                <a:spcPts val="0"/>
              </a:spcBef>
              <a:spcAft>
                <a:spcPts val="0"/>
              </a:spcAft>
              <a:buNone/>
            </a:pPr>
            <a:r>
              <a:rPr lang="en" dirty="0">
                <a:solidFill>
                  <a:srgbClr val="141313"/>
                </a:solidFill>
                <a:latin typeface="Century Gothic" panose="020B0502020202020204" pitchFamily="34" charset="0"/>
                <a:ea typeface="Comfortaa"/>
                <a:cs typeface="Comfortaa"/>
                <a:sym typeface="Comfortaa"/>
              </a:rPr>
              <a:t>The documentation should outline the functional impacts of the student’s disability on their learning and participation, and provide advice around the strategies/ supports/ reasonable adjustments that may assist the student.</a:t>
            </a:r>
            <a:endParaRPr dirty="0">
              <a:solidFill>
                <a:srgbClr val="141313"/>
              </a:solidFill>
              <a:latin typeface="Century Gothic" panose="020B0502020202020204" pitchFamily="34" charset="0"/>
              <a:ea typeface="Comfortaa"/>
              <a:cs typeface="Comfortaa"/>
              <a:sym typeface="Comfortaa"/>
            </a:endParaRPr>
          </a:p>
          <a:p>
            <a:pPr marL="0" lvl="0" indent="0" algn="l" rtl="0">
              <a:spcBef>
                <a:spcPts val="0"/>
              </a:spcBef>
              <a:spcAft>
                <a:spcPts val="1600"/>
              </a:spcAft>
              <a:buNone/>
            </a:pPr>
            <a:endParaRPr dirty="0"/>
          </a:p>
        </p:txBody>
      </p:sp>
      <p:sp>
        <p:nvSpPr>
          <p:cNvPr id="2" name="Slide Number Placeholder 1">
            <a:extLst>
              <a:ext uri="{FF2B5EF4-FFF2-40B4-BE49-F238E27FC236}">
                <a16:creationId xmlns:a16="http://schemas.microsoft.com/office/drawing/2014/main" id="{7DE393B8-074F-4050-BC38-D28575AAFA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9</a:t>
            </a:fld>
            <a:endParaRPr lang="en"/>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2913</Words>
  <Application>Microsoft Office PowerPoint</Application>
  <PresentationFormat>On-screen Show (16:9)</PresentationFormat>
  <Paragraphs>293</Paragraphs>
  <Slides>42</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Comfortaa</vt:lpstr>
      <vt:lpstr>Arial</vt:lpstr>
      <vt:lpstr>Source Code Pro</vt:lpstr>
      <vt:lpstr>Amatic SC</vt:lpstr>
      <vt:lpstr>Roboto</vt:lpstr>
      <vt:lpstr>Century Gothic</vt:lpstr>
      <vt:lpstr>Beach Day</vt:lpstr>
      <vt:lpstr>ACCESS PLANS FOR  VET EDUCATORS</vt:lpstr>
      <vt:lpstr>Acknowledgement of Country</vt:lpstr>
      <vt:lpstr>Introduction</vt:lpstr>
      <vt:lpstr>A note on Language</vt:lpstr>
      <vt:lpstr>Some starting points...</vt:lpstr>
      <vt:lpstr>Workshop topics</vt:lpstr>
      <vt:lpstr>Activity </vt:lpstr>
      <vt:lpstr>What is an Access Plan?</vt:lpstr>
      <vt:lpstr>Who is entitled to an Access Plan?</vt:lpstr>
      <vt:lpstr>Access Plans...</vt:lpstr>
      <vt:lpstr>What’s not in an access plan? </vt:lpstr>
      <vt:lpstr>Legal framework</vt:lpstr>
      <vt:lpstr>Activity - Equality versus EQUITY</vt:lpstr>
      <vt:lpstr>© 2014, Saskatoon Health Region https://www.nwhu.on.ca/ourservices/Pages/Equity-vs-Equality.aspx</vt:lpstr>
      <vt:lpstr>Role of Equity Services</vt:lpstr>
      <vt:lpstr>Role of Educators </vt:lpstr>
      <vt:lpstr>Role of the Student</vt:lpstr>
      <vt:lpstr>Student choices</vt:lpstr>
      <vt:lpstr>To have a plan or not?</vt:lpstr>
      <vt:lpstr>Where a student has limited evidence of a disability </vt:lpstr>
      <vt:lpstr>Reasonable adjustments </vt:lpstr>
      <vt:lpstr>Reasonable adjustments</vt:lpstr>
      <vt:lpstr>Inherent requirements</vt:lpstr>
      <vt:lpstr>What is unreasonable?</vt:lpstr>
      <vt:lpstr>Inherent requirements/ reasonable adjustments </vt:lpstr>
      <vt:lpstr>Activity – Exploring what’s possible</vt:lpstr>
      <vt:lpstr>Confidentiality and disclosure</vt:lpstr>
      <vt:lpstr>Non-disclosure</vt:lpstr>
      <vt:lpstr>Access Plans in practice</vt:lpstr>
      <vt:lpstr>Implementing Access Plans</vt:lpstr>
      <vt:lpstr>Activity - Case Studies </vt:lpstr>
      <vt:lpstr>Conversation good practice</vt:lpstr>
      <vt:lpstr>When else should I have conversations</vt:lpstr>
      <vt:lpstr>Documenting discussions/decisions</vt:lpstr>
      <vt:lpstr>Reviewing Access Plans</vt:lpstr>
      <vt:lpstr>Mental health and well-being</vt:lpstr>
      <vt:lpstr>Access Plans &amp; Vocational/ Work Placement</vt:lpstr>
      <vt:lpstr>The power of positivity</vt:lpstr>
      <vt:lpstr>Things to remember </vt:lpstr>
      <vt:lpstr>Useful websites &amp; training 1 </vt:lpstr>
      <vt:lpstr>Useful websites &amp; training 2 </vt:lpstr>
      <vt:lpstr>Questions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PLANS FOR  VET EDUCATORS</dc:title>
  <cp:lastModifiedBy>Kylie Geard</cp:lastModifiedBy>
  <cp:revision>12</cp:revision>
  <dcterms:modified xsi:type="dcterms:W3CDTF">2021-01-07T17:40:29Z</dcterms:modified>
</cp:coreProperties>
</file>