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4"/>
  </p:sldMasterIdLst>
  <p:notesMasterIdLst>
    <p:notesMasterId r:id="rId17"/>
  </p:notesMasterIdLst>
  <p:handoutMasterIdLst>
    <p:handoutMasterId r:id="rId18"/>
  </p:handoutMasterIdLst>
  <p:sldIdLst>
    <p:sldId id="318" r:id="rId5"/>
    <p:sldId id="443" r:id="rId6"/>
    <p:sldId id="444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40" r:id="rId16"/>
  </p:sldIdLst>
  <p:sldSz cx="12192000" cy="6858000"/>
  <p:notesSz cx="10020300" cy="6888163"/>
  <p:embeddedFontLst>
    <p:embeddedFont>
      <p:font typeface="Arial Narrow" panose="020B0606020202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7"/>
    <a:srgbClr val="C1D600"/>
    <a:srgbClr val="C4D600"/>
    <a:srgbClr val="C4D82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EC66AB-4DD2-46F9-B5A0-5EEB488EDA5B}" v="72" dt="2024-06-11T11:10:20.8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71" d="100"/>
          <a:sy n="71" d="100"/>
        </p:scale>
        <p:origin x="235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10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BF1CA1-2FEA-B042-B818-EAFCE240AE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121BA0-F8D4-3F63-55D2-46FF180FCC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CAD796E6-41FB-4AAB-8CB0-481C52C2F124}" type="datetimeFigureOut">
              <a:rPr lang="en-AU" smtClean="0"/>
              <a:t>21/06/2024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F1A57-7F56-7CCE-1933-54EC2901D8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CD26F-6D6E-91C3-BFE7-D8A2BB08F7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6311D07-94A4-4278-AE62-ACA3C8EA2E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2009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91050" cy="2582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02031" y="3271878"/>
            <a:ext cx="8016239" cy="309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5938"/>
            <a:ext cx="4591050" cy="2582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459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6447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Page"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0D69D-5BDC-4A26-A005-890042B7F8F8}"/>
              </a:ext>
            </a:extLst>
          </p:cNvPr>
          <p:cNvSpPr/>
          <p:nvPr/>
        </p:nvSpPr>
        <p:spPr>
          <a:xfrm>
            <a:off x="817563" y="1"/>
            <a:ext cx="592347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445C106-3B5E-1C08-CC39-1AAACB2E82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5194" y="4742121"/>
            <a:ext cx="1472138" cy="90185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ECC5107-3608-9CEE-263F-A55EA0D3BB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92862" y="5794745"/>
            <a:ext cx="1504470" cy="49972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037B31C-44A0-1B06-B8C5-7E0499553F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4668" y="5719297"/>
            <a:ext cx="1180969" cy="5751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2C0A33-820A-43FA-A6F0-4D79F1C9B20E}"/>
              </a:ext>
            </a:extLst>
          </p:cNvPr>
          <p:cNvSpPr txBox="1"/>
          <p:nvPr userDrawn="1"/>
        </p:nvSpPr>
        <p:spPr>
          <a:xfrm>
            <a:off x="9739425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</p:spTree>
    <p:extLst>
      <p:ext uri="{BB962C8B-B14F-4D97-AF65-F5344CB8AC3E}">
        <p14:creationId xmlns:p14="http://schemas.microsoft.com/office/powerpoint/2010/main" val="270706950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top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alking&#10;&#10;Description automatically generated with medium confidence">
            <a:extLst>
              <a:ext uri="{FF2B5EF4-FFF2-40B4-BE49-F238E27FC236}">
                <a16:creationId xmlns:a16="http://schemas.microsoft.com/office/drawing/2014/main" id="{E5DA44B1-F4A9-57AD-F74E-AEDCB69AA2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327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99510E-9D5D-00CE-8742-AFEEBAD08D3A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8CBA693-F13D-D268-6FDE-F0AAA0929B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E4D7669-3495-82E2-5F02-78302159EA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83F940-4FC6-FE4F-19FE-7B8079F5BFB4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11" name="Picture 10" descr="A picture containing text, laser&#10;&#10;Description automatically generated">
            <a:extLst>
              <a:ext uri="{FF2B5EF4-FFF2-40B4-BE49-F238E27FC236}">
                <a16:creationId xmlns:a16="http://schemas.microsoft.com/office/drawing/2014/main" id="{11B1B475-3705-1BFE-D1E9-17D94D392D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25222" y="-20000"/>
            <a:ext cx="1796911" cy="1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7066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G 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B45803-0CDF-5A5A-E850-D4867755B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D0D69D-5BDC-4A26-A005-890042B7F8F8}"/>
              </a:ext>
            </a:extLst>
          </p:cNvPr>
          <p:cNvSpPr/>
          <p:nvPr/>
        </p:nvSpPr>
        <p:spPr>
          <a:xfrm>
            <a:off x="817563" y="1"/>
            <a:ext cx="592347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5A0AC9-33A9-0766-6458-DB8DBBE4D835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A4703B3-A7D9-9AD5-B4F2-862C2BF732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BFBCECC-FF5F-2860-C3E2-1D985E66F1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C70285-D6CD-37EB-CA69-1FD88A135F31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10" name="Picture 9" descr="A picture containing text, laser&#10;&#10;Description automatically generated">
            <a:extLst>
              <a:ext uri="{FF2B5EF4-FFF2-40B4-BE49-F238E27FC236}">
                <a16:creationId xmlns:a16="http://schemas.microsoft.com/office/drawing/2014/main" id="{D954E084-6551-AC4A-BC33-FB2D421D27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25222" y="-20000"/>
            <a:ext cx="1796911" cy="1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98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G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555325-3833-289C-0D0B-65B2D3F2E5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314"/>
            <a:ext cx="12201778" cy="66280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D0D69D-5BDC-4A26-A005-890042B7F8F8}"/>
              </a:ext>
            </a:extLst>
          </p:cNvPr>
          <p:cNvSpPr/>
          <p:nvPr/>
        </p:nvSpPr>
        <p:spPr>
          <a:xfrm>
            <a:off x="817563" y="1"/>
            <a:ext cx="592347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DE1221-C74B-D335-A949-5FE0D473CA7C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A246087-F0B7-A1B3-BF3E-D229CF640B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81D28B-7E47-EAEB-453C-AFD0941B0F67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1E1CBA9-4659-26F6-4FD3-B30B11AFAD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096" y="5681664"/>
            <a:ext cx="1473158" cy="901850"/>
          </a:xfrm>
          <a:prstGeom prst="rect">
            <a:avLst/>
          </a:prstGeom>
        </p:spPr>
      </p:pic>
      <p:pic>
        <p:nvPicPr>
          <p:cNvPr id="11" name="Picture 10" descr="A picture containing text, laser&#10;&#10;Description automatically generated">
            <a:extLst>
              <a:ext uri="{FF2B5EF4-FFF2-40B4-BE49-F238E27FC236}">
                <a16:creationId xmlns:a16="http://schemas.microsoft.com/office/drawing/2014/main" id="{BCAEE71B-D977-D01A-C93F-9BC8F1FF4B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25222" y="-20000"/>
            <a:ext cx="1796911" cy="1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6686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G Im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7A1DA-7D71-8A26-2423-11DCBCF63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43280"/>
            <a:ext cx="12192000" cy="68646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50F80C-F04B-E0C7-2AB2-33290749F04F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EBB4165-602B-8951-3E50-8A4A8EF8BE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5238F-F3AE-B6F3-70DC-E7AABC40BA95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2C867C1-EC61-2558-CC47-812DEB2D4B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096" y="5681664"/>
            <a:ext cx="1473158" cy="901850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AD03E926-F6A8-1C91-04DC-FF5290F51E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3640" y="-20000"/>
            <a:ext cx="1838493" cy="1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425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G Imag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DF5AF0-3E1D-EB7A-1282-BDE9D59F6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70" b="1370"/>
          <a:stretch/>
        </p:blipFill>
        <p:spPr>
          <a:xfrm>
            <a:off x="0" y="-152881"/>
            <a:ext cx="12280605" cy="67249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7BC7EF-142A-172E-002F-D7308A46F467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C386447-17EB-357F-D5FE-EDD069344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7DA31-176E-42AD-07FC-82912E8D04D2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E05324D-F045-DA6C-3F3D-D10831BCE2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096" y="5681664"/>
            <a:ext cx="1473158" cy="901850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F29E1581-0982-86BC-764D-49F0813F2A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3640" y="-20000"/>
            <a:ext cx="1838493" cy="1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047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G Imag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DCE438-BE12-D380-F230-805BFF68DB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0AEE80-8F76-653A-9506-FF6EF8DAF226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AEF853C-9D87-F928-93A9-1B14E022B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8428F6-FF9C-5017-C78A-4049CB205C00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47F57FC-E2EE-BC92-F43B-C4084A8325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096" y="5681664"/>
            <a:ext cx="1473158" cy="901850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6972976D-0383-4800-4B9E-E951E4F1D6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3640" y="-20000"/>
            <a:ext cx="1838493" cy="1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2480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62BF553-3F51-4849-D942-5BAED112B76A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3DE6CD91-2AB2-352C-D737-55C19678B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9EE6808-1910-1B2E-1528-D925EC8DC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B9922B-0AB8-D31F-DC78-E3B806B80B53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E716B19C-AC24-56D1-DFE0-977FE22790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83550" y="0"/>
            <a:ext cx="2808445" cy="1353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1E53CD-A9A5-44DB-91A1-18C9CCE7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5AC11-5F4E-4E6E-A304-2F1554DBC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941955-D0D8-4A80-A65F-DC6550D53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368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6F711A-E551-4FAC-937B-FB8B03476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E404D1-16A6-4F8C-8C12-48FEAD795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368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1151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64D5B-79A3-4789-A1A8-9FFD455DE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AC1271-B82B-9A75-6949-64518CEBB48D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3C08261-F1CD-2A2B-0D4D-380759E711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EC242A6-8832-7197-36E3-4CAD715815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9A7284-4C51-CCE9-5DFF-DAA502167412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416E090-8DF4-3CCC-7D1E-24031C7A6A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83550" y="0"/>
            <a:ext cx="2808445" cy="1353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A42B53-A894-4681-9CBB-ABF0CCF1C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9530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64D5B-79A3-4789-A1A8-9FFD455DE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AC1271-B82B-9A75-6949-64518CEBB48D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3C08261-F1CD-2A2B-0D4D-380759E711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EC242A6-8832-7197-36E3-4CAD715815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9A7284-4C51-CCE9-5DFF-DAA502167412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416E090-8DF4-3CCC-7D1E-24031C7A6A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83550" y="0"/>
            <a:ext cx="2808445" cy="1353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A42B53-A894-4681-9CBB-ABF0CCF1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445"/>
            <a:ext cx="10515600" cy="1325563"/>
          </a:xfr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75DC6-8177-EC04-4ADA-E902B9D15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167"/>
            <a:ext cx="10515600" cy="3820971"/>
          </a:xfrm>
        </p:spPr>
        <p:txBody>
          <a:bodyPr/>
          <a:lstStyle>
            <a:lvl1pPr>
              <a:spcBef>
                <a:spcPts val="1200"/>
              </a:spcBef>
              <a:defRPr sz="3200"/>
            </a:lvl1pPr>
            <a:lvl2pPr>
              <a:spcBef>
                <a:spcPts val="1200"/>
              </a:spcBef>
              <a:defRPr sz="2800"/>
            </a:lvl2pPr>
            <a:lvl3pPr>
              <a:spcBef>
                <a:spcPts val="1200"/>
              </a:spcBef>
              <a:defRPr sz="2400"/>
            </a:lvl3pPr>
            <a:lvl4pPr>
              <a:spcBef>
                <a:spcPts val="1200"/>
              </a:spcBef>
              <a:defRPr sz="2000"/>
            </a:lvl4pPr>
            <a:lvl5pPr>
              <a:spcBef>
                <a:spcPts val="1200"/>
              </a:spcBef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3793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BC3BB-7539-465A-B9BE-ABB31904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EDF804-8EAC-CF2E-2505-A1C0FBF760E4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66AD5607-7EB3-8BEC-D006-A16622B559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3760FA2-B005-488E-6332-DF634B655C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E000CA-B8E3-B866-10B0-E2BB594CA07C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01C1F9C-A7B4-0D19-7AAC-3C2B23D0B0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83550" y="0"/>
            <a:ext cx="2808445" cy="13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48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 Internal">
    <p:bg>
      <p:bgPr>
        <a:solidFill>
          <a:srgbClr val="C4D82E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0D69D-5BDC-4A26-A005-890042B7F8F8}"/>
              </a:ext>
            </a:extLst>
          </p:cNvPr>
          <p:cNvSpPr/>
          <p:nvPr/>
        </p:nvSpPr>
        <p:spPr>
          <a:xfrm>
            <a:off x="817563" y="1"/>
            <a:ext cx="592347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D725A49-2380-0038-1BAA-207097468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2603342-BDDE-CD38-E3AF-269D5ED41C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8574" y="6028314"/>
            <a:ext cx="1504470" cy="499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50E128-BE22-50AF-74C7-CE50AB28184B}"/>
              </a:ext>
            </a:extLst>
          </p:cNvPr>
          <p:cNvSpPr txBox="1"/>
          <p:nvPr userDrawn="1"/>
        </p:nvSpPr>
        <p:spPr>
          <a:xfrm>
            <a:off x="9739425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27B700AD-C6F9-2C3E-A894-6CA4FDF863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3640" y="-20000"/>
            <a:ext cx="1838493" cy="1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750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8A095A61-E01C-7687-0F9A-503BA034909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C72F3E-6241-CB07-01DF-216B24888780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081C1748-B089-EFF1-24A4-5A4D7A405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9274B06-6418-989F-92BD-E05F54D3BF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6CBA78-676D-1C7B-1B28-AB815A4234B8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75B36F4-E589-A9B6-A3E1-4A28CD134A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83550" y="0"/>
            <a:ext cx="2808445" cy="1353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315EEC-43E6-424D-80C2-A4A25E01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9699F-9F4C-448F-BFCF-A32CF31E8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45921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F4E7D-046E-4A84-9C4C-7136CBD51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874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438852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908DB7-4C6E-8C85-B1E2-0584F0B15E97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20343CD1-ABE4-F819-1AC2-93BD72D2A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3269DEB-2416-DB93-3523-FD3C115012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EF7E9A-7829-D1A7-B25B-107A673284CF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13D56CBD-B9CE-A535-A217-AA4D8DBD4E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83550" y="0"/>
            <a:ext cx="2808445" cy="1353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237164-787F-42AA-8252-AA7CE0107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CA3628-8EE7-4088-86C7-2B7AB2269D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1279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2B707-2DDE-4D35-8186-F719EE2B1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283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25674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solidFill>
          <a:schemeClr val="bg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2D563-10E2-28E6-A35A-846303CB262D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C0649DD-48DE-8092-4B5F-51D2011D4E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D4BAD0D-DE43-C4B5-0877-7283674353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52FA00-4AD7-B1A3-0B31-7DAFFE8255EC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53E3A51-7F6B-BA0C-35BB-76FCA4F1B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83550" y="0"/>
            <a:ext cx="2808445" cy="13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11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standard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DB1438-31F8-3783-0625-AEBB710D0A94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E8CF97A-F394-8914-CB88-3D14680C95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CFDF287-B9E8-847A-5154-6BFFA825ED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DDCE1-AE8E-EE00-9DE9-8BDE022C6EB2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12" name="Picture 11" descr="A picture containing text, laser&#10;&#10;Description automatically generated">
            <a:extLst>
              <a:ext uri="{FF2B5EF4-FFF2-40B4-BE49-F238E27FC236}">
                <a16:creationId xmlns:a16="http://schemas.microsoft.com/office/drawing/2014/main" id="{AFDB6AA2-4377-4145-59D3-09CC1A50CF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25222" y="-20000"/>
            <a:ext cx="1796911" cy="1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2847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knowledgement of Count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DB1438-31F8-3783-0625-AEBB710D0A94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E8CF97A-F394-8914-CB88-3D14680C95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CFDF287-B9E8-847A-5154-6BFFA825ED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DDCE1-AE8E-EE00-9DE9-8BDE022C6EB2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DB435-2F73-85EB-15BC-D226700E97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0443" y="287019"/>
            <a:ext cx="3764528" cy="440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1650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mage Lef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green dress&#10;&#10;Description automatically generated with medium confidence">
            <a:extLst>
              <a:ext uri="{FF2B5EF4-FFF2-40B4-BE49-F238E27FC236}">
                <a16:creationId xmlns:a16="http://schemas.microsoft.com/office/drawing/2014/main" id="{28CD7658-CC27-2216-B421-0B0373BE9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648200" cy="6477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CB0CB4-164C-0BB5-BD8F-2738072A1E3D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B12F1D3-DCBE-9262-B52A-4BEEBEC770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363182A-796A-32B0-4A94-B582B16055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93EBD7-23A6-2354-6CEC-45783934CC55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9" name="Picture 8" descr="A picture containing text, laser&#10;&#10;Description automatically generated">
            <a:extLst>
              <a:ext uri="{FF2B5EF4-FFF2-40B4-BE49-F238E27FC236}">
                <a16:creationId xmlns:a16="http://schemas.microsoft.com/office/drawing/2014/main" id="{1F82B42B-D0D6-D6E1-19BC-95EB9CFD17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25222" y="-20000"/>
            <a:ext cx="1796911" cy="1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3986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mage Le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wheelchair&#10;&#10;Description automatically generated with low confidence">
            <a:extLst>
              <a:ext uri="{FF2B5EF4-FFF2-40B4-BE49-F238E27FC236}">
                <a16:creationId xmlns:a16="http://schemas.microsoft.com/office/drawing/2014/main" id="{DB8541F2-6206-BD35-79AB-1BA52E3C39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660900" cy="6489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335F2E-60F0-36FC-091E-8CCCE21054FC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8CE01C4-320A-5896-4370-3A12C017B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435E3A-C3B5-433A-B3F8-1BD244D2D4D8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CF095F82-A965-2409-A761-21B7307EF8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096" y="5681664"/>
            <a:ext cx="1473158" cy="901850"/>
          </a:xfrm>
          <a:prstGeom prst="rect">
            <a:avLst/>
          </a:prstGeom>
        </p:spPr>
      </p:pic>
      <p:pic>
        <p:nvPicPr>
          <p:cNvPr id="13" name="Picture 12" descr="A picture containing text, laser&#10;&#10;Description automatically generated">
            <a:extLst>
              <a:ext uri="{FF2B5EF4-FFF2-40B4-BE49-F238E27FC236}">
                <a16:creationId xmlns:a16="http://schemas.microsoft.com/office/drawing/2014/main" id="{3732F6C4-99BB-4C6B-2EE1-BD159B04955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25222" y="-20000"/>
            <a:ext cx="1796911" cy="1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8955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mage Righ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her arms crossed&#10;&#10;Description automatically generated with medium confidence">
            <a:extLst>
              <a:ext uri="{FF2B5EF4-FFF2-40B4-BE49-F238E27FC236}">
                <a16:creationId xmlns:a16="http://schemas.microsoft.com/office/drawing/2014/main" id="{C9EA2317-405D-F642-3E72-4CA5A64A03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1400" y="0"/>
            <a:ext cx="4800600" cy="6451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920F40-17C4-E71A-1E5E-AC53141D3EC8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9CB19CF-CA64-1478-1574-D0B8872AE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9D2FAF4-BEDC-174F-DB9E-E9A33385B1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039B63-CB0F-34CF-85D4-28259C205AF6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9" name="Picture 8" descr="A picture containing text, laser&#10;&#10;Description automatically generated">
            <a:extLst>
              <a:ext uri="{FF2B5EF4-FFF2-40B4-BE49-F238E27FC236}">
                <a16:creationId xmlns:a16="http://schemas.microsoft.com/office/drawing/2014/main" id="{95EC82BA-1EDD-020B-1618-3DCE3C81B1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25222" y="-20000"/>
            <a:ext cx="1796911" cy="1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2398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61CC1DE-A219-0592-799D-5C5C25324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0" y="0"/>
            <a:ext cx="47879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43CEDF-BFF0-6F2D-A456-AF3207C751C1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AB93A38-55A3-53F4-AB3F-4EC1492DBF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D76D987-D77E-8F1D-8C5B-2EED24BBE3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92177E-9975-8647-150A-84E367BFFF67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1059ED69-89D6-AF9A-9F94-3DDB4C5390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3640" y="-20000"/>
            <a:ext cx="1838493" cy="1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2976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mage Righ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tanding on a bridge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24BEC08-78C9-F50B-518D-C671BCAC32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17904" y="0"/>
            <a:ext cx="48006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E90952-C722-523E-B6A1-03AEE1A4828A}"/>
              </a:ext>
            </a:extLst>
          </p:cNvPr>
          <p:cNvSpPr/>
          <p:nvPr userDrawn="1"/>
        </p:nvSpPr>
        <p:spPr>
          <a:xfrm>
            <a:off x="0" y="6415087"/>
            <a:ext cx="12192000" cy="4429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0A79F10-F8ED-9C1C-1A4C-F304CFCB04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532" y="5681663"/>
            <a:ext cx="1472138" cy="90185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C877F31-9109-DA8B-8A5B-2D781AB515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7070" y="6146876"/>
            <a:ext cx="1496069" cy="496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00EB0F-B2FA-6A86-B001-FBCC7358702D}"/>
              </a:ext>
            </a:extLst>
          </p:cNvPr>
          <p:cNvSpPr txBox="1"/>
          <p:nvPr userDrawn="1"/>
        </p:nvSpPr>
        <p:spPr>
          <a:xfrm>
            <a:off x="9768001" y="6636680"/>
            <a:ext cx="1956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600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</a:rPr>
              <a:t>CRICOS: 00219C | TEQSA: PRV12073 | RTO: 40939</a:t>
            </a:r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01AE8E53-0A06-C95E-6B95-8CF761EDF7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3640" y="-20000"/>
            <a:ext cx="1838493" cy="14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1569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4785F-DF0D-4926-8E45-65FA3CA0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996E8-625E-4FA8-A3D2-E5D76CD24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1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42" r:id="rId2"/>
    <p:sldLayoutId id="2147483730" r:id="rId3"/>
    <p:sldLayoutId id="2147483744" r:id="rId4"/>
    <p:sldLayoutId id="2147483738" r:id="rId5"/>
    <p:sldLayoutId id="2147483739" r:id="rId6"/>
    <p:sldLayoutId id="2147483740" r:id="rId7"/>
    <p:sldLayoutId id="2147483741" r:id="rId8"/>
    <p:sldLayoutId id="2147483743" r:id="rId9"/>
    <p:sldLayoutId id="2147483737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21" r:id="rId16"/>
    <p:sldLayoutId id="2147483722" r:id="rId17"/>
    <p:sldLayoutId id="2147483745" r:id="rId18"/>
    <p:sldLayoutId id="2147483723" r:id="rId19"/>
    <p:sldLayoutId id="2147483724" r:id="rId20"/>
    <p:sldLayoutId id="2147483725" r:id="rId21"/>
    <p:sldLayoutId id="2147483729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ACEF-DC14-F850-BFB7-ED01C21CA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1257300"/>
            <a:ext cx="4343400" cy="1600200"/>
          </a:xfrm>
        </p:spPr>
        <p:txBody>
          <a:bodyPr anchor="b">
            <a:normAutofit fontScale="90000"/>
          </a:bodyPr>
          <a:lstStyle/>
          <a:p>
            <a:r>
              <a:rPr lang="en-US" sz="5300" dirty="0"/>
              <a:t>Inclusive Learning Brainstorm</a:t>
            </a:r>
            <a:br>
              <a:rPr lang="en-US" sz="2700" dirty="0"/>
            </a:br>
            <a:br>
              <a:rPr lang="en-US" sz="2700" dirty="0"/>
            </a:br>
            <a:endParaRPr lang="en-AU" sz="27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AB8A8CD-DCD5-0E25-F807-49B80DD0A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472" y="2478505"/>
            <a:ext cx="3932237" cy="3347864"/>
          </a:xfrm>
        </p:spPr>
        <p:txBody>
          <a:bodyPr>
            <a:normAutofit/>
          </a:bodyPr>
          <a:lstStyle/>
          <a:p>
            <a:r>
              <a:rPr lang="en-US" sz="2800" b="1" dirty="0"/>
              <a:t>UDL ideas to remove barriers to learning</a:t>
            </a:r>
          </a:p>
          <a:p>
            <a:endParaRPr lang="en-US" sz="2000" dirty="0"/>
          </a:p>
          <a:p>
            <a:r>
              <a:rPr lang="en-US" sz="2800" dirty="0"/>
              <a:t>Group brainstorming session</a:t>
            </a:r>
          </a:p>
          <a:p>
            <a:endParaRPr lang="en-US" sz="2000" dirty="0"/>
          </a:p>
          <a:p>
            <a:r>
              <a:rPr lang="en-US" sz="2800" dirty="0"/>
              <a:t>Facilitated by:</a:t>
            </a:r>
          </a:p>
          <a:p>
            <a:r>
              <a:rPr lang="en-US" sz="2800" dirty="0"/>
              <a:t>Justin Wylie CQ University</a:t>
            </a:r>
          </a:p>
        </p:txBody>
      </p:sp>
      <p:pic>
        <p:nvPicPr>
          <p:cNvPr id="7" name="Picture 6" descr="like sp[arks floating out of ita brain with ideas ;i">
            <a:extLst>
              <a:ext uri="{FF2B5EF4-FFF2-40B4-BE49-F238E27FC236}">
                <a16:creationId xmlns:a16="http://schemas.microsoft.com/office/drawing/2014/main" id="{C43CD40A-2298-485F-EEF9-0FBA3A2F5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44" r="1" b="19413"/>
          <a:stretch/>
        </p:blipFill>
        <p:spPr>
          <a:xfrm>
            <a:off x="5183188" y="987426"/>
            <a:ext cx="6172200" cy="4459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1498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A194D-9579-4FA7-2A5B-A753E87D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 E – 10 mins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D2066-C799-AAA3-DC67-312BC28BC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Share your situation and student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Share the strategies you have selected and briefly explain why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Do other strategies benefit your student as well?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Are some more effective or sustainable than others?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2345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0937E-B3F2-4B26-A91E-146821A5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 F – 5 minutes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BD46-95B3-0D04-EF59-5B72BE494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6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online resources will be locked &amp; shared with all participants</a:t>
            </a:r>
          </a:p>
          <a:p>
            <a:pPr marL="514350" marR="0" lvl="0" indent="-514350" algn="l" defTabSz="914400" rtl="0" eaLnBrk="1" fontAlgn="auto" latinLnBrk="0" hangingPunct="1">
              <a:lnSpc>
                <a:spcPct val="16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Did you find some strategies you could sustainably implement?</a:t>
            </a:r>
          </a:p>
          <a:p>
            <a:pPr marL="514350" marR="0" lvl="0" indent="-514350" algn="l" defTabSz="914400" rtl="0" eaLnBrk="1" fontAlgn="auto" latinLnBrk="0" hangingPunct="1">
              <a:lnSpc>
                <a:spcPct val="16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Did some strategies cater to more student diversity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ie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wider impact?</a:t>
            </a:r>
          </a:p>
          <a:p>
            <a:pPr marL="514350" marR="0" lvl="0" indent="-514350" algn="l" defTabSz="914400" rtl="0" eaLnBrk="1" fontAlgn="auto" latinLnBrk="0" hangingPunct="1">
              <a:lnSpc>
                <a:spcPct val="16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you feel more confident about evaluating and selecting UDL strategies?   </a:t>
            </a: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7611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793B-CFFC-F703-3236-E4D8C660B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en-AU" dirty="0"/>
          </a:p>
        </p:txBody>
      </p:sp>
      <p:pic>
        <p:nvPicPr>
          <p:cNvPr id="5" name="Content Placeholder 4" descr="A loud speaker with the words &quot;Thank you!&quot; blasting out.">
            <a:extLst>
              <a:ext uri="{FF2B5EF4-FFF2-40B4-BE49-F238E27FC236}">
                <a16:creationId xmlns:a16="http://schemas.microsoft.com/office/drawing/2014/main" id="{0DF605EF-EB41-22A7-310A-6D71826D45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8733" y="1383324"/>
            <a:ext cx="8604984" cy="4302492"/>
          </a:xfrm>
        </p:spPr>
      </p:pic>
    </p:spTree>
    <p:extLst>
      <p:ext uri="{BB962C8B-B14F-4D97-AF65-F5344CB8AC3E}">
        <p14:creationId xmlns:p14="http://schemas.microsoft.com/office/powerpoint/2010/main" val="581485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EEAD-30B6-C373-963C-CDAEB7FED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Getting ready for the session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BD519-9686-05CE-0104-D32DD9E48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167"/>
            <a:ext cx="6867293" cy="3820971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Move to your table &amp; fill in a name card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Introduce yourself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Please don’t open the envelope until you’re asked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065F4-1EB9-A489-5FA0-2E6FCB1FF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091" y="1830608"/>
            <a:ext cx="4081541" cy="326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83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5A60-2F36-52FE-1E72-C88D0877A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Overview and objective – 5 mins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8FC0A-1D1A-E7EC-2237-B574AD4CB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Scaling up UDL needs to be </a:t>
            </a:r>
            <a:r>
              <a:rPr lang="en-US" b="1" dirty="0"/>
              <a:t>achievable</a:t>
            </a:r>
            <a:r>
              <a:rPr lang="en-US" dirty="0"/>
              <a:t> and </a:t>
            </a:r>
            <a:r>
              <a:rPr lang="en-US" b="1" dirty="0"/>
              <a:t>sustainable</a:t>
            </a:r>
            <a:r>
              <a:rPr lang="en-US" dirty="0"/>
              <a:t>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Your job is to work together to brainstorm and capture the best UDL strategies to remove barriers to learning for your student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The goal is to help improve your skills in finding, evaluating and selecting UDL strategies</a:t>
            </a:r>
            <a:endParaRPr lang="en-AU" dirty="0"/>
          </a:p>
          <a:p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62103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FD31C-9D07-0E56-3178-DC6E42ABD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Some considerations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C5591-127E-650D-0D5B-333738338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Some strategies are more achievable than others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Some cater to a greater diversity of students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Some strategies may be mandatory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Think about who needs to be involved</a:t>
            </a:r>
          </a:p>
        </p:txBody>
      </p:sp>
    </p:spTree>
    <p:extLst>
      <p:ext uri="{BB962C8B-B14F-4D97-AF65-F5344CB8AC3E}">
        <p14:creationId xmlns:p14="http://schemas.microsoft.com/office/powerpoint/2010/main" val="3803473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F8282-6D54-6C70-6717-C7905734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skills you need today are: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0CEB9-7FC2-0A59-4027-D0A49DF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630"/>
            <a:ext cx="6421244" cy="3820971"/>
          </a:xfrm>
        </p:spPr>
        <p:txBody>
          <a:bodyPr>
            <a:noAutofit/>
          </a:bodyPr>
          <a:lstStyle/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dirty="0"/>
              <a:t>Respect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dirty="0"/>
              <a:t>Collaboration &amp; teamwork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dirty="0"/>
              <a:t>Empathy and understanding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dirty="0"/>
              <a:t>Enthusiasm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dirty="0"/>
              <a:t>Critical analysis</a:t>
            </a:r>
          </a:p>
        </p:txBody>
      </p:sp>
      <p:pic>
        <p:nvPicPr>
          <p:cNvPr id="4" name="Picture 3" descr="Hands working together to make a series of cogs engage">
            <a:extLst>
              <a:ext uri="{FF2B5EF4-FFF2-40B4-BE49-F238E27FC236}">
                <a16:creationId xmlns:a16="http://schemas.microsoft.com/office/drawing/2014/main" id="{2F4C8BCB-904D-051C-0B95-3610F4C7D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216" y="1869832"/>
            <a:ext cx="3727938" cy="37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11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16B33-2D60-615C-CD69-AA654023B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 A – 10 minutes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E136A-2B38-CC6A-6810-B4545BC29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200" dirty="0"/>
              <a:t>Read and share your situation with your group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200" dirty="0"/>
              <a:t>Randomly select a student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200" dirty="0"/>
              <a:t>Focus on the barriers that student will face in your situation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200" dirty="0"/>
              <a:t>Brainstorm, evaluate and refine your ideas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200" dirty="0"/>
              <a:t>Add the best 2-3 into your online 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7442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3ED2B-876A-1BC9-4821-F28B1AA9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 B – 5 mins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A5DDF-4AE6-9AC8-D15A-8C7004F9C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4000" dirty="0"/>
              <a:t>Consider another student in that same situation?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4000" dirty="0"/>
              <a:t>What barriers would they face?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4000" dirty="0"/>
              <a:t>Would their needs differ, overlap or conflict?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4000" dirty="0"/>
              <a:t>Take another random student and brainstorm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179354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E0DAD-70EC-6954-5D31-A7FE9EA8A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 C – 10 mins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B8147-51DD-B9C7-B661-14C6541E5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dirty="0"/>
              <a:t>Agree on a spokesperson in your group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dirty="0"/>
              <a:t>Share your situation and student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dirty="0"/>
              <a:t>Share the strategies you have selected and briefly explain why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dirty="0"/>
              <a:t>Do other strategies benefit your student as well?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dirty="0"/>
              <a:t>Are some more effective or sustainable than others?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4497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2D635-9E4C-EC4E-75B5-2EA5FB403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 D – 10 minutes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DBFEE-2FE3-B672-99F4-7AB81B7B1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Read and share your second situation with your group</a:t>
            </a:r>
          </a:p>
          <a:p>
            <a:pPr marL="514350" indent="-51435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Randomly select a student </a:t>
            </a:r>
          </a:p>
          <a:p>
            <a:pPr marL="514350" indent="-51435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Focus on the barriers that student will face in your situation</a:t>
            </a:r>
          </a:p>
          <a:p>
            <a:pPr marL="514350" indent="-51435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Brainstorm, evaluate and refine your ideas</a:t>
            </a:r>
          </a:p>
          <a:p>
            <a:pPr marL="514350" indent="-51435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200" dirty="0"/>
              <a:t>Add them to your online 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0740755"/>
      </p:ext>
    </p:extLst>
  </p:cSld>
  <p:clrMapOvr>
    <a:masterClrMapping/>
  </p:clrMapOvr>
</p:sld>
</file>

<file path=ppt/theme/theme1.xml><?xml version="1.0" encoding="utf-8"?>
<a:theme xmlns:a="http://schemas.openxmlformats.org/drawingml/2006/main" name="CQU-Theme1">
  <a:themeElements>
    <a:clrScheme name="Custom 1">
      <a:dk1>
        <a:srgbClr val="003057"/>
      </a:dk1>
      <a:lt1>
        <a:srgbClr val="FFFFFF"/>
      </a:lt1>
      <a:dk2>
        <a:srgbClr val="003057"/>
      </a:dk2>
      <a:lt2>
        <a:srgbClr val="C4D600"/>
      </a:lt2>
      <a:accent1>
        <a:srgbClr val="C4D600"/>
      </a:accent1>
      <a:accent2>
        <a:srgbClr val="003057"/>
      </a:accent2>
      <a:accent3>
        <a:srgbClr val="8096A6"/>
      </a:accent3>
      <a:accent4>
        <a:srgbClr val="58595B"/>
      </a:accent4>
      <a:accent5>
        <a:srgbClr val="003057"/>
      </a:accent5>
      <a:accent6>
        <a:srgbClr val="C4D600"/>
      </a:accent6>
      <a:hlink>
        <a:srgbClr val="0000FF"/>
      </a:hlink>
      <a:folHlink>
        <a:srgbClr val="80008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 lnSpcReduction="10000"/>
      </a:bodyPr>
      <a:lstStyle>
        <a:defPPr marL="514350" indent="-514350" algn="l">
          <a:lnSpc>
            <a:spcPct val="150000"/>
          </a:lnSpc>
          <a:buFont typeface="+mj-lt"/>
          <a:buAutoNum type="arabicPeriod"/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QU-Theme1" id="{B299F67E-91C9-3644-8B9B-4DD9552AD2D9}" vid="{D6B5E4DF-53B0-F84D-940A-041647B7CD79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5E3D60D9E6E04A88E6C46A8F8E80F5" ma:contentTypeVersion="14" ma:contentTypeDescription="Create a new document." ma:contentTypeScope="" ma:versionID="9c3761507c3876473129cc65f42fe919">
  <xsd:schema xmlns:xsd="http://www.w3.org/2001/XMLSchema" xmlns:xs="http://www.w3.org/2001/XMLSchema" xmlns:p="http://schemas.microsoft.com/office/2006/metadata/properties" xmlns:ns2="43435717-49c9-4489-9470-c7c98d62699d" xmlns:ns3="242681ae-e6e2-4ee6-90fd-f2c0d11c7b09" targetNamespace="http://schemas.microsoft.com/office/2006/metadata/properties" ma:root="true" ma:fieldsID="d8c226d9cf81477381acf7e37602337f" ns2:_="" ns3:_="">
    <xsd:import namespace="43435717-49c9-4489-9470-c7c98d62699d"/>
    <xsd:import namespace="242681ae-e6e2-4ee6-90fd-f2c0d11c7b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435717-49c9-4489-9470-c7c98d6269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be76f96-e7f0-4e7c-b4d8-bf0f4c547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2681ae-e6e2-4ee6-90fd-f2c0d11c7b0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d00c8ac-6135-4edf-90aa-1e6137a64d6d}" ma:internalName="TaxCatchAll" ma:showField="CatchAllData" ma:web="242681ae-e6e2-4ee6-90fd-f2c0d11c7b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42681ae-e6e2-4ee6-90fd-f2c0d11c7b09" xsi:nil="true"/>
    <lcf76f155ced4ddcb4097134ff3c332f xmlns="43435717-49c9-4489-9470-c7c98d62699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162C77C-8695-43C5-84FF-02BBF2008D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E4E2AD-BE95-4A51-AFE6-9267DCD88C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435717-49c9-4489-9470-c7c98d62699d"/>
    <ds:schemaRef ds:uri="242681ae-e6e2-4ee6-90fd-f2c0d11c7b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7BA83C-BD5C-4153-AC9E-BDDFF9ED6640}">
  <ds:schemaRefs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4df8f24d-e058-483c-b07c-9a24153b6d65"/>
    <ds:schemaRef ds:uri="683c85ac-e0eb-494b-b20a-fda4b56d0289"/>
    <ds:schemaRef ds:uri="http://schemas.microsoft.com/office/2006/metadata/properties"/>
    <ds:schemaRef ds:uri="242681ae-e6e2-4ee6-90fd-f2c0d11c7b09"/>
    <ds:schemaRef ds:uri="43435717-49c9-4489-9470-c7c98d62699d"/>
  </ds:schemaRefs>
</ds:datastoreItem>
</file>

<file path=docMetadata/LabelInfo.xml><?xml version="1.0" encoding="utf-8"?>
<clbl:labelList xmlns:clbl="http://schemas.microsoft.com/office/2020/mipLabelMetadata">
  <clbl:label id="{590540ad-24f6-4603-bebb-fc2239ec787a}" enabled="1" method="Privileged" siteId="{fdade0c4-3fea-4320-ae53-1a1742aeff1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CQU-Theme1</Template>
  <TotalTime>10296</TotalTime>
  <Words>402</Words>
  <Application>Microsoft Office PowerPoint</Application>
  <PresentationFormat>Widescreen</PresentationFormat>
  <Paragraphs>60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Wingdings</vt:lpstr>
      <vt:lpstr>Arial</vt:lpstr>
      <vt:lpstr>Arial Narrow</vt:lpstr>
      <vt:lpstr>Aptos</vt:lpstr>
      <vt:lpstr>CQU-Theme1</vt:lpstr>
      <vt:lpstr>Inclusive Learning Brainstorm  </vt:lpstr>
      <vt:lpstr>Getting ready for the session</vt:lpstr>
      <vt:lpstr>Overview and objective – 5 mins</vt:lpstr>
      <vt:lpstr>Some considerations</vt:lpstr>
      <vt:lpstr>The skills you need today are:</vt:lpstr>
      <vt:lpstr>Part A – 10 minutes</vt:lpstr>
      <vt:lpstr>Part B – 5 mins</vt:lpstr>
      <vt:lpstr>Part C – 10 mins</vt:lpstr>
      <vt:lpstr>Part D – 10 minutes</vt:lpstr>
      <vt:lpstr>Part E – 10 mins</vt:lpstr>
      <vt:lpstr>Part F – 5 minutes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Wylie</dc:creator>
  <cp:lastModifiedBy>Debbie Rooskov</cp:lastModifiedBy>
  <cp:revision>55</cp:revision>
  <dcterms:modified xsi:type="dcterms:W3CDTF">2024-06-21T02:44:34Z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0x010100595E3D60D9E6E04A88E6C46A8F8E80F5</vt:lpwstr>
  </property>
  <property fmtid="{D5CDD505-2E9C-101B-9397-08002B2CF9AE}" pid="3" name="MediaServiceImageTags">
    <vt:lpwstr/>
  </property>
</Properties>
</file>