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odec Pro" panose="020B0604020202020204" charset="0"/>
      <p:regular r:id="rId14"/>
    </p:embeddedFont>
    <p:embeddedFont>
      <p:font typeface="Codec Pro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376" autoAdjust="0"/>
  </p:normalViewPr>
  <p:slideViewPr>
    <p:cSldViewPr>
      <p:cViewPr varScale="1">
        <p:scale>
          <a:sx n="41" d="100"/>
          <a:sy n="41" d="100"/>
        </p:scale>
        <p:origin x="102" y="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sv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5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hyperlink" Target="https://docs.google.com/spreadsheets/d/1DUF2isFWsqVSYhbaACYtbgcLi_YjDqpE3GLQIVgkKQg/edit#gid=6985111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3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7736" y="6232322"/>
            <a:ext cx="3232876" cy="4223472"/>
          </a:xfrm>
          <a:custGeom>
            <a:avLst/>
            <a:gdLst/>
            <a:ahLst/>
            <a:cxnLst/>
            <a:rect l="l" t="t" r="r" b="b"/>
            <a:pathLst>
              <a:path w="3232876" h="4223472">
                <a:moveTo>
                  <a:pt x="0" y="0"/>
                </a:moveTo>
                <a:lnTo>
                  <a:pt x="3232876" y="0"/>
                </a:lnTo>
                <a:lnTo>
                  <a:pt x="3232876" y="4223472"/>
                </a:lnTo>
                <a:lnTo>
                  <a:pt x="0" y="4223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48993" y="6232322"/>
            <a:ext cx="3401815" cy="4223472"/>
          </a:xfrm>
          <a:custGeom>
            <a:avLst/>
            <a:gdLst/>
            <a:ahLst/>
            <a:cxnLst/>
            <a:rect l="l" t="t" r="r" b="b"/>
            <a:pathLst>
              <a:path w="3401815" h="4223472">
                <a:moveTo>
                  <a:pt x="0" y="0"/>
                </a:moveTo>
                <a:lnTo>
                  <a:pt x="3401815" y="0"/>
                </a:lnTo>
                <a:lnTo>
                  <a:pt x="3401815" y="4223472"/>
                </a:lnTo>
                <a:lnTo>
                  <a:pt x="0" y="4223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25023" y="6232322"/>
            <a:ext cx="3271271" cy="4223472"/>
          </a:xfrm>
          <a:custGeom>
            <a:avLst/>
            <a:gdLst/>
            <a:ahLst/>
            <a:cxnLst/>
            <a:rect l="l" t="t" r="r" b="b"/>
            <a:pathLst>
              <a:path w="3271271" h="4223472">
                <a:moveTo>
                  <a:pt x="0" y="0"/>
                </a:moveTo>
                <a:lnTo>
                  <a:pt x="3271272" y="0"/>
                </a:lnTo>
                <a:lnTo>
                  <a:pt x="3271272" y="4223472"/>
                </a:lnTo>
                <a:lnTo>
                  <a:pt x="0" y="42234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0101" y="6232322"/>
            <a:ext cx="3079295" cy="4223472"/>
          </a:xfrm>
          <a:custGeom>
            <a:avLst/>
            <a:gdLst/>
            <a:ahLst/>
            <a:cxnLst/>
            <a:rect l="l" t="t" r="r" b="b"/>
            <a:pathLst>
              <a:path w="3079295" h="4223472">
                <a:moveTo>
                  <a:pt x="0" y="0"/>
                </a:moveTo>
                <a:lnTo>
                  <a:pt x="3079296" y="0"/>
                </a:lnTo>
                <a:lnTo>
                  <a:pt x="3079296" y="4223472"/>
                </a:lnTo>
                <a:lnTo>
                  <a:pt x="0" y="42234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2699" y="1028700"/>
            <a:ext cx="2094099" cy="864487"/>
          </a:xfrm>
          <a:custGeom>
            <a:avLst/>
            <a:gdLst/>
            <a:ahLst/>
            <a:cxnLst/>
            <a:rect l="l" t="t" r="r" b="b"/>
            <a:pathLst>
              <a:path w="2094099" h="864487">
                <a:moveTo>
                  <a:pt x="0" y="0"/>
                </a:moveTo>
                <a:lnTo>
                  <a:pt x="2094100" y="0"/>
                </a:lnTo>
                <a:lnTo>
                  <a:pt x="2094100" y="864487"/>
                </a:lnTo>
                <a:lnTo>
                  <a:pt x="0" y="8644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9203023-AFE0-E867-0A7B-B0C57C2FCB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0" y="2781492"/>
            <a:ext cx="12954000" cy="1143000"/>
          </a:xfrm>
        </p:spPr>
        <p:txBody>
          <a:bodyPr>
            <a:normAutofit fontScale="90000"/>
          </a:bodyPr>
          <a:lstStyle/>
          <a:p>
            <a:pPr lvl="0" algn="l">
              <a:lnSpc>
                <a:spcPts val="10999"/>
              </a:lnSpc>
              <a:spcBef>
                <a:spcPts val="0"/>
              </a:spcBef>
            </a:pPr>
            <a:r>
              <a:rPr lang="en-US" sz="9999" dirty="0">
                <a:solidFill>
                  <a:srgbClr val="000000"/>
                </a:solidFill>
                <a:latin typeface="Codec Pro Bold"/>
                <a:ea typeface="+mn-ea"/>
                <a:cs typeface="+mn-cs"/>
              </a:rPr>
              <a:t>Breaking the Performative Façade</a:t>
            </a:r>
            <a:endParaRPr lang="en-AU" dirty="0"/>
          </a:p>
        </p:txBody>
      </p:sp>
      <p:sp>
        <p:nvSpPr>
          <p:cNvPr id="9" name="TextBox 9"/>
          <p:cNvSpPr txBox="1"/>
          <p:nvPr/>
        </p:nvSpPr>
        <p:spPr>
          <a:xfrm>
            <a:off x="1028700" y="5285489"/>
            <a:ext cx="13476556" cy="590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Codec Pro"/>
              </a:rPr>
              <a:t>Genuine Universal Design in Higher Education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942472" y="933450"/>
            <a:ext cx="2316828" cy="123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odec Pro"/>
              </a:rPr>
              <a:t>June 12, 2024</a:t>
            </a:r>
          </a:p>
          <a:p>
            <a:pPr algn="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odec Pro"/>
              </a:rPr>
              <a:t>RMIT</a:t>
            </a:r>
          </a:p>
          <a:p>
            <a:pPr algn="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odec Pro"/>
              </a:rPr>
              <a:t>Melbourne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447168" y="5394846"/>
            <a:ext cx="4484767" cy="123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odec Pro Bold"/>
              </a:rPr>
              <a:t>Terra Starbird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odec Pro"/>
              </a:rPr>
              <a:t>Assistant Director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odec Pro"/>
              </a:rPr>
              <a:t>CIT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47168" y="6821554"/>
            <a:ext cx="4812132" cy="123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odec Pro Bold"/>
              </a:rPr>
              <a:t>Bhavani Kannan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odec Pro"/>
              </a:rPr>
              <a:t>Educational Designer/Developer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odec Pro"/>
              </a:rPr>
              <a:t>UNSW at ADFA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47168" y="8248808"/>
            <a:ext cx="4484767" cy="123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odec Pro Bold"/>
              </a:rPr>
              <a:t>Jen Xiang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odec Pro"/>
              </a:rPr>
              <a:t>Education Designer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odec Pro"/>
              </a:rPr>
              <a:t>UNSW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352000" y="-2442516"/>
            <a:ext cx="15380780" cy="18592152"/>
          </a:xfrm>
          <a:custGeom>
            <a:avLst/>
            <a:gdLst/>
            <a:ahLst/>
            <a:cxnLst/>
            <a:rect l="l" t="t" r="r" b="b"/>
            <a:pathLst>
              <a:path w="15380780" h="18592152">
                <a:moveTo>
                  <a:pt x="0" y="0"/>
                </a:moveTo>
                <a:lnTo>
                  <a:pt x="15380780" y="0"/>
                </a:lnTo>
                <a:lnTo>
                  <a:pt x="15380780" y="18592152"/>
                </a:lnTo>
                <a:lnTo>
                  <a:pt x="0" y="18592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8700" y="2894240"/>
            <a:ext cx="6155484" cy="410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endParaRPr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6F8DE12-0AE7-DEE5-ED1F-FABD2FA0A1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371600" y="133350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lnSpc>
                <a:spcPts val="11519"/>
              </a:lnSpc>
              <a:spcBef>
                <a:spcPts val="0"/>
              </a:spcBef>
            </a:pPr>
            <a:r>
              <a:rPr lang="en-US" sz="9600" dirty="0">
                <a:solidFill>
                  <a:srgbClr val="000000"/>
                </a:solidFill>
                <a:latin typeface="Codec Pro Bold"/>
                <a:ea typeface="+mn-ea"/>
                <a:cs typeface="+mn-cs"/>
              </a:rPr>
              <a:t>Resources</a:t>
            </a:r>
            <a:endParaRPr lang="en-AU" dirty="0"/>
          </a:p>
        </p:txBody>
      </p:sp>
      <p:graphicFrame>
        <p:nvGraphicFramePr>
          <p:cNvPr id="6" name="Tab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22673"/>
              </p:ext>
            </p:extLst>
          </p:nvPr>
        </p:nvGraphicFramePr>
        <p:xfrm>
          <a:off x="8438927" y="2986390"/>
          <a:ext cx="8820373" cy="4314219"/>
        </p:xfrm>
        <a:graphic>
          <a:graphicData uri="http://schemas.openxmlformats.org/drawingml/2006/table">
            <a:tbl>
              <a:tblPr/>
              <a:tblGrid>
                <a:gridCol w="1346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3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8816"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9490"/>
                          </a:solidFill>
                          <a:latin typeface="Codec Pro Bold"/>
                        </a:rPr>
                        <a:t>01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odec Pro"/>
                        </a:rPr>
                        <a:t>https://www.humanrights.vic.gov.au/for-organisations/positive-duty/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8816"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9490"/>
                          </a:solidFill>
                          <a:latin typeface="Codec Pro Bold"/>
                        </a:rPr>
                        <a:t>02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odec Pro"/>
                        </a:rPr>
                        <a:t>https://www.education.gov.au/disability-standards-education-2005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6587">
                <a:tc>
                  <a:txBody>
                    <a:bodyPr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9490"/>
                          </a:solidFill>
                          <a:latin typeface="Codec Pro Bold"/>
                        </a:rPr>
                        <a:t>03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odec Pro"/>
                        </a:rPr>
                        <a:t>https://www.adcet.edu.au/resource/11654/file/1/Ableism%20in%20the%20Universities%20Accord_Joint%20Submission_Final.pdf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FFF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529538" y="4568141"/>
            <a:ext cx="4356731" cy="5718859"/>
          </a:xfrm>
          <a:custGeom>
            <a:avLst/>
            <a:gdLst/>
            <a:ahLst/>
            <a:cxnLst/>
            <a:rect l="l" t="t" r="r" b="b"/>
            <a:pathLst>
              <a:path w="4356731" h="5718859">
                <a:moveTo>
                  <a:pt x="4356731" y="0"/>
                </a:moveTo>
                <a:lnTo>
                  <a:pt x="0" y="0"/>
                </a:lnTo>
                <a:lnTo>
                  <a:pt x="0" y="5718859"/>
                </a:lnTo>
                <a:lnTo>
                  <a:pt x="4356731" y="5718859"/>
                </a:lnTo>
                <a:lnTo>
                  <a:pt x="43567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4948" y="-3124059"/>
            <a:ext cx="15525371" cy="19102805"/>
          </a:xfrm>
          <a:custGeom>
            <a:avLst/>
            <a:gdLst/>
            <a:ahLst/>
            <a:cxnLst/>
            <a:rect l="l" t="t" r="r" b="b"/>
            <a:pathLst>
              <a:path w="15525371" h="19102805">
                <a:moveTo>
                  <a:pt x="0" y="0"/>
                </a:moveTo>
                <a:lnTo>
                  <a:pt x="15525371" y="0"/>
                </a:lnTo>
                <a:lnTo>
                  <a:pt x="15525371" y="19102805"/>
                </a:lnTo>
                <a:lnTo>
                  <a:pt x="0" y="19102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8696" y="3516237"/>
            <a:ext cx="5750608" cy="5750608"/>
          </a:xfrm>
          <a:custGeom>
            <a:avLst/>
            <a:gdLst/>
            <a:ahLst/>
            <a:cxnLst/>
            <a:rect l="l" t="t" r="r" b="b"/>
            <a:pathLst>
              <a:path w="5750608" h="5750608">
                <a:moveTo>
                  <a:pt x="0" y="0"/>
                </a:moveTo>
                <a:lnTo>
                  <a:pt x="5750608" y="0"/>
                </a:lnTo>
                <a:lnTo>
                  <a:pt x="5750608" y="5750608"/>
                </a:lnTo>
                <a:lnTo>
                  <a:pt x="0" y="5750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TextBox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74373" y="3380210"/>
            <a:ext cx="6155483" cy="410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endParaRPr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21128" y="5332797"/>
            <a:ext cx="3738172" cy="4954203"/>
          </a:xfrm>
          <a:custGeom>
            <a:avLst/>
            <a:gdLst/>
            <a:ahLst/>
            <a:cxnLst/>
            <a:rect l="l" t="t" r="r" b="b"/>
            <a:pathLst>
              <a:path w="3738172" h="4954203">
                <a:moveTo>
                  <a:pt x="0" y="0"/>
                </a:moveTo>
                <a:lnTo>
                  <a:pt x="3738172" y="0"/>
                </a:lnTo>
                <a:lnTo>
                  <a:pt x="3738172" y="4954203"/>
                </a:lnTo>
                <a:lnTo>
                  <a:pt x="0" y="4954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3182" y="5332797"/>
            <a:ext cx="3521988" cy="4954203"/>
          </a:xfrm>
          <a:custGeom>
            <a:avLst/>
            <a:gdLst/>
            <a:ahLst/>
            <a:cxnLst/>
            <a:rect l="l" t="t" r="r" b="b"/>
            <a:pathLst>
              <a:path w="3521988" h="4954203">
                <a:moveTo>
                  <a:pt x="0" y="0"/>
                </a:moveTo>
                <a:lnTo>
                  <a:pt x="3521988" y="0"/>
                </a:lnTo>
                <a:lnTo>
                  <a:pt x="3521988" y="4954203"/>
                </a:lnTo>
                <a:lnTo>
                  <a:pt x="0" y="49542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0A35047-F803-A3EF-A225-57B07D02EE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0339" y="1597697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lnSpc>
                <a:spcPts val="11519"/>
              </a:lnSpc>
              <a:spcBef>
                <a:spcPts val="0"/>
              </a:spcBef>
            </a:pPr>
            <a:r>
              <a:rPr lang="en-US" sz="9600" dirty="0">
                <a:solidFill>
                  <a:srgbClr val="000000"/>
                </a:solidFill>
                <a:latin typeface="Codec Pro"/>
                <a:ea typeface="+mn-ea"/>
                <a:cs typeface="+mn-cs"/>
              </a:rPr>
              <a:t>Feedback</a:t>
            </a:r>
            <a:endParaRPr lang="en-A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-3204477" y="-24421533"/>
            <a:ext cx="24875072" cy="30068768"/>
          </a:xfrm>
          <a:custGeom>
            <a:avLst/>
            <a:gdLst/>
            <a:ahLst/>
            <a:cxnLst/>
            <a:rect l="l" t="t" r="r" b="b"/>
            <a:pathLst>
              <a:path w="24875072" h="30068768">
                <a:moveTo>
                  <a:pt x="24875072" y="30068768"/>
                </a:moveTo>
                <a:lnTo>
                  <a:pt x="0" y="30068768"/>
                </a:lnTo>
                <a:lnTo>
                  <a:pt x="0" y="0"/>
                </a:lnTo>
                <a:lnTo>
                  <a:pt x="24875072" y="0"/>
                </a:lnTo>
                <a:lnTo>
                  <a:pt x="24875072" y="300687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15319" y="3685426"/>
            <a:ext cx="5254113" cy="5755558"/>
          </a:xfrm>
          <a:custGeom>
            <a:avLst/>
            <a:gdLst/>
            <a:ahLst/>
            <a:cxnLst/>
            <a:rect l="l" t="t" r="r" b="b"/>
            <a:pathLst>
              <a:path w="5254113" h="5755558">
                <a:moveTo>
                  <a:pt x="0" y="0"/>
                </a:moveTo>
                <a:lnTo>
                  <a:pt x="5254113" y="0"/>
                </a:lnTo>
                <a:lnTo>
                  <a:pt x="5254113" y="5755558"/>
                </a:lnTo>
                <a:lnTo>
                  <a:pt x="0" y="57555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19" t="-193" r="-11874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58431" y="3685426"/>
            <a:ext cx="5171138" cy="5755558"/>
          </a:xfrm>
          <a:custGeom>
            <a:avLst/>
            <a:gdLst/>
            <a:ahLst/>
            <a:cxnLst/>
            <a:rect l="l" t="t" r="r" b="b"/>
            <a:pathLst>
              <a:path w="5171138" h="5755558">
                <a:moveTo>
                  <a:pt x="0" y="0"/>
                </a:moveTo>
                <a:lnTo>
                  <a:pt x="5171138" y="0"/>
                </a:lnTo>
                <a:lnTo>
                  <a:pt x="5171138" y="5755558"/>
                </a:lnTo>
                <a:lnTo>
                  <a:pt x="0" y="5755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654" t="-7454" r="-9637" b="-7610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1410" y="3685426"/>
            <a:ext cx="4681271" cy="5751332"/>
          </a:xfrm>
          <a:custGeom>
            <a:avLst/>
            <a:gdLst/>
            <a:ahLst/>
            <a:cxnLst/>
            <a:rect l="l" t="t" r="r" b="b"/>
            <a:pathLst>
              <a:path w="4681271" h="5751332">
                <a:moveTo>
                  <a:pt x="0" y="0"/>
                </a:moveTo>
                <a:lnTo>
                  <a:pt x="4681271" y="0"/>
                </a:lnTo>
                <a:lnTo>
                  <a:pt x="4681271" y="5751332"/>
                </a:lnTo>
                <a:lnTo>
                  <a:pt x="0" y="57513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029" r="-4709" b="-73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79550" y="1028700"/>
            <a:ext cx="3289882" cy="1206290"/>
          </a:xfrm>
          <a:custGeom>
            <a:avLst/>
            <a:gdLst/>
            <a:ahLst/>
            <a:cxnLst/>
            <a:rect l="l" t="t" r="r" b="b"/>
            <a:pathLst>
              <a:path w="3289882" h="1206290">
                <a:moveTo>
                  <a:pt x="0" y="0"/>
                </a:moveTo>
                <a:lnTo>
                  <a:pt x="3289882" y="0"/>
                </a:lnTo>
                <a:lnTo>
                  <a:pt x="3289882" y="1206290"/>
                </a:lnTo>
                <a:lnTo>
                  <a:pt x="0" y="12062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1591410" y="1109988"/>
            <a:ext cx="10138160" cy="1600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5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dec Pro"/>
                <a:ea typeface="+mn-ea"/>
                <a:cs typeface="+mn-cs"/>
              </a:rPr>
              <a:t>Connect with 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63775" y="7088066"/>
            <a:ext cx="10676501" cy="1067650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ADBF3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CD0BB4F9-DEAC-49B3-C389-68ACC61F0F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dirty="0"/>
              <a:t>Acknowledgement of Country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31080" y="1177390"/>
            <a:ext cx="14068323" cy="633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49"/>
              </a:lnSpc>
            </a:pPr>
            <a:r>
              <a:rPr lang="en-US" sz="3499">
                <a:solidFill>
                  <a:srgbClr val="000000"/>
                </a:solidFill>
                <a:latin typeface="Codec Pro"/>
              </a:rPr>
              <a:t>We acknowledge, celebrate, and pay our respect to the Woi wurrung and Boon wurrun language groups of the eastern Kulin Nation on whose traditional lands we meet today. </a:t>
            </a:r>
          </a:p>
          <a:p>
            <a:pPr algn="l">
              <a:lnSpc>
                <a:spcPts val="4549"/>
              </a:lnSpc>
            </a:pPr>
            <a:endParaRPr lang="en-US" sz="3499">
              <a:solidFill>
                <a:srgbClr val="000000"/>
              </a:solidFill>
              <a:latin typeface="Codec Pro"/>
            </a:endParaRPr>
          </a:p>
          <a:p>
            <a:pPr algn="l">
              <a:lnSpc>
                <a:spcPts val="4549"/>
              </a:lnSpc>
            </a:pPr>
            <a:r>
              <a:rPr lang="en-US" sz="3499">
                <a:solidFill>
                  <a:srgbClr val="000000"/>
                </a:solidFill>
                <a:latin typeface="Codec Pro"/>
              </a:rPr>
              <a:t>We further extend that respect to all First Nations Australians whose cultures are among the oldest continuing cultures in human history.</a:t>
            </a:r>
          </a:p>
          <a:p>
            <a:pPr algn="l">
              <a:lnSpc>
                <a:spcPts val="4549"/>
              </a:lnSpc>
            </a:pPr>
            <a:endParaRPr lang="en-US" sz="3499">
              <a:solidFill>
                <a:srgbClr val="000000"/>
              </a:solidFill>
              <a:latin typeface="Codec Pro"/>
            </a:endParaRPr>
          </a:p>
          <a:p>
            <a:pPr algn="l">
              <a:lnSpc>
                <a:spcPts val="4549"/>
              </a:lnSpc>
            </a:pPr>
            <a:r>
              <a:rPr lang="en-US" sz="3499">
                <a:solidFill>
                  <a:srgbClr val="000000"/>
                </a:solidFill>
                <a:latin typeface="Codec Pro"/>
              </a:rPr>
              <a:t>We welcome the opportunity to share and learn from each other in valuing education for all.</a:t>
            </a:r>
          </a:p>
          <a:p>
            <a:pPr algn="l">
              <a:lnSpc>
                <a:spcPts val="4549"/>
              </a:lnSpc>
            </a:pPr>
            <a:endParaRPr lang="en-US" sz="3499">
              <a:solidFill>
                <a:srgbClr val="000000"/>
              </a:solidFill>
              <a:latin typeface="Codec Pro"/>
            </a:endParaRPr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29595">
            <a:off x="15434395" y="3219291"/>
            <a:ext cx="2563117" cy="2348747"/>
          </a:xfrm>
          <a:custGeom>
            <a:avLst/>
            <a:gdLst/>
            <a:ahLst/>
            <a:cxnLst/>
            <a:rect l="l" t="t" r="r" b="b"/>
            <a:pathLst>
              <a:path w="2563117" h="2348747">
                <a:moveTo>
                  <a:pt x="0" y="0"/>
                </a:moveTo>
                <a:lnTo>
                  <a:pt x="2563117" y="0"/>
                </a:lnTo>
                <a:lnTo>
                  <a:pt x="2563117" y="2348747"/>
                </a:lnTo>
                <a:lnTo>
                  <a:pt x="0" y="2348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-3204477" y="-24421533"/>
            <a:ext cx="24875072" cy="30068768"/>
          </a:xfrm>
          <a:custGeom>
            <a:avLst/>
            <a:gdLst/>
            <a:ahLst/>
            <a:cxnLst/>
            <a:rect l="l" t="t" r="r" b="b"/>
            <a:pathLst>
              <a:path w="24875072" h="30068768">
                <a:moveTo>
                  <a:pt x="24875072" y="30068768"/>
                </a:moveTo>
                <a:lnTo>
                  <a:pt x="0" y="30068768"/>
                </a:lnTo>
                <a:lnTo>
                  <a:pt x="0" y="0"/>
                </a:lnTo>
                <a:lnTo>
                  <a:pt x="24875072" y="0"/>
                </a:lnTo>
                <a:lnTo>
                  <a:pt x="24875072" y="300687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0541" y="2836553"/>
            <a:ext cx="3531996" cy="3189968"/>
            <a:chOff x="0" y="0"/>
            <a:chExt cx="6142990" cy="55481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42990" cy="5548122"/>
            </a:xfrm>
            <a:custGeom>
              <a:avLst/>
              <a:gdLst/>
              <a:ahLst/>
              <a:cxnLst/>
              <a:rect l="l" t="t" r="r" b="b"/>
              <a:pathLst>
                <a:path w="6142990" h="5548122">
                  <a:moveTo>
                    <a:pt x="4689221" y="5548122"/>
                  </a:moveTo>
                  <a:lnTo>
                    <a:pt x="1453769" y="5548122"/>
                  </a:lnTo>
                  <a:cubicBezTo>
                    <a:pt x="650875" y="5548122"/>
                    <a:pt x="0" y="4897248"/>
                    <a:pt x="0" y="4094353"/>
                  </a:cubicBezTo>
                  <a:lnTo>
                    <a:pt x="0" y="1453769"/>
                  </a:lnTo>
                  <a:cubicBezTo>
                    <a:pt x="0" y="650875"/>
                    <a:pt x="650875" y="0"/>
                    <a:pt x="1453769" y="0"/>
                  </a:cubicBezTo>
                  <a:lnTo>
                    <a:pt x="4689221" y="0"/>
                  </a:lnTo>
                  <a:cubicBezTo>
                    <a:pt x="5074785" y="0"/>
                    <a:pt x="5444556" y="153165"/>
                    <a:pt x="5717191" y="425799"/>
                  </a:cubicBezTo>
                  <a:cubicBezTo>
                    <a:pt x="5989825" y="698434"/>
                    <a:pt x="6142990" y="1068206"/>
                    <a:pt x="6142990" y="1453769"/>
                  </a:cubicBezTo>
                  <a:lnTo>
                    <a:pt x="6142990" y="4094353"/>
                  </a:lnTo>
                  <a:cubicBezTo>
                    <a:pt x="6142990" y="4897248"/>
                    <a:pt x="5492116" y="5548122"/>
                    <a:pt x="4689221" y="5548122"/>
                  </a:cubicBezTo>
                  <a:close/>
                </a:path>
              </a:pathLst>
            </a:custGeom>
            <a:blipFill>
              <a:blip r:embed="rId4"/>
              <a:stretch>
                <a:fillRect l="-8500" r="-5082" b="-25761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67062" y="2836553"/>
            <a:ext cx="3531996" cy="3189968"/>
            <a:chOff x="0" y="0"/>
            <a:chExt cx="6142990" cy="55481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42990" cy="5548122"/>
            </a:xfrm>
            <a:custGeom>
              <a:avLst/>
              <a:gdLst/>
              <a:ahLst/>
              <a:cxnLst/>
              <a:rect l="l" t="t" r="r" b="b"/>
              <a:pathLst>
                <a:path w="6142990" h="5548122">
                  <a:moveTo>
                    <a:pt x="4689221" y="5548122"/>
                  </a:moveTo>
                  <a:lnTo>
                    <a:pt x="1453769" y="5548122"/>
                  </a:lnTo>
                  <a:cubicBezTo>
                    <a:pt x="650875" y="5548122"/>
                    <a:pt x="0" y="4897248"/>
                    <a:pt x="0" y="4094353"/>
                  </a:cubicBezTo>
                  <a:lnTo>
                    <a:pt x="0" y="1453769"/>
                  </a:lnTo>
                  <a:cubicBezTo>
                    <a:pt x="0" y="650875"/>
                    <a:pt x="650875" y="0"/>
                    <a:pt x="1453769" y="0"/>
                  </a:cubicBezTo>
                  <a:lnTo>
                    <a:pt x="4689221" y="0"/>
                  </a:lnTo>
                  <a:cubicBezTo>
                    <a:pt x="5074785" y="0"/>
                    <a:pt x="5444556" y="153165"/>
                    <a:pt x="5717191" y="425799"/>
                  </a:cubicBezTo>
                  <a:cubicBezTo>
                    <a:pt x="5989825" y="698434"/>
                    <a:pt x="6142990" y="1068206"/>
                    <a:pt x="6142990" y="1453769"/>
                  </a:cubicBezTo>
                  <a:lnTo>
                    <a:pt x="6142990" y="4094353"/>
                  </a:lnTo>
                  <a:cubicBezTo>
                    <a:pt x="6142990" y="4897248"/>
                    <a:pt x="5492116" y="5548122"/>
                    <a:pt x="4689221" y="5548122"/>
                  </a:cubicBezTo>
                  <a:close/>
                </a:path>
              </a:pathLst>
            </a:custGeom>
            <a:blipFill>
              <a:blip r:embed="rId5"/>
              <a:stretch>
                <a:fillRect t="-5360" b="-5360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913529" y="2836553"/>
            <a:ext cx="3531996" cy="3189968"/>
            <a:chOff x="0" y="0"/>
            <a:chExt cx="6142990" cy="55481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142990" cy="5548122"/>
            </a:xfrm>
            <a:custGeom>
              <a:avLst/>
              <a:gdLst/>
              <a:ahLst/>
              <a:cxnLst/>
              <a:rect l="l" t="t" r="r" b="b"/>
              <a:pathLst>
                <a:path w="6142990" h="5548122">
                  <a:moveTo>
                    <a:pt x="4689221" y="5548122"/>
                  </a:moveTo>
                  <a:lnTo>
                    <a:pt x="1453769" y="5548122"/>
                  </a:lnTo>
                  <a:cubicBezTo>
                    <a:pt x="650875" y="5548122"/>
                    <a:pt x="0" y="4897248"/>
                    <a:pt x="0" y="4094353"/>
                  </a:cubicBezTo>
                  <a:lnTo>
                    <a:pt x="0" y="1453769"/>
                  </a:lnTo>
                  <a:cubicBezTo>
                    <a:pt x="0" y="650875"/>
                    <a:pt x="650875" y="0"/>
                    <a:pt x="1453769" y="0"/>
                  </a:cubicBezTo>
                  <a:lnTo>
                    <a:pt x="4689221" y="0"/>
                  </a:lnTo>
                  <a:cubicBezTo>
                    <a:pt x="5074785" y="0"/>
                    <a:pt x="5444556" y="153165"/>
                    <a:pt x="5717191" y="425799"/>
                  </a:cubicBezTo>
                  <a:cubicBezTo>
                    <a:pt x="5989825" y="698434"/>
                    <a:pt x="6142990" y="1068206"/>
                    <a:pt x="6142990" y="1453769"/>
                  </a:cubicBezTo>
                  <a:lnTo>
                    <a:pt x="6142990" y="4094353"/>
                  </a:lnTo>
                  <a:cubicBezTo>
                    <a:pt x="6142990" y="4897248"/>
                    <a:pt x="5492116" y="5548122"/>
                    <a:pt x="4689221" y="5548122"/>
                  </a:cubicBezTo>
                  <a:close/>
                </a:path>
              </a:pathLst>
            </a:custGeom>
            <a:blipFill>
              <a:blip r:embed="rId6"/>
              <a:stretch>
                <a:fillRect t="-5360" b="-5360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1842475" y="666326"/>
            <a:ext cx="14603050" cy="1371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dec Pro Bold"/>
                <a:ea typeface="+mn-ea"/>
                <a:cs typeface="+mn-cs"/>
              </a:rPr>
              <a:t>Facilitators</a:t>
            </a:r>
          </a:p>
        </p:txBody>
      </p:sp>
      <p:grpSp>
        <p:nvGrpSpPr>
          <p:cNvPr id="10" name="Group 10" descr="Terra Starbird: she/her&#10;Assistant Director Workplace Inclusion&#10;Canberra Institute of Technology"/>
          <p:cNvGrpSpPr/>
          <p:nvPr/>
        </p:nvGrpSpPr>
        <p:grpSpPr>
          <a:xfrm>
            <a:off x="2230179" y="6398088"/>
            <a:ext cx="3112720" cy="3286346"/>
            <a:chOff x="0" y="0"/>
            <a:chExt cx="4150293" cy="4381794"/>
          </a:xfrm>
        </p:grpSpPr>
        <p:sp>
          <p:nvSpPr>
            <p:cNvPr id="11" name="TextBox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731814"/>
              <a:ext cx="4150293" cy="3649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Codec Pro"/>
                  <a:hlinkClick r:id="rId7" tooltip="https://docs.google.com/spreadsheets/d/1DUF2isFWsqVSYhbaACYtbgcLi_YjDqpE3GLQIVgkKQg/edit#gid=69851113"/>
                </a:rPr>
                <a:t>she/her</a:t>
              </a:r>
              <a:endParaRPr lang="en-US" sz="2400" dirty="0">
                <a:solidFill>
                  <a:srgbClr val="000000"/>
                </a:solidFill>
                <a:latin typeface="Codec Pro"/>
                <a:hlinkClick r:id="rId7" tooltip="https://docs.google.com/spreadsheets/d/1DUF2isFWsqVSYhbaACYtbgcLi_YjDqpE3GLQIVgkKQg/edit#gid=69851113"/>
              </a:endParaRPr>
            </a:p>
            <a:p>
              <a:pPr algn="ctr">
                <a:lnSpc>
                  <a:spcPts val="36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dec Pro Bold"/>
                  <a:hlinkClick r:id="rId7" tooltip="https://docs.google.com/spreadsheets/d/1DUF2isFWsqVSYhbaACYtbgcLi_YjDqpE3GLQIVgkKQg/edit#gid=69851113"/>
                </a:rPr>
                <a:t>Assistant Director</a:t>
              </a:r>
              <a:r>
                <a:rPr lang="en-US" sz="2400" dirty="0">
                  <a:solidFill>
                    <a:srgbClr val="000000"/>
                  </a:solidFill>
                  <a:latin typeface="Codec Pro"/>
                  <a:hlinkClick r:id="rId7" tooltip="https://docs.google.com/spreadsheets/d/1DUF2isFWsqVSYhbaACYtbgcLi_YjDqpE3GLQIVgkKQg/edit#gid=69851113"/>
                </a:rPr>
                <a:t> Workplace Inclusion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dec Pro"/>
                  <a:hlinkClick r:id="rId7" tooltip="https://docs.google.com/spreadsheets/d/1DUF2isFWsqVSYhbaACYtbgcLi_YjDqpE3GLQIVgkKQg/edit#gid=69851113"/>
                </a:rPr>
                <a:t>Canberra Institute of Technology</a:t>
              </a:r>
            </a:p>
            <a:p>
              <a:pPr algn="ctr">
                <a:lnSpc>
                  <a:spcPts val="3600"/>
                </a:lnSpc>
              </a:pPr>
              <a:endParaRPr lang="en-US" sz="2400" dirty="0">
                <a:solidFill>
                  <a:srgbClr val="000000"/>
                </a:solidFill>
                <a:latin typeface="Codec Pro"/>
                <a:hlinkClick r:id="rId7" tooltip="https://docs.google.com/spreadsheets/d/1DUF2isFWsqVSYhbaACYtbgcLi_YjDqpE3GLQIVgkKQg/edit#gid=69851113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4150293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Codec Pro Bold"/>
                </a:rPr>
                <a:t>Terra Starbird</a:t>
              </a:r>
            </a:p>
          </p:txBody>
        </p:sp>
      </p:grpSp>
      <p:grpSp>
        <p:nvGrpSpPr>
          <p:cNvPr id="13" name="Group 13" descr="Bhavani Kannan: SFHEA&#10;she/her, they/them&#10;Educational Designer/Developer&#10;ADFA at UNSW, Canberra"/>
          <p:cNvGrpSpPr/>
          <p:nvPr/>
        </p:nvGrpSpPr>
        <p:grpSpPr>
          <a:xfrm>
            <a:off x="7467062" y="6398088"/>
            <a:ext cx="3578051" cy="3743546"/>
            <a:chOff x="0" y="0"/>
            <a:chExt cx="4770734" cy="4991394"/>
          </a:xfrm>
        </p:grpSpPr>
        <p:sp>
          <p:nvSpPr>
            <p:cNvPr id="14" name="TextBox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0" y="731814"/>
              <a:ext cx="4770734" cy="4259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Codec Pro"/>
                  <a:hlinkClick r:id="rId7" tooltip="https://docs.google.com/spreadsheets/d/1DUF2isFWsqVSYhbaACYtbgcLi_YjDqpE3GLQIVgkKQg/edit#gid=69851113"/>
                </a:rPr>
                <a:t>SFHEA</a:t>
              </a:r>
              <a:endParaRPr lang="en-US" sz="2400" dirty="0">
                <a:solidFill>
                  <a:srgbClr val="000000"/>
                </a:solidFill>
                <a:latin typeface="Codec Pro"/>
                <a:hlinkClick r:id="rId7" tooltip="https://docs.google.com/spreadsheets/d/1DUF2isFWsqVSYhbaACYtbgcLi_YjDqpE3GLQIVgkKQg/edit#gid=69851113"/>
              </a:endParaRPr>
            </a:p>
            <a:p>
              <a:pPr algn="ctr">
                <a:lnSpc>
                  <a:spcPts val="36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dec Pro"/>
                  <a:hlinkClick r:id="rId7" tooltip="https://docs.google.com/spreadsheets/d/1DUF2isFWsqVSYhbaACYtbgcLi_YjDqpE3GLQIVgkKQg/edit#gid=69851113"/>
                </a:rPr>
                <a:t>she/her, they/them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dec Pro Bold"/>
                  <a:hlinkClick r:id="rId7" tooltip="https://docs.google.com/spreadsheets/d/1DUF2isFWsqVSYhbaACYtbgcLi_YjDqpE3GLQIVgkKQg/edit#gid=69851113"/>
                </a:rPr>
                <a:t>Educational Designer/Developer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dec Pro"/>
                  <a:hlinkClick r:id="rId7" tooltip="https://docs.google.com/spreadsheets/d/1DUF2isFWsqVSYhbaACYtbgcLi_YjDqpE3GLQIVgkKQg/edit#gid=69851113"/>
                </a:rPr>
                <a:t>ADFA at UNSW, Canberra</a:t>
              </a:r>
            </a:p>
            <a:p>
              <a:pPr algn="ctr">
                <a:lnSpc>
                  <a:spcPts val="3600"/>
                </a:lnSpc>
              </a:pPr>
              <a:endParaRPr lang="en-US" sz="2400" dirty="0">
                <a:solidFill>
                  <a:srgbClr val="000000"/>
                </a:solidFill>
                <a:latin typeface="Codec Pro"/>
                <a:hlinkClick r:id="rId7" tooltip="https://docs.google.com/spreadsheets/d/1DUF2isFWsqVSYhbaACYtbgcLi_YjDqpE3GLQIVgkKQg/edit#gid=69851113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4770734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Codec Pro Bold"/>
                </a:rPr>
                <a:t>Bhavani Kannan</a:t>
              </a:r>
            </a:p>
          </p:txBody>
        </p:sp>
      </p:grpSp>
      <p:grpSp>
        <p:nvGrpSpPr>
          <p:cNvPr id="16" name="Group 16" descr="Jen Xiang: Education Designer&#10;School of Clinical Medicine&#10;UNSW, Sydney&#10;"/>
          <p:cNvGrpSpPr/>
          <p:nvPr/>
        </p:nvGrpSpPr>
        <p:grpSpPr>
          <a:xfrm>
            <a:off x="13123167" y="6398088"/>
            <a:ext cx="3112720" cy="2829146"/>
            <a:chOff x="0" y="0"/>
            <a:chExt cx="4150293" cy="3772194"/>
          </a:xfrm>
        </p:grpSpPr>
        <p:sp>
          <p:nvSpPr>
            <p:cNvPr id="17" name="TextBox 17"/>
            <p:cNvSpPr txBox="1"/>
            <p:nvPr/>
          </p:nvSpPr>
          <p:spPr>
            <a:xfrm>
              <a:off x="0" y="731814"/>
              <a:ext cx="4150293" cy="3040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Codec Pro"/>
                </a:rPr>
                <a:t>she/her</a:t>
              </a:r>
              <a:endParaRPr lang="en-US" sz="2400" dirty="0">
                <a:solidFill>
                  <a:srgbClr val="000000"/>
                </a:solidFill>
                <a:latin typeface="Codec Pro"/>
              </a:endParaRPr>
            </a:p>
            <a:p>
              <a:pPr algn="ctr">
                <a:lnSpc>
                  <a:spcPts val="36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dec Pro Bold"/>
                </a:rPr>
                <a:t>Education Designer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dec Pro"/>
                </a:rPr>
                <a:t>School of Clinical Medicine</a:t>
              </a:r>
            </a:p>
            <a:p>
              <a:pPr algn="ctr">
                <a:lnSpc>
                  <a:spcPts val="36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dec Pro"/>
                </a:rPr>
                <a:t>UNSW, Sydney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4150293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Codec Pro Bold"/>
                </a:rPr>
                <a:t>Jen Xiang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1251991" y="2128654"/>
            <a:ext cx="3837807" cy="3297219"/>
            <a:chOff x="0" y="0"/>
            <a:chExt cx="2354580" cy="20229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D1F189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98694" y="1028700"/>
            <a:ext cx="3344403" cy="4400530"/>
          </a:xfrm>
          <a:custGeom>
            <a:avLst/>
            <a:gdLst/>
            <a:ahLst/>
            <a:cxnLst/>
            <a:rect l="l" t="t" r="r" b="b"/>
            <a:pathLst>
              <a:path w="3344403" h="4400530">
                <a:moveTo>
                  <a:pt x="0" y="0"/>
                </a:moveTo>
                <a:lnTo>
                  <a:pt x="3344402" y="0"/>
                </a:lnTo>
                <a:lnTo>
                  <a:pt x="3344402" y="4400530"/>
                </a:lnTo>
                <a:lnTo>
                  <a:pt x="0" y="44005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3617354" y="5429230"/>
            <a:ext cx="3837807" cy="3297219"/>
            <a:chOff x="0" y="0"/>
            <a:chExt cx="2354580" cy="20229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D1F189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42019" y="4558861"/>
            <a:ext cx="3188477" cy="4155598"/>
          </a:xfrm>
          <a:custGeom>
            <a:avLst/>
            <a:gdLst/>
            <a:ahLst/>
            <a:cxnLst/>
            <a:rect l="l" t="t" r="r" b="b"/>
            <a:pathLst>
              <a:path w="3188477" h="4155598">
                <a:moveTo>
                  <a:pt x="0" y="0"/>
                </a:moveTo>
                <a:lnTo>
                  <a:pt x="3188477" y="0"/>
                </a:lnTo>
                <a:lnTo>
                  <a:pt x="3188477" y="4155598"/>
                </a:lnTo>
                <a:lnTo>
                  <a:pt x="0" y="41555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9333088" y="5904628"/>
            <a:ext cx="3837807" cy="3297219"/>
            <a:chOff x="0" y="0"/>
            <a:chExt cx="2354580" cy="20229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D1F189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42015" y="4953832"/>
            <a:ext cx="3019952" cy="4248015"/>
          </a:xfrm>
          <a:custGeom>
            <a:avLst/>
            <a:gdLst/>
            <a:ahLst/>
            <a:cxnLst/>
            <a:rect l="l" t="t" r="r" b="b"/>
            <a:pathLst>
              <a:path w="3019952" h="4248015">
                <a:moveTo>
                  <a:pt x="0" y="0"/>
                </a:moveTo>
                <a:lnTo>
                  <a:pt x="3019953" y="0"/>
                </a:lnTo>
                <a:lnTo>
                  <a:pt x="3019953" y="4248015"/>
                </a:lnTo>
                <a:lnTo>
                  <a:pt x="0" y="4248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1028700" y="933903"/>
            <a:ext cx="8938103" cy="22955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dec Pro Bold"/>
                <a:ea typeface="+mn-ea"/>
                <a:cs typeface="+mn-cs"/>
              </a:rPr>
              <a:t>Challenges of Performative UDL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683182"/>
            <a:ext cx="7814014" cy="5184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Codec Pro"/>
              </a:rPr>
              <a:t>“This is a weight that is bearing down on me; it is a pressure that I feel now every moment of my life – it frustrates me and drives me crazy; at night it is like a splinter in my mind. The solutions to the future, simple though I thought they were, have become harder and harder to grasp. I have learnt from experience that nothing is ever what it seems.”</a:t>
            </a:r>
          </a:p>
          <a:p>
            <a:pPr algn="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Codec Pro"/>
              </a:rPr>
              <a:t>- Yunupingu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2382405" y="1156292"/>
            <a:ext cx="13523190" cy="1371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dec Pro Bold"/>
                <a:ea typeface="+mn-ea"/>
                <a:cs typeface="+mn-cs"/>
              </a:rPr>
              <a:t>Scenario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4905" y="2576703"/>
            <a:ext cx="15393558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Codec Pro"/>
              </a:rPr>
              <a:t>Universal Design for Learning has been identified as a key strategic area for development at your institution/university. As a result, senior leadership have drafted a plan for review to increase adoption of UDL principles across all domains.</a:t>
            </a:r>
          </a:p>
          <a:p>
            <a:pPr algn="l">
              <a:lnSpc>
                <a:spcPts val="3749"/>
              </a:lnSpc>
              <a:spcBef>
                <a:spcPct val="0"/>
              </a:spcBef>
            </a:pPr>
            <a:endParaRPr lang="en-US" sz="2499">
              <a:solidFill>
                <a:srgbClr val="000000"/>
              </a:solidFill>
              <a:latin typeface="Codec Pro"/>
            </a:endParaRPr>
          </a:p>
          <a:p>
            <a:pPr algn="ctr">
              <a:lnSpc>
                <a:spcPts val="374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Codec Pro"/>
              </a:rPr>
              <a:t>Join one working group focusing on a specific stakeholder within your institution.</a:t>
            </a:r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44905" y="5283984"/>
            <a:ext cx="3536614" cy="4097433"/>
            <a:chOff x="0" y="0"/>
            <a:chExt cx="3086119" cy="35755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86119" cy="3575501"/>
            </a:xfrm>
            <a:custGeom>
              <a:avLst/>
              <a:gdLst/>
              <a:ahLst/>
              <a:cxnLst/>
              <a:rect l="l" t="t" r="r" b="b"/>
              <a:pathLst>
                <a:path w="3086119" h="3575501">
                  <a:moveTo>
                    <a:pt x="2961659" y="3575501"/>
                  </a:moveTo>
                  <a:lnTo>
                    <a:pt x="124460" y="3575501"/>
                  </a:lnTo>
                  <a:cubicBezTo>
                    <a:pt x="55880" y="3575501"/>
                    <a:pt x="0" y="3519621"/>
                    <a:pt x="0" y="34510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61659" y="0"/>
                  </a:lnTo>
                  <a:cubicBezTo>
                    <a:pt x="3030239" y="0"/>
                    <a:pt x="3086119" y="55880"/>
                    <a:pt x="3086119" y="124460"/>
                  </a:cubicBezTo>
                  <a:lnTo>
                    <a:pt x="3086119" y="3451041"/>
                  </a:lnTo>
                  <a:cubicBezTo>
                    <a:pt x="3086119" y="3519621"/>
                    <a:pt x="3030239" y="3575501"/>
                    <a:pt x="2961659" y="3575501"/>
                  </a:cubicBezTo>
                  <a:close/>
                </a:path>
              </a:pathLst>
            </a:custGeom>
            <a:solidFill>
              <a:srgbClr val="BADBF3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01848" y="5253228"/>
            <a:ext cx="3536614" cy="4128189"/>
            <a:chOff x="0" y="0"/>
            <a:chExt cx="3086119" cy="36023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86119" cy="3602339"/>
            </a:xfrm>
            <a:custGeom>
              <a:avLst/>
              <a:gdLst/>
              <a:ahLst/>
              <a:cxnLst/>
              <a:rect l="l" t="t" r="r" b="b"/>
              <a:pathLst>
                <a:path w="3086119" h="3602339">
                  <a:moveTo>
                    <a:pt x="2961659" y="3602339"/>
                  </a:moveTo>
                  <a:lnTo>
                    <a:pt x="124460" y="3602339"/>
                  </a:lnTo>
                  <a:cubicBezTo>
                    <a:pt x="55880" y="3602339"/>
                    <a:pt x="0" y="3546459"/>
                    <a:pt x="0" y="34778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61659" y="0"/>
                  </a:lnTo>
                  <a:cubicBezTo>
                    <a:pt x="3030239" y="0"/>
                    <a:pt x="3086119" y="55880"/>
                    <a:pt x="3086119" y="124460"/>
                  </a:cubicBezTo>
                  <a:lnTo>
                    <a:pt x="3086119" y="3477880"/>
                  </a:lnTo>
                  <a:cubicBezTo>
                    <a:pt x="3086119" y="3546459"/>
                    <a:pt x="3030239" y="3602339"/>
                    <a:pt x="2961659" y="3602339"/>
                  </a:cubicBezTo>
                  <a:close/>
                </a:path>
              </a:pathLst>
            </a:custGeom>
            <a:solidFill>
              <a:srgbClr val="BADBF3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73422" y="5253228"/>
            <a:ext cx="3536614" cy="4128189"/>
            <a:chOff x="0" y="0"/>
            <a:chExt cx="3086119" cy="36023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86119" cy="3602339"/>
            </a:xfrm>
            <a:custGeom>
              <a:avLst/>
              <a:gdLst/>
              <a:ahLst/>
              <a:cxnLst/>
              <a:rect l="l" t="t" r="r" b="b"/>
              <a:pathLst>
                <a:path w="3086119" h="3602339">
                  <a:moveTo>
                    <a:pt x="2961659" y="3602339"/>
                  </a:moveTo>
                  <a:lnTo>
                    <a:pt x="124460" y="3602339"/>
                  </a:lnTo>
                  <a:cubicBezTo>
                    <a:pt x="55880" y="3602339"/>
                    <a:pt x="0" y="3546459"/>
                    <a:pt x="0" y="34778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61659" y="0"/>
                  </a:lnTo>
                  <a:cubicBezTo>
                    <a:pt x="3030239" y="0"/>
                    <a:pt x="3086119" y="55880"/>
                    <a:pt x="3086119" y="124460"/>
                  </a:cubicBezTo>
                  <a:lnTo>
                    <a:pt x="3086119" y="3477880"/>
                  </a:lnTo>
                  <a:cubicBezTo>
                    <a:pt x="3086119" y="3546459"/>
                    <a:pt x="3030239" y="3602339"/>
                    <a:pt x="2961659" y="3602339"/>
                  </a:cubicBezTo>
                  <a:close/>
                </a:path>
              </a:pathLst>
            </a:custGeom>
            <a:solidFill>
              <a:srgbClr val="BADBF3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46283" y="5283984"/>
            <a:ext cx="3536614" cy="4097433"/>
            <a:chOff x="0" y="0"/>
            <a:chExt cx="3086119" cy="35755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86119" cy="3575501"/>
            </a:xfrm>
            <a:custGeom>
              <a:avLst/>
              <a:gdLst/>
              <a:ahLst/>
              <a:cxnLst/>
              <a:rect l="l" t="t" r="r" b="b"/>
              <a:pathLst>
                <a:path w="3086119" h="3575501">
                  <a:moveTo>
                    <a:pt x="2961659" y="3575501"/>
                  </a:moveTo>
                  <a:lnTo>
                    <a:pt x="124460" y="3575501"/>
                  </a:lnTo>
                  <a:cubicBezTo>
                    <a:pt x="55880" y="3575501"/>
                    <a:pt x="0" y="3519621"/>
                    <a:pt x="0" y="34510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61659" y="0"/>
                  </a:lnTo>
                  <a:cubicBezTo>
                    <a:pt x="3030239" y="0"/>
                    <a:pt x="3086119" y="55880"/>
                    <a:pt x="3086119" y="124460"/>
                  </a:cubicBezTo>
                  <a:lnTo>
                    <a:pt x="3086119" y="3451041"/>
                  </a:lnTo>
                  <a:cubicBezTo>
                    <a:pt x="3086119" y="3519621"/>
                    <a:pt x="3030239" y="3575501"/>
                    <a:pt x="2961659" y="3575501"/>
                  </a:cubicBezTo>
                  <a:close/>
                </a:path>
              </a:pathLst>
            </a:custGeom>
            <a:solidFill>
              <a:srgbClr val="BADBF3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68510" y="7278597"/>
            <a:ext cx="2489404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Codec Pro Bold"/>
              </a:rPr>
              <a:t>Faculty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69888" y="7278597"/>
            <a:ext cx="2489404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Codec Pro Bold"/>
              </a:rPr>
              <a:t>Students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97671" y="7278597"/>
            <a:ext cx="2489404" cy="426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Codec Pro Bold"/>
              </a:rPr>
              <a:t>Executive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25453" y="7250648"/>
            <a:ext cx="2489404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000000"/>
                </a:solidFill>
                <a:latin typeface="Codec Pro Bold"/>
              </a:rPr>
              <a:t>Industry and Community</a:t>
            </a:r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9008" y="6223900"/>
            <a:ext cx="771164" cy="807886"/>
          </a:xfrm>
          <a:custGeom>
            <a:avLst/>
            <a:gdLst/>
            <a:ahLst/>
            <a:cxnLst/>
            <a:rect l="l" t="t" r="r" b="b"/>
            <a:pathLst>
              <a:path w="771164" h="807886">
                <a:moveTo>
                  <a:pt x="0" y="0"/>
                </a:moveTo>
                <a:lnTo>
                  <a:pt x="771164" y="0"/>
                </a:lnTo>
                <a:lnTo>
                  <a:pt x="771164" y="807886"/>
                </a:lnTo>
                <a:lnTo>
                  <a:pt x="0" y="807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0554" y="6223900"/>
            <a:ext cx="762350" cy="807886"/>
          </a:xfrm>
          <a:custGeom>
            <a:avLst/>
            <a:gdLst/>
            <a:ahLst/>
            <a:cxnLst/>
            <a:rect l="l" t="t" r="r" b="b"/>
            <a:pathLst>
              <a:path w="762350" h="807886">
                <a:moveTo>
                  <a:pt x="0" y="0"/>
                </a:moveTo>
                <a:lnTo>
                  <a:pt x="762350" y="0"/>
                </a:lnTo>
                <a:lnTo>
                  <a:pt x="762350" y="807886"/>
                </a:lnTo>
                <a:lnTo>
                  <a:pt x="0" y="807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7626" y="6223900"/>
            <a:ext cx="511171" cy="807886"/>
          </a:xfrm>
          <a:custGeom>
            <a:avLst/>
            <a:gdLst/>
            <a:ahLst/>
            <a:cxnLst/>
            <a:rect l="l" t="t" r="r" b="b"/>
            <a:pathLst>
              <a:path w="511171" h="807886">
                <a:moveTo>
                  <a:pt x="0" y="0"/>
                </a:moveTo>
                <a:lnTo>
                  <a:pt x="511171" y="0"/>
                </a:lnTo>
                <a:lnTo>
                  <a:pt x="511171" y="807886"/>
                </a:lnTo>
                <a:lnTo>
                  <a:pt x="0" y="8078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66212" y="6223900"/>
            <a:ext cx="807886" cy="807886"/>
          </a:xfrm>
          <a:custGeom>
            <a:avLst/>
            <a:gdLst/>
            <a:ahLst/>
            <a:cxnLst/>
            <a:rect l="l" t="t" r="r" b="b"/>
            <a:pathLst>
              <a:path w="807886" h="807886">
                <a:moveTo>
                  <a:pt x="0" y="0"/>
                </a:moveTo>
                <a:lnTo>
                  <a:pt x="807886" y="0"/>
                </a:lnTo>
                <a:lnTo>
                  <a:pt x="807886" y="807886"/>
                </a:lnTo>
                <a:lnTo>
                  <a:pt x="0" y="8078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646519"/>
            <a:ext cx="18288000" cy="16758458"/>
          </a:xfrm>
          <a:custGeom>
            <a:avLst/>
            <a:gdLst/>
            <a:ahLst/>
            <a:cxnLst/>
            <a:rect l="l" t="t" r="r" b="b"/>
            <a:pathLst>
              <a:path w="18288000" h="16758458">
                <a:moveTo>
                  <a:pt x="0" y="0"/>
                </a:moveTo>
                <a:lnTo>
                  <a:pt x="18288000" y="0"/>
                </a:lnTo>
                <a:lnTo>
                  <a:pt x="18288000" y="16758458"/>
                </a:lnTo>
                <a:lnTo>
                  <a:pt x="0" y="16758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6958236" y="1230123"/>
            <a:ext cx="4371529" cy="15925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2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dec Pro Bold"/>
                <a:ea typeface="+mn-ea"/>
                <a:cs typeface="+mn-cs"/>
              </a:rPr>
              <a:t>Activity 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707107" y="3103368"/>
            <a:ext cx="12873786" cy="631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odec Pro Bold"/>
              </a:rPr>
              <a:t>Scenario: </a:t>
            </a:r>
            <a:r>
              <a:rPr lang="en-US" sz="3000">
                <a:solidFill>
                  <a:srgbClr val="000000"/>
                </a:solidFill>
                <a:latin typeface="Codec Pro"/>
              </a:rPr>
              <a:t>Universal Design for Learning has been identified as a key strategic focus area for your institution/university. As a result, senior leadership have drafted a plan to increase adoption of UDL principles across all domains. </a:t>
            </a:r>
          </a:p>
          <a:p>
            <a:pPr algn="l">
              <a:lnSpc>
                <a:spcPts val="45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Codec Pro"/>
            </a:endParaRPr>
          </a:p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odec Pro"/>
              </a:rPr>
              <a:t>As a group, review and discuss the suggested actions/initiatives.</a:t>
            </a:r>
          </a:p>
          <a:p>
            <a:pPr algn="l">
              <a:lnSpc>
                <a:spcPts val="45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Codec Pro"/>
            </a:endParaRPr>
          </a:p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odec Pro Bold"/>
              </a:rPr>
              <a:t>Task:</a:t>
            </a:r>
            <a:r>
              <a:rPr lang="en-US" sz="3000">
                <a:solidFill>
                  <a:srgbClr val="000000"/>
                </a:solidFill>
                <a:latin typeface="Codec Pro"/>
              </a:rPr>
              <a:t> Determine which are performative UDL, which are genuine UDL, and why.</a:t>
            </a:r>
          </a:p>
          <a:p>
            <a:pPr algn="l">
              <a:lnSpc>
                <a:spcPts val="45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Codec Pro"/>
            </a:endParaRPr>
          </a:p>
          <a:p>
            <a:pPr algn="l">
              <a:lnSpc>
                <a:spcPts val="45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Codec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646519"/>
            <a:ext cx="18288000" cy="16758458"/>
          </a:xfrm>
          <a:custGeom>
            <a:avLst/>
            <a:gdLst/>
            <a:ahLst/>
            <a:cxnLst/>
            <a:rect l="l" t="t" r="r" b="b"/>
            <a:pathLst>
              <a:path w="18288000" h="16758458">
                <a:moveTo>
                  <a:pt x="0" y="0"/>
                </a:moveTo>
                <a:lnTo>
                  <a:pt x="18288000" y="0"/>
                </a:lnTo>
                <a:lnTo>
                  <a:pt x="18288000" y="16758458"/>
                </a:lnTo>
                <a:lnTo>
                  <a:pt x="0" y="16758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6846912" y="1230123"/>
            <a:ext cx="4594175" cy="15925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2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dec Pro Bold"/>
                <a:ea typeface="+mn-ea"/>
                <a:cs typeface="+mn-cs"/>
              </a:rPr>
              <a:t>Activity 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12718" y="3537242"/>
            <a:ext cx="13062565" cy="402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odec Pro Bold"/>
              </a:rPr>
              <a:t>Task:</a:t>
            </a:r>
            <a:r>
              <a:rPr lang="en-US" sz="3000">
                <a:solidFill>
                  <a:srgbClr val="000000"/>
                </a:solidFill>
                <a:latin typeface="Codec Pro"/>
              </a:rPr>
              <a:t>  Select one initiative that the working group deemed performative UDL.</a:t>
            </a:r>
          </a:p>
          <a:p>
            <a:pPr algn="l">
              <a:lnSpc>
                <a:spcPts val="45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Codec Pro"/>
            </a:endParaRPr>
          </a:p>
          <a:p>
            <a:pPr algn="l">
              <a:lnSpc>
                <a:spcPts val="4500"/>
              </a:lnSpc>
            </a:pPr>
            <a:r>
              <a:rPr lang="en-US" sz="3000">
                <a:solidFill>
                  <a:srgbClr val="000000"/>
                </a:solidFill>
                <a:latin typeface="Codec Pro"/>
              </a:rPr>
              <a:t>Develop strategies to persuade Senior Management:</a:t>
            </a:r>
          </a:p>
          <a:p>
            <a:pPr marL="647700" lvl="1" indent="-323850" algn="l">
              <a:lnSpc>
                <a:spcPts val="45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odec Pro"/>
              </a:rPr>
              <a:t>That it is performative UDL; and</a:t>
            </a:r>
          </a:p>
          <a:p>
            <a:pPr marL="647700" lvl="1" indent="-323850" algn="l">
              <a:lnSpc>
                <a:spcPts val="45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Codec Pro"/>
              </a:rPr>
              <a:t>Why a genuine UDL initiative would be better.</a:t>
            </a:r>
          </a:p>
          <a:p>
            <a:pPr algn="l">
              <a:lnSpc>
                <a:spcPts val="45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Codec Pro"/>
            </a:endParaRPr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71732" y="5844948"/>
            <a:ext cx="3270965" cy="4442052"/>
          </a:xfrm>
          <a:custGeom>
            <a:avLst/>
            <a:gdLst/>
            <a:ahLst/>
            <a:cxnLst/>
            <a:rect l="l" t="t" r="r" b="b"/>
            <a:pathLst>
              <a:path w="3270965" h="4442052">
                <a:moveTo>
                  <a:pt x="0" y="0"/>
                </a:moveTo>
                <a:lnTo>
                  <a:pt x="3270965" y="0"/>
                </a:lnTo>
                <a:lnTo>
                  <a:pt x="3270965" y="4442052"/>
                </a:lnTo>
                <a:lnTo>
                  <a:pt x="0" y="4442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61252" y="5926860"/>
            <a:ext cx="3289924" cy="4360140"/>
          </a:xfrm>
          <a:custGeom>
            <a:avLst/>
            <a:gdLst/>
            <a:ahLst/>
            <a:cxnLst/>
            <a:rect l="l" t="t" r="r" b="b"/>
            <a:pathLst>
              <a:path w="3289924" h="4360140">
                <a:moveTo>
                  <a:pt x="0" y="0"/>
                </a:moveTo>
                <a:lnTo>
                  <a:pt x="3289923" y="0"/>
                </a:lnTo>
                <a:lnTo>
                  <a:pt x="3289923" y="4360140"/>
                </a:lnTo>
                <a:lnTo>
                  <a:pt x="0" y="43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8331237" y="-1116449"/>
            <a:ext cx="14105105" cy="14105105"/>
          </a:xfrm>
          <a:custGeom>
            <a:avLst/>
            <a:gdLst/>
            <a:ahLst/>
            <a:cxnLst/>
            <a:rect l="l" t="t" r="r" b="b"/>
            <a:pathLst>
              <a:path w="14105105" h="14105105">
                <a:moveTo>
                  <a:pt x="0" y="14105105"/>
                </a:moveTo>
                <a:lnTo>
                  <a:pt x="14105105" y="14105105"/>
                </a:lnTo>
                <a:lnTo>
                  <a:pt x="14105105" y="0"/>
                </a:lnTo>
                <a:lnTo>
                  <a:pt x="0" y="0"/>
                </a:lnTo>
                <a:lnTo>
                  <a:pt x="0" y="1410510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6833730" y="1601605"/>
            <a:ext cx="6220867" cy="12515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5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dec Pro Bold"/>
                <a:ea typeface="+mn-ea"/>
                <a:cs typeface="+mn-cs"/>
              </a:rPr>
              <a:t>Key Take Aways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833730" y="3693795"/>
            <a:ext cx="10083504" cy="420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l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odec Pro"/>
              </a:rPr>
              <a:t>Performative UDL is often detrimental</a:t>
            </a:r>
          </a:p>
          <a:p>
            <a:pPr marL="604518" lvl="1" indent="-302259" algn="l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odec Pro"/>
              </a:rPr>
              <a:t>Genuine UDL is measurable and meaningful</a:t>
            </a:r>
          </a:p>
          <a:p>
            <a:pPr marL="604518" lvl="1" indent="-302259" algn="l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odec Pro"/>
              </a:rPr>
              <a:t>Consultative, co-design practice</a:t>
            </a:r>
          </a:p>
          <a:p>
            <a:pPr marL="604518" lvl="1" indent="-302259" algn="l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odec Pro"/>
              </a:rPr>
              <a:t>Students as partners</a:t>
            </a:r>
          </a:p>
          <a:p>
            <a:pPr marL="604518" lvl="1" indent="-302259" algn="l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odec Pro"/>
              </a:rPr>
              <a:t>Executive and leadership buy-in is essential</a:t>
            </a:r>
          </a:p>
          <a:p>
            <a:pPr marL="604518" lvl="1" indent="-302259" algn="l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odec Pro"/>
              </a:rPr>
              <a:t>Continue to advocate - understand that setbacks are institutional rather than personal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endParaRPr lang="en-US" sz="2799">
              <a:solidFill>
                <a:srgbClr val="000000"/>
              </a:solidFill>
              <a:latin typeface="Codec Pro"/>
            </a:endParaRPr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1337" y="5844948"/>
            <a:ext cx="3270965" cy="4442052"/>
          </a:xfrm>
          <a:custGeom>
            <a:avLst/>
            <a:gdLst/>
            <a:ahLst/>
            <a:cxnLst/>
            <a:rect l="l" t="t" r="r" b="b"/>
            <a:pathLst>
              <a:path w="3270965" h="4442052">
                <a:moveTo>
                  <a:pt x="0" y="0"/>
                </a:moveTo>
                <a:lnTo>
                  <a:pt x="3270965" y="0"/>
                </a:lnTo>
                <a:lnTo>
                  <a:pt x="3270965" y="4442052"/>
                </a:lnTo>
                <a:lnTo>
                  <a:pt x="0" y="4442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66830">
            <a:off x="-5410164" y="-1570359"/>
            <a:ext cx="14105105" cy="14105105"/>
          </a:xfrm>
          <a:custGeom>
            <a:avLst/>
            <a:gdLst/>
            <a:ahLst/>
            <a:cxnLst/>
            <a:rect l="l" t="t" r="r" b="b"/>
            <a:pathLst>
              <a:path w="14105105" h="14105105">
                <a:moveTo>
                  <a:pt x="0" y="0"/>
                </a:moveTo>
                <a:lnTo>
                  <a:pt x="14105106" y="0"/>
                </a:lnTo>
                <a:lnTo>
                  <a:pt x="14105106" y="14105105"/>
                </a:lnTo>
                <a:lnTo>
                  <a:pt x="0" y="14105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4176033" y="4981838"/>
            <a:ext cx="3837807" cy="3297219"/>
            <a:chOff x="0" y="0"/>
            <a:chExt cx="2354580" cy="20229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BADBF3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1028700" y="1196525"/>
            <a:ext cx="3837807" cy="3297219"/>
            <a:chOff x="0" y="0"/>
            <a:chExt cx="2354580" cy="20229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BADBF3"/>
            </a:solid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0800000">
            <a:off x="-486895" y="5961081"/>
            <a:ext cx="3837807" cy="3297219"/>
            <a:chOff x="0" y="0"/>
            <a:chExt cx="2354580" cy="20229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BADBF3"/>
            </a:solid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2008" y="270272"/>
            <a:ext cx="3079295" cy="4223472"/>
          </a:xfrm>
          <a:custGeom>
            <a:avLst/>
            <a:gdLst/>
            <a:ahLst/>
            <a:cxnLst/>
            <a:rect l="l" t="t" r="r" b="b"/>
            <a:pathLst>
              <a:path w="3079295" h="4223472">
                <a:moveTo>
                  <a:pt x="0" y="0"/>
                </a:moveTo>
                <a:lnTo>
                  <a:pt x="3079296" y="0"/>
                </a:lnTo>
                <a:lnTo>
                  <a:pt x="3079296" y="4223472"/>
                </a:lnTo>
                <a:lnTo>
                  <a:pt x="0" y="42234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5191" y="4164257"/>
            <a:ext cx="3127248" cy="4114800"/>
          </a:xfrm>
          <a:custGeom>
            <a:avLst/>
            <a:gdLst/>
            <a:ahLst/>
            <a:cxnLst/>
            <a:rect l="l" t="t" r="r" b="b"/>
            <a:pathLst>
              <a:path w="3127248" h="4114800">
                <a:moveTo>
                  <a:pt x="0" y="0"/>
                </a:moveTo>
                <a:lnTo>
                  <a:pt x="3127248" y="0"/>
                </a:lnTo>
                <a:lnTo>
                  <a:pt x="31272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64681" y="5143500"/>
            <a:ext cx="3112285" cy="4114800"/>
          </a:xfrm>
          <a:custGeom>
            <a:avLst/>
            <a:gdLst/>
            <a:ahLst/>
            <a:cxnLst/>
            <a:rect l="l" t="t" r="r" b="b"/>
            <a:pathLst>
              <a:path w="3112285" h="4114800">
                <a:moveTo>
                  <a:pt x="0" y="0"/>
                </a:moveTo>
                <a:lnTo>
                  <a:pt x="3112285" y="0"/>
                </a:lnTo>
                <a:lnTo>
                  <a:pt x="31122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1579235-C1EA-E5BF-8A3A-A5AA3733B0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26392" y="2347479"/>
            <a:ext cx="8229600" cy="1143000"/>
          </a:xfrm>
        </p:spPr>
        <p:txBody>
          <a:bodyPr>
            <a:normAutofit/>
          </a:bodyPr>
          <a:lstStyle/>
          <a:p>
            <a:pPr lvl="0">
              <a:lnSpc>
                <a:spcPts val="7199"/>
              </a:lnSpc>
              <a:spcBef>
                <a:spcPts val="0"/>
              </a:spcBef>
              <a:defRPr/>
            </a:pPr>
            <a:r>
              <a:rPr lang="en-US" sz="7199" dirty="0">
                <a:solidFill>
                  <a:srgbClr val="000000"/>
                </a:solidFill>
                <a:latin typeface="Codec Pro Bold"/>
                <a:ea typeface="+mn-ea"/>
                <a:cs typeface="+mn-cs"/>
              </a:rPr>
              <a:t>New UDL Policy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D89358-CEB6-028A-5154-145BC7B2F7DB}"/>
              </a:ext>
            </a:extLst>
          </p:cNvPr>
          <p:cNvSpPr txBox="1"/>
          <p:nvPr/>
        </p:nvSpPr>
        <p:spPr>
          <a:xfrm>
            <a:off x="9932183" y="51435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Codec Pro"/>
              </a:rPr>
              <a:t>Employers have a </a:t>
            </a:r>
            <a:r>
              <a:rPr lang="en-US" sz="3000" dirty="0">
                <a:solidFill>
                  <a:srgbClr val="000000"/>
                </a:solidFill>
                <a:latin typeface="Codec Pro Bold"/>
              </a:rPr>
              <a:t>positive duty</a:t>
            </a:r>
            <a:r>
              <a:rPr lang="en-US" sz="3000" dirty="0">
                <a:solidFill>
                  <a:srgbClr val="000000"/>
                </a:solidFill>
                <a:latin typeface="Codec Pro"/>
              </a:rPr>
              <a:t> to take reasonable and proportionate measures to eliminate relevant unlawful conduct</a:t>
            </a:r>
            <a:endParaRPr lang="en-A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E3D60D9E6E04A88E6C46A8F8E80F5" ma:contentTypeVersion="14" ma:contentTypeDescription="Create a new document." ma:contentTypeScope="" ma:versionID="9c3761507c3876473129cc65f42fe919">
  <xsd:schema xmlns:xsd="http://www.w3.org/2001/XMLSchema" xmlns:xs="http://www.w3.org/2001/XMLSchema" xmlns:p="http://schemas.microsoft.com/office/2006/metadata/properties" xmlns:ns2="43435717-49c9-4489-9470-c7c98d62699d" xmlns:ns3="242681ae-e6e2-4ee6-90fd-f2c0d11c7b09" targetNamespace="http://schemas.microsoft.com/office/2006/metadata/properties" ma:root="true" ma:fieldsID="d8c226d9cf81477381acf7e37602337f" ns2:_="" ns3:_="">
    <xsd:import namespace="43435717-49c9-4489-9470-c7c98d62699d"/>
    <xsd:import namespace="242681ae-e6e2-4ee6-90fd-f2c0d11c7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35717-49c9-4489-9470-c7c98d626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be76f96-e7f0-4e7c-b4d8-bf0f4c547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681ae-e6e2-4ee6-90fd-f2c0d11c7b0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d00c8ac-6135-4edf-90aa-1e6137a64d6d}" ma:internalName="TaxCatchAll" ma:showField="CatchAllData" ma:web="242681ae-e6e2-4ee6-90fd-f2c0d11c7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2681ae-e6e2-4ee6-90fd-f2c0d11c7b09" xsi:nil="true"/>
    <lcf76f155ced4ddcb4097134ff3c332f xmlns="43435717-49c9-4489-9470-c7c98d6269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7A2B84-7528-4AE1-9A95-7A546B6C8191}"/>
</file>

<file path=customXml/itemProps2.xml><?xml version="1.0" encoding="utf-8"?>
<ds:datastoreItem xmlns:ds="http://schemas.openxmlformats.org/officeDocument/2006/customXml" ds:itemID="{74650CF9-2B0A-4251-8CA6-DE27AAAC540C}"/>
</file>

<file path=customXml/itemProps3.xml><?xml version="1.0" encoding="utf-8"?>
<ds:datastoreItem xmlns:ds="http://schemas.openxmlformats.org/officeDocument/2006/customXml" ds:itemID="{D8268995-4E27-4684-9686-7733B8B3CF98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540</Words>
  <Application>Microsoft Office PowerPoint</Application>
  <PresentationFormat>Custom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Codec Pro Bold</vt:lpstr>
      <vt:lpstr>Codec Pro</vt:lpstr>
      <vt:lpstr>Office Theme</vt:lpstr>
      <vt:lpstr>Breaking the Performative Façade</vt:lpstr>
      <vt:lpstr>Acknowledgement of Country</vt:lpstr>
      <vt:lpstr>Facilitators</vt:lpstr>
      <vt:lpstr>Challenges of Performative UDL</vt:lpstr>
      <vt:lpstr>Scenario</vt:lpstr>
      <vt:lpstr>Activity 1</vt:lpstr>
      <vt:lpstr>Activity 2</vt:lpstr>
      <vt:lpstr>Key Take Aways</vt:lpstr>
      <vt:lpstr>New UDL Policy</vt:lpstr>
      <vt:lpstr>Resources</vt:lpstr>
      <vt:lpstr>Feedback</vt:lpstr>
      <vt:lpstr>Connect with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the Performative Façade</dc:title>
  <cp:lastModifiedBy>Kylie Geard</cp:lastModifiedBy>
  <cp:revision>4</cp:revision>
  <dcterms:created xsi:type="dcterms:W3CDTF">2006-08-16T00:00:00Z</dcterms:created>
  <dcterms:modified xsi:type="dcterms:W3CDTF">2024-06-08T04:48:00Z</dcterms:modified>
  <dc:identifier>DAGHDXueLrY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0x010100595E3D60D9E6E04A88E6C46A8F8E80F5</vt:lpwstr>
  </property>
</Properties>
</file>