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AB07A4-E298-4849-319D-32FA845F6CD1}" name="Elizabeth Hitches" initials="EH" userId="S::e.hitches@uqconnect.edu.au::20faf952-3d5d-4428-97e7-492a660a53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364" autoAdjust="0"/>
  </p:normalViewPr>
  <p:slideViewPr>
    <p:cSldViewPr snapToGrid="0" showGuides="1">
      <p:cViewPr varScale="1">
        <p:scale>
          <a:sx n="40" d="100"/>
          <a:sy n="40" d="100"/>
        </p:scale>
        <p:origin x="2424" y="29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03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20B147-990A-4912-8A01-822AE6D4A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C9D8A-7E02-485C-AF4A-81DF21D7CB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646F4-50D9-47AF-A889-9171F2ABCFDE}" type="datetimeFigureOut">
              <a:rPr lang="en-AU" smtClean="0"/>
              <a:t>26/09/2024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45FE5-9295-4E20-9E25-E62A8C62F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69BE3-439E-46F1-8FD9-F7AC17E5E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9101-0C40-466D-AF0E-D3871A4879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49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18486-B9F9-4713-B356-D0C6D017D059}" type="datetimeFigureOut">
              <a:rPr lang="en-AU" smtClean="0"/>
              <a:t>26/09/2024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2AE4E-A471-4874-A621-9394EA4C3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54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FCC6E60-8CF2-4977-95EC-C36897D15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713" y="1493838"/>
            <a:ext cx="6843712" cy="1430337"/>
          </a:xfrm>
          <a:prstGeom prst="rect">
            <a:avLst/>
          </a:prstGeom>
        </p:spPr>
        <p:txBody>
          <a:bodyPr lIns="0" tIns="0" rIns="0" bIns="0"/>
          <a:lstStyle>
            <a:lvl1pPr>
              <a:defRPr sz="5400" spc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AU" dirty="0"/>
              <a:t>Two line headline</a:t>
            </a:r>
            <a:br>
              <a:rPr lang="en-AU" dirty="0"/>
            </a:br>
            <a:r>
              <a:rPr lang="en-AU" dirty="0"/>
              <a:t>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D25793-33BD-4990-9417-8BB29C0FC6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041649"/>
            <a:ext cx="6851650" cy="276225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heading goes here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7DF2C9-9A70-43CB-8735-C503335FC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75" y="3474720"/>
            <a:ext cx="6851650" cy="1697356"/>
          </a:xfrm>
          <a:prstGeom prst="rect">
            <a:avLst/>
          </a:prstGeom>
        </p:spPr>
        <p:txBody>
          <a:bodyPr lIns="0" tIns="0" rIns="0" bIns="180000" numCol="2" spcCol="288000"/>
          <a:lstStyle>
            <a:lvl1pPr>
              <a:lnSpc>
                <a:spcPts val="1100"/>
              </a:lnSpc>
              <a:spcBef>
                <a:spcPts val="0"/>
              </a:spcBef>
              <a:spcAft>
                <a:spcPts val="80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ts val="1100"/>
              </a:lnSpc>
              <a:spcBef>
                <a:spcPts val="0"/>
              </a:spcBef>
              <a:spcAft>
                <a:spcPts val="600"/>
              </a:spcAft>
              <a:defRPr sz="850">
                <a:latin typeface="Arial" panose="020B0604020202020204" pitchFamily="34" charset="0"/>
              </a:defRPr>
            </a:lvl2pPr>
            <a:lvl3pPr>
              <a:lnSpc>
                <a:spcPts val="1100"/>
              </a:lnSpc>
              <a:spcBef>
                <a:spcPts val="0"/>
              </a:spcBef>
              <a:spcAft>
                <a:spcPts val="600"/>
              </a:spcAft>
              <a:defRPr sz="900">
                <a:latin typeface="Arial" panose="020B0604020202020204" pitchFamily="34" charset="0"/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0E9CA0A-96D1-4071-8071-11969BC669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8726" y="5529100"/>
            <a:ext cx="6851653" cy="4821089"/>
          </a:xfrm>
          <a:custGeom>
            <a:avLst/>
            <a:gdLst>
              <a:gd name="connsiteX0" fmla="*/ 0 w 6851653"/>
              <a:gd name="connsiteY0" fmla="*/ 0 h 4821089"/>
              <a:gd name="connsiteX1" fmla="*/ 6851653 w 6851653"/>
              <a:gd name="connsiteY1" fmla="*/ 762 h 4821089"/>
              <a:gd name="connsiteX2" fmla="*/ 6851653 w 6851653"/>
              <a:gd name="connsiteY2" fmla="*/ 3600869 h 4821089"/>
              <a:gd name="connsiteX3" fmla="*/ 5512361 w 6851653"/>
              <a:gd name="connsiteY3" fmla="*/ 3635599 h 4821089"/>
              <a:gd name="connsiteX4" fmla="*/ 4435001 w 6851653"/>
              <a:gd name="connsiteY4" fmla="*/ 4545928 h 4821089"/>
              <a:gd name="connsiteX5" fmla="*/ 5433489 w 6851653"/>
              <a:gd name="connsiteY5" fmla="*/ 4369484 h 4821089"/>
              <a:gd name="connsiteX6" fmla="*/ 6851653 w 6851653"/>
              <a:gd name="connsiteY6" fmla="*/ 4821089 h 4821089"/>
              <a:gd name="connsiteX7" fmla="*/ 2742696 w 6851653"/>
              <a:gd name="connsiteY7" fmla="*/ 4821089 h 4821089"/>
              <a:gd name="connsiteX8" fmla="*/ 0 w 6851653"/>
              <a:gd name="connsiteY8" fmla="*/ 1686326 h 482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1653" h="4821089">
                <a:moveTo>
                  <a:pt x="0" y="0"/>
                </a:moveTo>
                <a:lnTo>
                  <a:pt x="6851653" y="762"/>
                </a:lnTo>
                <a:lnTo>
                  <a:pt x="6851653" y="3600869"/>
                </a:lnTo>
                <a:cubicBezTo>
                  <a:pt x="6808018" y="3586112"/>
                  <a:pt x="6176282" y="3286274"/>
                  <a:pt x="5512361" y="3635599"/>
                </a:cubicBezTo>
                <a:cubicBezTo>
                  <a:pt x="5172832" y="3814077"/>
                  <a:pt x="4496699" y="4472274"/>
                  <a:pt x="4435001" y="4545928"/>
                </a:cubicBezTo>
                <a:cubicBezTo>
                  <a:pt x="4716776" y="4308296"/>
                  <a:pt x="4847041" y="4191388"/>
                  <a:pt x="5433489" y="4369484"/>
                </a:cubicBezTo>
                <a:cubicBezTo>
                  <a:pt x="5950608" y="4526212"/>
                  <a:pt x="6523063" y="4776437"/>
                  <a:pt x="6851653" y="4821089"/>
                </a:cubicBezTo>
                <a:lnTo>
                  <a:pt x="2742696" y="4821089"/>
                </a:lnTo>
                <a:cubicBezTo>
                  <a:pt x="1144910" y="4335011"/>
                  <a:pt x="0" y="3009333"/>
                  <a:pt x="0" y="16863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 sz="3200">
                <a:latin typeface="Arial" panose="020B0604020202020204" pitchFamily="34" charset="0"/>
              </a:defRPr>
            </a:lvl1pPr>
          </a:lstStyle>
          <a:p>
            <a:r>
              <a:rPr lang="en-AU" dirty="0"/>
              <a:t>Place image into graphic device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1B9C640-DF17-4A6E-9A8A-B534493DD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6854" y="235874"/>
            <a:ext cx="1533525" cy="6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07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97DC7B-1627-41B4-ACFA-00C9364459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3832542"/>
            <a:ext cx="6858000" cy="360000"/>
          </a:xfrm>
          <a:prstGeom prst="rect">
            <a:avLst/>
          </a:prstGeom>
          <a:gradFill flip="none" rotWithShape="1">
            <a:gsLst>
              <a:gs pos="0">
                <a:srgbClr val="962A8B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721AB-58CE-4AFA-9E68-6AAFAD308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540884"/>
            <a:ext cx="3240000" cy="2628000"/>
          </a:xfrm>
          <a:prstGeom prst="rect">
            <a:avLst/>
          </a:prstGeom>
        </p:spPr>
        <p:txBody>
          <a:bodyPr lIns="0" tIns="0" rIns="0" bIns="0"/>
          <a:lstStyle>
            <a:lvl1pPr marL="72000" indent="-72000">
              <a:lnSpc>
                <a:spcPct val="100000"/>
              </a:lnSpc>
              <a:defRPr sz="1600" spc="0" baseline="0">
                <a:latin typeface="Arial" panose="020B0604020202020204" pitchFamily="34" charset="0"/>
              </a:defRPr>
            </a:lvl1pPr>
          </a:lstStyle>
          <a:p>
            <a:r>
              <a:rPr lang="en-AU" dirty="0"/>
              <a:t>“Pull quote or key info </a:t>
            </a:r>
            <a:br>
              <a:rPr lang="en-AU" dirty="0"/>
            </a:br>
            <a:r>
              <a:rPr lang="en-AU" dirty="0"/>
              <a:t>goes here.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F08C9F-19F6-4C07-9505-6DD4C2E379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0900" y="540884"/>
            <a:ext cx="3240000" cy="262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spc="0" baseline="0">
                <a:latin typeface="Arial" panose="020B0604020202020204" pitchFamily="34" charset="0"/>
              </a:defRPr>
            </a:lvl1pPr>
            <a:lvl2pPr marL="171830" indent="-171450">
              <a:lnSpc>
                <a:spcPts val="11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spc="0" baseline="0">
                <a:latin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604EC45-E087-48BA-B4F4-5B4FF617BF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3559856"/>
            <a:ext cx="6858000" cy="24288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" panose="020B0604020202020204" pitchFamily="34" charset="0"/>
              </a:defRPr>
            </a:lvl1pPr>
            <a:lvl2pPr marL="171830" indent="-171450">
              <a:buFont typeface="Arial" panose="020B0604020202020204" pitchFamily="34" charset="0"/>
              <a:buChar char="•"/>
              <a:defRPr sz="9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C3C0B8C-85F7-4EBA-B4B7-886BF61AD18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42900" y="3831770"/>
            <a:ext cx="6858000" cy="521062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4C21A-C85B-4ACC-91B9-D63422938F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705295"/>
            <a:ext cx="2400300" cy="64520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spcBef>
                <a:spcPts val="0"/>
              </a:spcBef>
              <a:spcAft>
                <a:spcPts val="900"/>
              </a:spcAft>
              <a:defRPr sz="1200">
                <a:latin typeface="Arial" panose="020B0604020202020204" pitchFamily="34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85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AU" dirty="0"/>
              <a:t>For further details contact:</a:t>
            </a:r>
          </a:p>
          <a:p>
            <a:pPr lvl="1"/>
            <a:r>
              <a:rPr lang="en-AU" dirty="0"/>
              <a:t>The University of Queensland</a:t>
            </a:r>
          </a:p>
          <a:p>
            <a:pPr lvl="1"/>
            <a:r>
              <a:rPr lang="en-AU" dirty="0"/>
              <a:t>international@eait.uq.edu.au</a:t>
            </a:r>
          </a:p>
          <a:p>
            <a:pPr lvl="1"/>
            <a:r>
              <a:rPr lang="en-AU" dirty="0"/>
              <a:t>uq.edu.au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0CA7746-DA17-4375-99C6-B075E30537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1097596" y="8976678"/>
            <a:ext cx="2552700" cy="194945"/>
          </a:xfrm>
        </p:spPr>
        <p:txBody>
          <a:bodyPr lIns="0" tIns="0" rIns="0" bIns="0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AU" dirty="0"/>
              <a:t>CRICOS Provider 00025B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29D5940-D0FC-42AA-BABD-AE3472BD4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9562" y="9623413"/>
            <a:ext cx="1811338" cy="72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722A7C9-2193-4B7F-98DF-AED4BBBFB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6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480" b="0" kern="1200" spc="-124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67019" rtl="0" eaLnBrk="1" latinLnBrk="0" hangingPunct="1">
        <a:lnSpc>
          <a:spcPct val="100000"/>
        </a:lnSpc>
        <a:spcBef>
          <a:spcPts val="186"/>
        </a:spcBef>
        <a:spcAft>
          <a:spcPts val="744"/>
        </a:spcAft>
        <a:buClr>
          <a:schemeClr val="tx1"/>
        </a:buClr>
        <a:buFont typeface="Arial" panose="020B0604020202020204" pitchFamily="34" charset="0"/>
        <a:buNone/>
        <a:defRPr lang="en-US" sz="868" b="0" kern="1200" dirty="0">
          <a:solidFill>
            <a:schemeClr val="accent1"/>
          </a:solidFill>
          <a:latin typeface="Gotham Medium" pitchFamily="50" charset="0"/>
          <a:ea typeface="+mn-ea"/>
          <a:cs typeface="+mn-cs"/>
        </a:defRPr>
      </a:lvl1pPr>
      <a:lvl2pPr marL="380" indent="0" algn="l" defTabSz="567019" rtl="0" eaLnBrk="1" latinLnBrk="0" hangingPunct="1">
        <a:lnSpc>
          <a:spcPct val="100000"/>
        </a:lnSpc>
        <a:spcBef>
          <a:spcPts val="186"/>
        </a:spcBef>
        <a:spcAft>
          <a:spcPts val="744"/>
        </a:spcAft>
        <a:buClr>
          <a:schemeClr val="tx1"/>
        </a:buClr>
        <a:buFont typeface="Arial" panose="020B0604020202020204" pitchFamily="34" charset="0"/>
        <a:buNone/>
        <a:defRPr lang="en-US" sz="86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1618" indent="-111238" algn="l" defTabSz="567019" rtl="0" eaLnBrk="1" latinLnBrk="0" hangingPunct="1">
        <a:lnSpc>
          <a:spcPct val="100000"/>
        </a:lnSpc>
        <a:spcBef>
          <a:spcPts val="186"/>
        </a:spcBef>
        <a:spcAft>
          <a:spcPts val="744"/>
        </a:spcAft>
        <a:buClr>
          <a:schemeClr val="accent1"/>
        </a:buClr>
        <a:buSzPct val="120000"/>
        <a:buFont typeface="Arial" panose="020B0604020202020204" pitchFamily="34" charset="0"/>
        <a:buChar char="•"/>
        <a:defRPr lang="en-US" sz="868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283510" indent="-172272" algn="l" defTabSz="567019" rtl="0" eaLnBrk="1" latinLnBrk="0" hangingPunct="1">
        <a:lnSpc>
          <a:spcPct val="100000"/>
        </a:lnSpc>
        <a:spcBef>
          <a:spcPts val="186"/>
        </a:spcBef>
        <a:spcAft>
          <a:spcPts val="744"/>
        </a:spcAft>
        <a:buFont typeface="DM Sans" pitchFamily="2" charset="0"/>
        <a:buChar char="–"/>
        <a:defRPr lang="en-US" sz="868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448890" indent="-165381" algn="l" defTabSz="567019" rtl="0" eaLnBrk="1" latinLnBrk="0" hangingPunct="1">
        <a:lnSpc>
          <a:spcPct val="100000"/>
        </a:lnSpc>
        <a:spcBef>
          <a:spcPts val="186"/>
        </a:spcBef>
        <a:spcAft>
          <a:spcPts val="744"/>
        </a:spcAft>
        <a:buFont typeface="Arial" panose="020B0604020202020204" pitchFamily="34" charset="0"/>
        <a:buChar char="•"/>
        <a:defRPr lang="en-US" sz="868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567019" rtl="0" eaLnBrk="1" latinLnBrk="0" hangingPunct="1">
        <a:spcBef>
          <a:spcPts val="372"/>
        </a:spcBef>
        <a:spcAft>
          <a:spcPts val="186"/>
        </a:spcAft>
        <a:buFont typeface="Arial" pitchFamily="34" charset="0"/>
        <a:buNone/>
        <a:defRPr lang="en-AU" sz="992" b="0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spcBef>
          <a:spcPct val="20000"/>
        </a:spcBef>
        <a:buFont typeface="Arial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4536" userDrawn="1">
          <p15:clr>
            <a:srgbClr val="F26B43"/>
          </p15:clr>
        </p15:guide>
        <p15:guide id="18" pos="216" userDrawn="1">
          <p15:clr>
            <a:srgbClr val="F26B43"/>
          </p15:clr>
        </p15:guide>
        <p15:guide id="19" orient="horz" pos="918" userDrawn="1">
          <p15:clr>
            <a:srgbClr val="F26B43"/>
          </p15:clr>
        </p15:guide>
        <p15:guide id="20" orient="horz" pos="65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uniofqueensland.syd1.qualtrics.com/jfe/form/SV_3fUpIvjT7K1VH8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D9728-3034-42ED-89E5-6CA6F65F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2" y="952321"/>
            <a:ext cx="6843712" cy="1430337"/>
          </a:xfrm>
        </p:spPr>
        <p:txBody>
          <a:bodyPr/>
          <a:lstStyle/>
          <a:p>
            <a:r>
              <a:rPr lang="en-AU" sz="3600" dirty="0"/>
              <a:t>Have </a:t>
            </a:r>
            <a:r>
              <a:rPr lang="en-AU" sz="3600" b="1" dirty="0"/>
              <a:t>ideas</a:t>
            </a:r>
            <a:r>
              <a:rPr lang="en-AU" sz="3600" dirty="0"/>
              <a:t> about how higher education institutions can help reduce stress during students’ studies?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7B824-D4D8-4159-814D-F08E4A1E96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414" y="3116532"/>
            <a:ext cx="6851650" cy="4903517"/>
          </a:xfrm>
        </p:spPr>
        <p:txBody>
          <a:bodyPr/>
          <a:lstStyle/>
          <a:p>
            <a:r>
              <a:rPr lang="en-AU" sz="1800" dirty="0"/>
              <a:t>Engage in co-design and help us understand inclusive and accessible </a:t>
            </a:r>
            <a:r>
              <a:rPr lang="en-AU" sz="1800" b="1" dirty="0"/>
              <a:t>ways high stress can be reduced! </a:t>
            </a:r>
          </a:p>
          <a:p>
            <a:endParaRPr lang="en-AU" sz="1800" b="1" dirty="0"/>
          </a:p>
          <a:p>
            <a:r>
              <a:rPr lang="en-AU" sz="1800" b="1" dirty="0"/>
              <a:t>How?</a:t>
            </a:r>
          </a:p>
          <a:p>
            <a:r>
              <a:rPr lang="en-AU" sz="1800" dirty="0"/>
              <a:t>Contribute ideas to a digital whiteboard and/or participate during a focus group or interview for a </a:t>
            </a:r>
            <a:r>
              <a:rPr lang="en-AU" sz="1800" b="1" dirty="0"/>
              <a:t>chance to win 1 of 20 $20 Gift Cards</a:t>
            </a:r>
          </a:p>
          <a:p>
            <a:endParaRPr lang="en-AU" sz="1800" dirty="0"/>
          </a:p>
          <a:p>
            <a:r>
              <a:rPr lang="en-AU" sz="1800" b="1" dirty="0"/>
              <a:t>Who?</a:t>
            </a:r>
          </a:p>
          <a:p>
            <a:r>
              <a:rPr lang="en-AU" sz="1800" dirty="0"/>
              <a:t>Any student aged 18+ studying at an Australian Higher Education Institution (e.g., University)</a:t>
            </a:r>
            <a:r>
              <a:rPr lang="en-AU" sz="1800" b="1" dirty="0"/>
              <a:t> </a:t>
            </a:r>
          </a:p>
          <a:p>
            <a:endParaRPr lang="en-AU" sz="1800" b="1" dirty="0"/>
          </a:p>
          <a:p>
            <a:r>
              <a:rPr lang="en-AU" sz="1800" b="1" dirty="0">
                <a:hlinkClick r:id="rId2"/>
              </a:rPr>
              <a:t>Find out more</a:t>
            </a:r>
            <a:endParaRPr lang="en-AU" sz="1800" dirty="0"/>
          </a:p>
          <a:p>
            <a:endParaRPr lang="en-AU" sz="1800" b="1" dirty="0"/>
          </a:p>
        </p:txBody>
      </p:sp>
      <p:pic>
        <p:nvPicPr>
          <p:cNvPr id="3" name="Picture Placeholder 2" descr="Close up of woman in classroom">
            <a:extLst>
              <a:ext uri="{FF2B5EF4-FFF2-40B4-BE49-F238E27FC236}">
                <a16:creationId xmlns:a16="http://schemas.microsoft.com/office/drawing/2014/main" id="{5FAB1CAF-D205-830B-AB03-D0D580E1EF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" t="7255" r="302" b="48490"/>
          <a:stretch/>
        </p:blipFill>
        <p:spPr>
          <a:xfrm>
            <a:off x="358775" y="8675691"/>
            <a:ext cx="6838949" cy="2016122"/>
          </a:xfr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E42CA7-1D21-8F9D-E1FB-DC60D469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4012" y="3983701"/>
            <a:ext cx="6843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667C075-4CCB-00F2-CFB8-DC437354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3862" y="7053911"/>
            <a:ext cx="1624012" cy="1498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90FD5-3CCB-FD7E-15E4-5B405ECDA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019" y="6834433"/>
            <a:ext cx="1898439" cy="18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313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_gotham">
  <a:themeElements>
    <a:clrScheme name="UQ">
      <a:dk1>
        <a:srgbClr val="2B1D37"/>
      </a:dk1>
      <a:lt1>
        <a:sysClr val="window" lastClr="FFFFFF"/>
      </a:lt1>
      <a:dk2>
        <a:srgbClr val="999490"/>
      </a:dk2>
      <a:lt2>
        <a:srgbClr val="D7D1CC"/>
      </a:lt2>
      <a:accent1>
        <a:srgbClr val="51247A"/>
      </a:accent1>
      <a:accent2>
        <a:srgbClr val="962A8B"/>
      </a:accent2>
      <a:accent3>
        <a:srgbClr val="D7D1CC"/>
      </a:accent3>
      <a:accent4>
        <a:srgbClr val="E62645"/>
      </a:accent4>
      <a:accent5>
        <a:srgbClr val="4085C6"/>
      </a:accent5>
      <a:accent6>
        <a:srgbClr val="FBB800"/>
      </a:accent6>
      <a:hlink>
        <a:srgbClr val="51247A"/>
      </a:hlink>
      <a:folHlink>
        <a:srgbClr val="962A8B"/>
      </a:folHlink>
    </a:clrScheme>
    <a:fontScheme name="Arial_U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yerA4_2pp_Arial.potx" id="{411E84B2-732F-415B-AE01-ADEBC958880E}" vid="{821DE022-57A3-46D1-BBDA-75A534C745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BA3B8C94DB942B2DAA501116528FB" ma:contentTypeVersion="16" ma:contentTypeDescription="Create a new document." ma:contentTypeScope="" ma:versionID="27de9a74d6017f8c16c0ef65cf2f938f">
  <xsd:schema xmlns:xsd="http://www.w3.org/2001/XMLSchema" xmlns:xs="http://www.w3.org/2001/XMLSchema" xmlns:p="http://schemas.microsoft.com/office/2006/metadata/properties" xmlns:ns2="91525b28-b22d-42da-9644-1bf324ff0fc9" xmlns:ns3="0b58b1a3-ca3a-4305-a9fe-d3a784ae25ae" targetNamespace="http://schemas.microsoft.com/office/2006/metadata/properties" ma:root="true" ma:fieldsID="93b13134a1b7df0e3fdb388ce69b8665" ns2:_="" ns3:_="">
    <xsd:import namespace="91525b28-b22d-42da-9644-1bf324ff0fc9"/>
    <xsd:import namespace="0b58b1a3-ca3a-4305-a9fe-d3a784ae25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25b28-b22d-42da-9644-1bf324ff0f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281e1bc-cfd4-46d5-80cf-6a32f66762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8b1a3-ca3a-4305-a9fe-d3a784ae25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2ce2264-82a9-4084-b6e9-ec4f7fb3d9f2}" ma:internalName="TaxCatchAll" ma:showField="CatchAllData" ma:web="0b58b1a3-ca3a-4305-a9fe-d3a784ae25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2878AD-2A26-40BF-B567-228DC336043A}"/>
</file>

<file path=customXml/itemProps2.xml><?xml version="1.0" encoding="utf-8"?>
<ds:datastoreItem xmlns:ds="http://schemas.openxmlformats.org/officeDocument/2006/customXml" ds:itemID="{E1BDAEA0-327D-4916-8CE1-EA39A3EDBA51}"/>
</file>

<file path=docProps/app.xml><?xml version="1.0" encoding="utf-8"?>
<Properties xmlns="http://schemas.openxmlformats.org/officeDocument/2006/extended-properties" xmlns:vt="http://schemas.openxmlformats.org/officeDocument/2006/docPropsVTypes">
  <Template>Theme1_gotham</Template>
  <TotalTime>76</TotalTime>
  <Words>87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DM Sans</vt:lpstr>
      <vt:lpstr>Gotham Medium</vt:lpstr>
      <vt:lpstr>Theme1_gotham</vt:lpstr>
      <vt:lpstr>Have ideas about how higher education institutions can help reduce stress during students’ studies?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headline goes here</dc:title>
  <dc:creator>Katrina Shimmin-Clarke</dc:creator>
  <cp:lastModifiedBy>Elizabeth Hitches</cp:lastModifiedBy>
  <cp:revision>12</cp:revision>
  <dcterms:created xsi:type="dcterms:W3CDTF">2022-05-12T04:55:50Z</dcterms:created>
  <dcterms:modified xsi:type="dcterms:W3CDTF">2024-09-26T06:20:33Z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2022-05-12T04:55:50Z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26a8336d-41d7-43e8-8d8b-76175bb4a0f4</vt:lpwstr>
  </property>
  <property fmtid="{D5CDD505-2E9C-101B-9397-08002B2CF9AE}" pid="8" name="MSIP_Label_0f488380-630a-4f55-a077-a19445e3f360_ContentBits">
    <vt:lpwstr>0</vt:lpwstr>
  </property>
</Properties>
</file>