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lancy 1" panose="020B0604020202020204" charset="0"/>
      <p:regular r:id="rId21"/>
    </p:embeddedFont>
    <p:embeddedFont>
      <p:font typeface="Clancy 1 Bold" panose="020B0604020202020204" charset="0"/>
      <p:regular r:id="rId22"/>
    </p:embeddedFont>
    <p:embeddedFont>
      <p:font typeface="Clancy 2" panose="020B0604020202020204" charset="0"/>
      <p:regular r:id="rId23"/>
    </p:embeddedFont>
    <p:embeddedFont>
      <p:font typeface="Roboto 1" panose="020B0604020202020204" charset="0"/>
      <p:regular r:id="rId24"/>
    </p:embeddedFont>
    <p:embeddedFont>
      <p:font typeface="Roboto 1 Bold" panose="020B0604020202020204" charset="0"/>
      <p:regular r:id="rId25"/>
    </p:embeddedFont>
    <p:embeddedFont>
      <p:font typeface="Roboto 2" panose="020B0604020202020204" charset="0"/>
      <p:regular r:id="rId26"/>
    </p:embeddedFont>
    <p:embeddedFont>
      <p:font typeface="Roboto 2 Bold" panose="020B0604020202020204" charset="0"/>
      <p:regular r:id="rId27"/>
    </p:embeddedFont>
    <p:embeddedFont>
      <p:font typeface="Roboto 2 Heavy" panose="020B0604020202020204" charset="0"/>
      <p:regular r:id="rId28"/>
    </p:embeddedFont>
    <p:embeddedFont>
      <p:font typeface="Roboto Mono" panose="00000009000000000000" pitchFamily="49" charset="0"/>
      <p:regular r:id="rId29"/>
      <p:bold r:id="rId30"/>
      <p:italic r:id="rId31"/>
      <p:boldItalic r:id="rId32"/>
    </p:embeddedFont>
    <p:embeddedFont>
      <p:font typeface="Roboto Mono Bold" panose="00000009000000000000" charset="0"/>
      <p:regular r:id="rId33"/>
      <p:bold r:id="rId34"/>
    </p:embeddedFont>
    <p:embeddedFont>
      <p:font typeface="Telegraf" panose="020B0604020202020204" charset="0"/>
      <p:regular r:id="rId35"/>
    </p:embeddedFont>
    <p:embeddedFont>
      <p:font typeface="Telegraf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1" autoAdjust="0"/>
  </p:normalViewPr>
  <p:slideViewPr>
    <p:cSldViewPr>
      <p:cViewPr varScale="1">
        <p:scale>
          <a:sx n="52" d="100"/>
          <a:sy n="52" d="100"/>
        </p:scale>
        <p:origin x="120" y="5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1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11.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TextBox 12"/>
          <p:cNvSpPr txBox="1"/>
          <p:nvPr/>
        </p:nvSpPr>
        <p:spPr>
          <a:xfrm>
            <a:off x="7066206" y="9092464"/>
            <a:ext cx="5572030" cy="365760"/>
          </a:xfrm>
          <a:prstGeom prst="rect">
            <a:avLst/>
          </a:prstGeom>
        </p:spPr>
        <p:txBody>
          <a:bodyPr lIns="0" tIns="0" rIns="0" bIns="0" rtlCol="0" anchor="t">
            <a:spAutoFit/>
          </a:bodyPr>
          <a:lstStyle/>
          <a:p>
            <a:pPr marL="0" lvl="0" indent="0" algn="l">
              <a:lnSpc>
                <a:spcPts val="2940"/>
              </a:lnSpc>
              <a:spcBef>
                <a:spcPct val="0"/>
              </a:spcBef>
            </a:pPr>
            <a:r>
              <a:rPr lang="en-US" sz="2100" b="1">
                <a:solidFill>
                  <a:srgbClr val="E4E6DF"/>
                </a:solidFill>
                <a:latin typeface="Roboto 1 Bold"/>
                <a:ea typeface="Roboto 1 Bold"/>
                <a:cs typeface="Roboto 1 Bold"/>
                <a:sym typeface="Roboto 1 Bold"/>
              </a:rPr>
              <a:t>@DIVERSIFIEDUNSW</a:t>
            </a:r>
          </a:p>
        </p:txBody>
      </p:sp>
      <p:grpSp>
        <p:nvGrpSpPr>
          <p:cNvPr id="2" name="Group 2">
            <a:extLst>
              <a:ext uri="{C183D7F6-B498-43B3-948B-1728B52AA6E4}">
                <adec:decorative xmlns:adec="http://schemas.microsoft.com/office/drawing/2017/decorative" val="1"/>
              </a:ext>
            </a:extLst>
          </p:cNvPr>
          <p:cNvGrpSpPr/>
          <p:nvPr/>
        </p:nvGrpSpPr>
        <p:grpSpPr>
          <a:xfrm>
            <a:off x="12442630" y="-197517"/>
            <a:ext cx="6239863" cy="10686813"/>
            <a:chOff x="0" y="0"/>
            <a:chExt cx="4930262" cy="8443902"/>
          </a:xfrm>
        </p:grpSpPr>
        <p:sp>
          <p:nvSpPr>
            <p:cNvPr id="3" name="Freeform 3" descr="A student with sandy blonde short hair and pink translucent glasses looks down at her laptop that has a sticker of a pony on it. Next to her is a white coffee cup. She sits on a table surrounded by other students in a classroom."/>
            <p:cNvSpPr/>
            <p:nvPr/>
          </p:nvSpPr>
          <p:spPr>
            <a:xfrm>
              <a:off x="0" y="0"/>
              <a:ext cx="4930262" cy="8443902"/>
            </a:xfrm>
            <a:custGeom>
              <a:avLst/>
              <a:gdLst/>
              <a:ahLst/>
              <a:cxnLst/>
              <a:rect l="l" t="t" r="r" b="b"/>
              <a:pathLst>
                <a:path w="4930262" h="8443902">
                  <a:moveTo>
                    <a:pt x="0" y="0"/>
                  </a:moveTo>
                  <a:lnTo>
                    <a:pt x="4930262" y="0"/>
                  </a:lnTo>
                  <a:lnTo>
                    <a:pt x="4930262" y="8443902"/>
                  </a:lnTo>
                  <a:lnTo>
                    <a:pt x="0" y="8443902"/>
                  </a:lnTo>
                  <a:close/>
                </a:path>
              </a:pathLst>
            </a:custGeom>
            <a:solidFill>
              <a:srgbClr val="FEDC00"/>
            </a:solidFill>
            <a:ln w="19050" cap="sq">
              <a:solidFill>
                <a:srgbClr val="000000"/>
              </a:solidFill>
              <a:prstDash val="solid"/>
              <a:miter/>
            </a:ln>
          </p:spPr>
          <p:txBody>
            <a:bodyPr/>
            <a:lstStyle/>
            <a:p>
              <a:endParaRPr lang="en-AU"/>
            </a:p>
          </p:txBody>
        </p:sp>
        <p:sp>
          <p:nvSpPr>
            <p:cNvPr id="4" name="TextBox 4"/>
            <p:cNvSpPr txBox="1"/>
            <p:nvPr/>
          </p:nvSpPr>
          <p:spPr>
            <a:xfrm>
              <a:off x="0" y="-76200"/>
              <a:ext cx="4930262" cy="8520102"/>
            </a:xfrm>
            <a:prstGeom prst="rect">
              <a:avLst/>
            </a:prstGeom>
          </p:spPr>
          <p:txBody>
            <a:bodyPr lIns="50800" tIns="50800" rIns="50800" bIns="50800" rtlCol="0" anchor="ctr"/>
            <a:lstStyle/>
            <a:p>
              <a:pPr algn="ctr">
                <a:lnSpc>
                  <a:spcPts val="2940"/>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8044616" y="1817949"/>
            <a:ext cx="10262434" cy="6555578"/>
            <a:chOff x="0" y="0"/>
            <a:chExt cx="13683246" cy="8740771"/>
          </a:xfrm>
        </p:grpSpPr>
        <p:pic>
          <p:nvPicPr>
            <p:cNvPr id="6" name="Picture 6">
              <a:extLst>
                <a:ext uri="{C183D7F6-B498-43B3-948B-1728B52AA6E4}">
                  <adec:decorative xmlns:adec="http://schemas.microsoft.com/office/drawing/2017/decorative" val="1"/>
                </a:ext>
              </a:extLst>
            </p:cNvPr>
            <p:cNvPicPr>
              <a:picLocks noChangeAspect="1"/>
            </p:cNvPicPr>
            <p:nvPr/>
          </p:nvPicPr>
          <p:blipFill>
            <a:blip r:embed="rId2"/>
            <a:srcRect l="6025" r="6025"/>
            <a:stretch>
              <a:fillRect/>
            </a:stretch>
          </p:blipFill>
          <p:spPr>
            <a:xfrm>
              <a:off x="0" y="0"/>
              <a:ext cx="13683246" cy="8740771"/>
            </a:xfrm>
            <a:prstGeom prst="rect">
              <a:avLst/>
            </a:prstGeom>
          </p:spPr>
        </p:pic>
      </p:grpSp>
      <p:sp>
        <p:nvSpPr>
          <p:cNvPr id="7" name="Freeform 7">
            <a:extLst>
              <a:ext uri="{C183D7F6-B498-43B3-948B-1728B52AA6E4}">
                <adec:decorative xmlns:adec="http://schemas.microsoft.com/office/drawing/2017/decorative" val="1"/>
              </a:ext>
            </a:extLst>
          </p:cNvPr>
          <p:cNvSpPr/>
          <p:nvPr/>
        </p:nvSpPr>
        <p:spPr>
          <a:xfrm>
            <a:off x="8006516" y="1817949"/>
            <a:ext cx="6555578" cy="6555578"/>
          </a:xfrm>
          <a:custGeom>
            <a:avLst/>
            <a:gdLst/>
            <a:ahLst/>
            <a:cxnLst/>
            <a:rect l="l" t="t" r="r" b="b"/>
            <a:pathLst>
              <a:path w="6555578" h="6555578">
                <a:moveTo>
                  <a:pt x="0" y="0"/>
                </a:moveTo>
                <a:lnTo>
                  <a:pt x="6555577" y="0"/>
                </a:lnTo>
                <a:lnTo>
                  <a:pt x="6555577" y="6555578"/>
                </a:lnTo>
                <a:lnTo>
                  <a:pt x="0" y="6555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8" name="Freeform 8">
            <a:extLst>
              <a:ext uri="{C183D7F6-B498-43B3-948B-1728B52AA6E4}">
                <adec:decorative xmlns:adec="http://schemas.microsoft.com/office/drawing/2017/decorative" val="1"/>
              </a:ext>
            </a:extLst>
          </p:cNvPr>
          <p:cNvSpPr/>
          <p:nvPr/>
        </p:nvSpPr>
        <p:spPr>
          <a:xfrm>
            <a:off x="16452665" y="1000088"/>
            <a:ext cx="514350" cy="514350"/>
          </a:xfrm>
          <a:custGeom>
            <a:avLst/>
            <a:gdLst/>
            <a:ahLst/>
            <a:cxnLst/>
            <a:rect l="l" t="t" r="r" b="b"/>
            <a:pathLst>
              <a:path w="514350" h="514350">
                <a:moveTo>
                  <a:pt x="0" y="0"/>
                </a:moveTo>
                <a:lnTo>
                  <a:pt x="514350" y="0"/>
                </a:lnTo>
                <a:lnTo>
                  <a:pt x="514350" y="514350"/>
                </a:lnTo>
                <a:lnTo>
                  <a:pt x="0" y="514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a:extLst>
              <a:ext uri="{C183D7F6-B498-43B3-948B-1728B52AA6E4}">
                <adec:decorative xmlns:adec="http://schemas.microsoft.com/office/drawing/2017/decorative" val="1"/>
              </a:ext>
            </a:extLst>
          </p:cNvPr>
          <p:cNvSpPr/>
          <p:nvPr/>
        </p:nvSpPr>
        <p:spPr>
          <a:xfrm>
            <a:off x="3310690" y="8607632"/>
            <a:ext cx="2011294" cy="850591"/>
          </a:xfrm>
          <a:custGeom>
            <a:avLst/>
            <a:gdLst/>
            <a:ahLst/>
            <a:cxnLst/>
            <a:rect l="l" t="t" r="r" b="b"/>
            <a:pathLst>
              <a:path w="2011294" h="850591">
                <a:moveTo>
                  <a:pt x="0" y="0"/>
                </a:moveTo>
                <a:lnTo>
                  <a:pt x="2011294" y="0"/>
                </a:lnTo>
                <a:lnTo>
                  <a:pt x="2011294" y="850592"/>
                </a:lnTo>
                <a:lnTo>
                  <a:pt x="0" y="850592"/>
                </a:lnTo>
                <a:lnTo>
                  <a:pt x="0" y="0"/>
                </a:lnTo>
                <a:close/>
              </a:path>
            </a:pathLst>
          </a:custGeom>
          <a:blipFill>
            <a:blip r:embed="rId7"/>
            <a:stretch>
              <a:fillRect/>
            </a:stretch>
          </a:blipFill>
        </p:spPr>
        <p:txBody>
          <a:bodyPr/>
          <a:lstStyle/>
          <a:p>
            <a:endParaRPr lang="en-AU"/>
          </a:p>
        </p:txBody>
      </p:sp>
      <p:sp>
        <p:nvSpPr>
          <p:cNvPr id="11" name="TextBox 11">
            <a:extLst>
              <a:ext uri="{C183D7F6-B498-43B3-948B-1728B52AA6E4}">
                <adec:decorative xmlns:adec="http://schemas.microsoft.com/office/drawing/2017/decorative" val="1"/>
              </a:ext>
            </a:extLst>
          </p:cNvPr>
          <p:cNvSpPr txBox="1"/>
          <p:nvPr/>
        </p:nvSpPr>
        <p:spPr>
          <a:xfrm>
            <a:off x="1348987" y="8395615"/>
            <a:ext cx="1721538" cy="1062609"/>
          </a:xfrm>
          <a:prstGeom prst="rect">
            <a:avLst/>
          </a:prstGeom>
        </p:spPr>
        <p:txBody>
          <a:bodyPr lIns="0" tIns="0" rIns="0" bIns="0" rtlCol="0" anchor="t">
            <a:spAutoFit/>
          </a:bodyPr>
          <a:lstStyle/>
          <a:p>
            <a:pPr algn="l">
              <a:lnSpc>
                <a:spcPts val="5039"/>
              </a:lnSpc>
            </a:pPr>
            <a:r>
              <a:rPr lang="en-US" sz="3599" b="1">
                <a:solidFill>
                  <a:srgbClr val="FEDC00"/>
                </a:solidFill>
                <a:latin typeface="Clancy 1 Bold"/>
                <a:ea typeface="Clancy 1 Bold"/>
                <a:cs typeface="Clancy 1 Bold"/>
                <a:sym typeface="Clancy 1 Bold"/>
              </a:rPr>
              <a:t>Diver - </a:t>
            </a:r>
          </a:p>
          <a:p>
            <a:pPr marL="0" lvl="0" indent="0" algn="l">
              <a:lnSpc>
                <a:spcPts val="2015"/>
              </a:lnSpc>
            </a:pPr>
            <a:r>
              <a:rPr lang="en-US" sz="3599" b="1">
                <a:solidFill>
                  <a:srgbClr val="FEDC00"/>
                </a:solidFill>
                <a:latin typeface="Clancy 1 Bold"/>
                <a:ea typeface="Clancy 1 Bold"/>
                <a:cs typeface="Clancy 1 Bold"/>
                <a:sym typeface="Clancy 1 Bold"/>
              </a:rPr>
              <a:t>sified:</a:t>
            </a:r>
          </a:p>
        </p:txBody>
      </p:sp>
      <p:sp>
        <p:nvSpPr>
          <p:cNvPr id="10" name="TextBox 10"/>
          <p:cNvSpPr txBox="1">
            <a:spLocks noGrp="1"/>
          </p:cNvSpPr>
          <p:nvPr>
            <p:ph type="title" idx="4294967295"/>
          </p:nvPr>
        </p:nvSpPr>
        <p:spPr>
          <a:xfrm>
            <a:off x="1192119" y="2084649"/>
            <a:ext cx="11250511" cy="41425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024"/>
              </a:lnSpc>
              <a:spcBef>
                <a:spcPts val="0"/>
              </a:spcBef>
              <a:spcAft>
                <a:spcPts val="0"/>
              </a:spcAft>
              <a:buClrTx/>
              <a:buSzTx/>
              <a:buFontTx/>
              <a:buNone/>
              <a:tabLst/>
              <a:defRPr/>
            </a:pPr>
            <a:r>
              <a:rPr kumimoji="0" lang="en-US" sz="9119" b="1" i="0" u="none" strike="noStrike" kern="1200" cap="none" spc="0" normalizeH="0" baseline="0" noProof="0" dirty="0">
                <a:ln>
                  <a:noFill/>
                </a:ln>
                <a:solidFill>
                  <a:srgbClr val="E4E5DE"/>
                </a:solidFill>
                <a:effectLst/>
                <a:uLnTx/>
                <a:uFillTx/>
                <a:latin typeface="Clancy 1 Bold"/>
                <a:ea typeface="Clancy 1 Bold"/>
                <a:cs typeface="Clancy 1 Bold"/>
                <a:sym typeface="Clancy 1 Bold"/>
              </a:rPr>
              <a:t>BUILDING </a:t>
            </a:r>
          </a:p>
          <a:p>
            <a:pPr marL="0" marR="0" lvl="0" indent="0" algn="l" defTabSz="914400" rtl="0" eaLnBrk="1" fontAlgn="auto" latinLnBrk="0" hangingPunct="1">
              <a:lnSpc>
                <a:spcPts val="8024"/>
              </a:lnSpc>
              <a:spcBef>
                <a:spcPts val="0"/>
              </a:spcBef>
              <a:spcAft>
                <a:spcPts val="0"/>
              </a:spcAft>
              <a:buClrTx/>
              <a:buSzTx/>
              <a:buFontTx/>
              <a:buNone/>
              <a:tabLst/>
              <a:defRPr/>
            </a:pPr>
            <a:r>
              <a:rPr kumimoji="0" lang="en-US" sz="9119" b="1" i="0" u="none" strike="noStrike" kern="1200" cap="none" spc="0" normalizeH="0" baseline="0" noProof="0" dirty="0">
                <a:ln>
                  <a:noFill/>
                </a:ln>
                <a:solidFill>
                  <a:srgbClr val="E4E5DE"/>
                </a:solidFill>
                <a:effectLst/>
                <a:uLnTx/>
                <a:uFillTx/>
                <a:latin typeface="Clancy 1 Bold"/>
                <a:ea typeface="Clancy 1 Bold"/>
                <a:cs typeface="Clancy 1 Bold"/>
                <a:sym typeface="Clancy 1 Bold"/>
              </a:rPr>
              <a:t>NEURO-INCLUSIVE EDUCATION WITH DIVERSIFIED:</a:t>
            </a:r>
          </a:p>
        </p:txBody>
      </p:sp>
      <p:sp>
        <p:nvSpPr>
          <p:cNvPr id="13" name="TextBox 13"/>
          <p:cNvSpPr txBox="1"/>
          <p:nvPr/>
        </p:nvSpPr>
        <p:spPr>
          <a:xfrm>
            <a:off x="1348987" y="6150956"/>
            <a:ext cx="10258500" cy="1543051"/>
          </a:xfrm>
          <a:prstGeom prst="rect">
            <a:avLst/>
          </a:prstGeom>
        </p:spPr>
        <p:txBody>
          <a:bodyPr lIns="0" tIns="0" rIns="0" bIns="0" rtlCol="0" anchor="t">
            <a:spAutoFit/>
          </a:bodyPr>
          <a:lstStyle/>
          <a:p>
            <a:pPr algn="l">
              <a:lnSpc>
                <a:spcPts val="6299"/>
              </a:lnSpc>
            </a:pPr>
            <a:r>
              <a:rPr lang="en-US" sz="4499" dirty="0">
                <a:solidFill>
                  <a:srgbClr val="FFFFFF"/>
                </a:solidFill>
                <a:latin typeface="Roboto Mono"/>
                <a:ea typeface="Roboto Mono"/>
                <a:cs typeface="Roboto Mono"/>
                <a:sym typeface="Roboto Mono"/>
              </a:rPr>
              <a:t>The Power of Collaboration and Co-Production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016691" y="0"/>
            <a:ext cx="7271309" cy="9258300"/>
            <a:chOff x="0" y="0"/>
            <a:chExt cx="1915077" cy="2438400"/>
          </a:xfrm>
        </p:grpSpPr>
        <p:sp>
          <p:nvSpPr>
            <p:cNvPr id="3" name="Freeform 3">
              <a:extLst>
                <a:ext uri="{C183D7F6-B498-43B3-948B-1728B52AA6E4}">
                  <adec:decorative xmlns:adec="http://schemas.microsoft.com/office/drawing/2017/decorative" val="1"/>
                </a:ext>
              </a:extLst>
            </p:cNvPr>
            <p:cNvSpPr/>
            <p:nvPr/>
          </p:nvSpPr>
          <p:spPr>
            <a:xfrm>
              <a:off x="0" y="0"/>
              <a:ext cx="1915077" cy="2438400"/>
            </a:xfrm>
            <a:custGeom>
              <a:avLst/>
              <a:gdLst/>
              <a:ahLst/>
              <a:cxnLst/>
              <a:rect l="l" t="t" r="r" b="b"/>
              <a:pathLst>
                <a:path w="1915077" h="2438400">
                  <a:moveTo>
                    <a:pt x="0" y="0"/>
                  </a:moveTo>
                  <a:lnTo>
                    <a:pt x="1915077" y="0"/>
                  </a:lnTo>
                  <a:lnTo>
                    <a:pt x="1915077" y="2438400"/>
                  </a:lnTo>
                  <a:lnTo>
                    <a:pt x="0" y="2438400"/>
                  </a:lnTo>
                  <a:close/>
                </a:path>
              </a:pathLst>
            </a:custGeom>
            <a:solidFill>
              <a:srgbClr val="FEDC00"/>
            </a:solidFill>
          </p:spPr>
          <p:txBody>
            <a:bodyPr/>
            <a:lstStyle/>
            <a:p>
              <a:endParaRPr lang="en-AU"/>
            </a:p>
          </p:txBody>
        </p:sp>
        <p:sp>
          <p:nvSpPr>
            <p:cNvPr id="4" name="TextBox 4"/>
            <p:cNvSpPr txBox="1"/>
            <p:nvPr/>
          </p:nvSpPr>
          <p:spPr>
            <a:xfrm>
              <a:off x="0" y="-76200"/>
              <a:ext cx="1915077" cy="2514600"/>
            </a:xfrm>
            <a:prstGeom prst="rect">
              <a:avLst/>
            </a:prstGeom>
          </p:spPr>
          <p:txBody>
            <a:bodyPr lIns="50800" tIns="50800" rIns="50800" bIns="50800" rtlCol="0" anchor="ctr"/>
            <a:lstStyle/>
            <a:p>
              <a:pPr algn="ctr">
                <a:lnSpc>
                  <a:spcPts val="2940"/>
                </a:lnSpc>
              </a:pPr>
              <a:endParaRPr/>
            </a:p>
          </p:txBody>
        </p:sp>
      </p:grpSp>
      <p:sp>
        <p:nvSpPr>
          <p:cNvPr id="41" name="TextBox 41"/>
          <p:cNvSpPr txBox="1">
            <a:spLocks noGrp="1"/>
          </p:cNvSpPr>
          <p:nvPr>
            <p:ph type="title" idx="4294967295"/>
          </p:nvPr>
        </p:nvSpPr>
        <p:spPr>
          <a:xfrm>
            <a:off x="1028700" y="846990"/>
            <a:ext cx="7048140" cy="64537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697"/>
              </a:lnSpc>
              <a:spcBef>
                <a:spcPts val="0"/>
              </a:spcBef>
              <a:spcAft>
                <a:spcPts val="0"/>
              </a:spcAft>
              <a:buClrTx/>
              <a:buSzTx/>
              <a:buFontTx/>
              <a:buNone/>
              <a:tabLst/>
              <a:defRPr/>
            </a:pPr>
            <a:r>
              <a:rPr kumimoji="0" lang="en-US" sz="5398"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AARON’S STORY:</a:t>
            </a:r>
          </a:p>
        </p:txBody>
      </p:sp>
      <p:sp>
        <p:nvSpPr>
          <p:cNvPr id="42" name="TextBox 42"/>
          <p:cNvSpPr txBox="1"/>
          <p:nvPr/>
        </p:nvSpPr>
        <p:spPr>
          <a:xfrm>
            <a:off x="1028700" y="1495409"/>
            <a:ext cx="8528055" cy="1019548"/>
          </a:xfrm>
          <a:prstGeom prst="rect">
            <a:avLst/>
          </a:prstGeom>
        </p:spPr>
        <p:txBody>
          <a:bodyPr lIns="0" tIns="0" rIns="0" bIns="0" rtlCol="0" anchor="t">
            <a:spAutoFit/>
          </a:bodyPr>
          <a:lstStyle/>
          <a:p>
            <a:pPr algn="l">
              <a:lnSpc>
                <a:spcPts val="4179"/>
              </a:lnSpc>
            </a:pPr>
            <a:r>
              <a:rPr lang="en-US" sz="2985">
                <a:solidFill>
                  <a:srgbClr val="000000"/>
                </a:solidFill>
                <a:latin typeface="Roboto Mono"/>
                <a:ea typeface="Roboto Mono"/>
                <a:cs typeface="Roboto Mono"/>
                <a:sym typeface="Roboto Mono"/>
              </a:rPr>
              <a:t>Student-Academic reciprocity and empowerment</a:t>
            </a:r>
          </a:p>
        </p:txBody>
      </p:sp>
      <p:grpSp>
        <p:nvGrpSpPr>
          <p:cNvPr id="5" name="Group 5" descr="Image of Aaron Saint James standing in front of a wall wearing a scarf"/>
          <p:cNvGrpSpPr/>
          <p:nvPr/>
        </p:nvGrpSpPr>
        <p:grpSpPr>
          <a:xfrm>
            <a:off x="10416281" y="1843617"/>
            <a:ext cx="7871719" cy="8443383"/>
            <a:chOff x="0" y="0"/>
            <a:chExt cx="10495625" cy="11257844"/>
          </a:xfrm>
        </p:grpSpPr>
        <p:pic>
          <p:nvPicPr>
            <p:cNvPr id="6" name="Picture 6" descr="Image of Aaron Saint James standing in front of a wall wearing a scarf"/>
            <p:cNvPicPr>
              <a:picLocks noChangeAspect="1"/>
            </p:cNvPicPr>
            <p:nvPr/>
          </p:nvPicPr>
          <p:blipFill>
            <a:blip r:embed="rId2"/>
            <a:srcRect t="3524" b="25097"/>
            <a:stretch>
              <a:fillRect/>
            </a:stretch>
          </p:blipFill>
          <p:spPr>
            <a:xfrm>
              <a:off x="0" y="0"/>
              <a:ext cx="10495625" cy="11257844"/>
            </a:xfrm>
            <a:prstGeom prst="rect">
              <a:avLst/>
            </a:prstGeom>
          </p:spPr>
        </p:pic>
      </p:grpSp>
      <p:grpSp>
        <p:nvGrpSpPr>
          <p:cNvPr id="7" name="Group 7">
            <a:extLst>
              <a:ext uri="{C183D7F6-B498-43B3-948B-1728B52AA6E4}">
                <adec:decorative xmlns:adec="http://schemas.microsoft.com/office/drawing/2017/decorative" val="1"/>
              </a:ext>
            </a:extLst>
          </p:cNvPr>
          <p:cNvGrpSpPr/>
          <p:nvPr/>
        </p:nvGrpSpPr>
        <p:grpSpPr>
          <a:xfrm>
            <a:off x="1028700" y="2886432"/>
            <a:ext cx="9987991" cy="688985"/>
            <a:chOff x="0" y="0"/>
            <a:chExt cx="5891446" cy="406400"/>
          </a:xfrm>
        </p:grpSpPr>
        <p:sp>
          <p:nvSpPr>
            <p:cNvPr id="8" name="Freeform 8">
              <a:extLst>
                <a:ext uri="{C183D7F6-B498-43B3-948B-1728B52AA6E4}">
                  <adec:decorative xmlns:adec="http://schemas.microsoft.com/office/drawing/2017/decorative" val="1"/>
                </a:ext>
              </a:extLst>
            </p:cNvPr>
            <p:cNvSpPr/>
            <p:nvPr/>
          </p:nvSpPr>
          <p:spPr>
            <a:xfrm>
              <a:off x="0" y="0"/>
              <a:ext cx="5891446" cy="406400"/>
            </a:xfrm>
            <a:custGeom>
              <a:avLst/>
              <a:gdLst/>
              <a:ahLst/>
              <a:cxnLst/>
              <a:rect l="l" t="t" r="r" b="b"/>
              <a:pathLst>
                <a:path w="5891446" h="406400">
                  <a:moveTo>
                    <a:pt x="5688246" y="0"/>
                  </a:moveTo>
                  <a:cubicBezTo>
                    <a:pt x="5800470" y="0"/>
                    <a:pt x="5891446" y="90976"/>
                    <a:pt x="5891446" y="203200"/>
                  </a:cubicBezTo>
                  <a:cubicBezTo>
                    <a:pt x="5891446" y="315424"/>
                    <a:pt x="5800470" y="406400"/>
                    <a:pt x="5688246" y="406400"/>
                  </a:cubicBezTo>
                  <a:lnTo>
                    <a:pt x="203200" y="406400"/>
                  </a:lnTo>
                  <a:cubicBezTo>
                    <a:pt x="90976" y="406400"/>
                    <a:pt x="0" y="315424"/>
                    <a:pt x="0" y="203200"/>
                  </a:cubicBezTo>
                  <a:cubicBezTo>
                    <a:pt x="0" y="90976"/>
                    <a:pt x="90976" y="0"/>
                    <a:pt x="203200" y="0"/>
                  </a:cubicBezTo>
                  <a:close/>
                </a:path>
              </a:pathLst>
            </a:custGeom>
            <a:solidFill>
              <a:srgbClr val="F7AAB3"/>
            </a:solidFill>
            <a:ln w="19050" cap="sq">
              <a:solidFill>
                <a:srgbClr val="000000"/>
              </a:solidFill>
              <a:prstDash val="solid"/>
              <a:miter/>
            </a:ln>
          </p:spPr>
          <p:txBody>
            <a:bodyPr/>
            <a:lstStyle/>
            <a:p>
              <a:endParaRPr lang="en-AU"/>
            </a:p>
          </p:txBody>
        </p:sp>
        <p:sp>
          <p:nvSpPr>
            <p:cNvPr id="9" name="TextBox 9"/>
            <p:cNvSpPr txBox="1"/>
            <p:nvPr/>
          </p:nvSpPr>
          <p:spPr>
            <a:xfrm>
              <a:off x="0" y="-85725"/>
              <a:ext cx="5891446" cy="492125"/>
            </a:xfrm>
            <a:prstGeom prst="rect">
              <a:avLst/>
            </a:prstGeom>
          </p:spPr>
          <p:txBody>
            <a:bodyPr lIns="50800" tIns="50800" rIns="50800" bIns="50800" rtlCol="0" anchor="ctr"/>
            <a:lstStyle/>
            <a:p>
              <a:pPr algn="ctr">
                <a:lnSpc>
                  <a:spcPts val="3779"/>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a:off x="1093159" y="3788319"/>
            <a:ext cx="10080336" cy="688985"/>
            <a:chOff x="0" y="0"/>
            <a:chExt cx="5945916" cy="406400"/>
          </a:xfrm>
        </p:grpSpPr>
        <p:sp>
          <p:nvSpPr>
            <p:cNvPr id="11" name="Freeform 11">
              <a:extLst>
                <a:ext uri="{C183D7F6-B498-43B3-948B-1728B52AA6E4}">
                  <adec:decorative xmlns:adec="http://schemas.microsoft.com/office/drawing/2017/decorative" val="1"/>
                </a:ext>
              </a:extLst>
            </p:cNvPr>
            <p:cNvSpPr/>
            <p:nvPr/>
          </p:nvSpPr>
          <p:spPr>
            <a:xfrm>
              <a:off x="0" y="0"/>
              <a:ext cx="5945916" cy="406400"/>
            </a:xfrm>
            <a:custGeom>
              <a:avLst/>
              <a:gdLst/>
              <a:ahLst/>
              <a:cxnLst/>
              <a:rect l="l" t="t" r="r" b="b"/>
              <a:pathLst>
                <a:path w="5945916" h="406400">
                  <a:moveTo>
                    <a:pt x="5742716" y="0"/>
                  </a:moveTo>
                  <a:cubicBezTo>
                    <a:pt x="5854940" y="0"/>
                    <a:pt x="5945916" y="90976"/>
                    <a:pt x="5945916" y="203200"/>
                  </a:cubicBezTo>
                  <a:cubicBezTo>
                    <a:pt x="5945916" y="315424"/>
                    <a:pt x="5854940" y="406400"/>
                    <a:pt x="5742716" y="406400"/>
                  </a:cubicBezTo>
                  <a:lnTo>
                    <a:pt x="203200" y="406400"/>
                  </a:lnTo>
                  <a:cubicBezTo>
                    <a:pt x="90976" y="406400"/>
                    <a:pt x="0" y="315424"/>
                    <a:pt x="0" y="203200"/>
                  </a:cubicBezTo>
                  <a:cubicBezTo>
                    <a:pt x="0" y="90976"/>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12" name="TextBox 12"/>
            <p:cNvSpPr txBox="1"/>
            <p:nvPr/>
          </p:nvSpPr>
          <p:spPr>
            <a:xfrm>
              <a:off x="0" y="-85725"/>
              <a:ext cx="5945916" cy="492125"/>
            </a:xfrm>
            <a:prstGeom prst="rect">
              <a:avLst/>
            </a:prstGeom>
          </p:spPr>
          <p:txBody>
            <a:bodyPr lIns="50800" tIns="50800" rIns="50800" bIns="50800" rtlCol="0" anchor="ctr"/>
            <a:lstStyle/>
            <a:p>
              <a:pPr algn="ctr">
                <a:lnSpc>
                  <a:spcPts val="3779"/>
                </a:lnSpc>
              </a:pPr>
              <a:endParaRPr/>
            </a:p>
          </p:txBody>
        </p:sp>
      </p:grpSp>
      <p:grpSp>
        <p:nvGrpSpPr>
          <p:cNvPr id="13" name="Group 13">
            <a:extLst>
              <a:ext uri="{C183D7F6-B498-43B3-948B-1728B52AA6E4}">
                <adec:decorative xmlns:adec="http://schemas.microsoft.com/office/drawing/2017/decorative" val="1"/>
              </a:ext>
            </a:extLst>
          </p:cNvPr>
          <p:cNvGrpSpPr/>
          <p:nvPr/>
        </p:nvGrpSpPr>
        <p:grpSpPr>
          <a:xfrm>
            <a:off x="1093159" y="4686855"/>
            <a:ext cx="8463596" cy="688985"/>
            <a:chOff x="0" y="0"/>
            <a:chExt cx="4992277" cy="406400"/>
          </a:xfrm>
        </p:grpSpPr>
        <p:sp>
          <p:nvSpPr>
            <p:cNvPr id="14" name="Freeform 14">
              <a:extLst>
                <a:ext uri="{C183D7F6-B498-43B3-948B-1728B52AA6E4}">
                  <adec:decorative xmlns:adec="http://schemas.microsoft.com/office/drawing/2017/decorative" val="1"/>
                </a:ext>
              </a:extLst>
            </p:cNvPr>
            <p:cNvSpPr/>
            <p:nvPr/>
          </p:nvSpPr>
          <p:spPr>
            <a:xfrm>
              <a:off x="0" y="0"/>
              <a:ext cx="4992277" cy="406400"/>
            </a:xfrm>
            <a:custGeom>
              <a:avLst/>
              <a:gdLst/>
              <a:ahLst/>
              <a:cxnLst/>
              <a:rect l="l" t="t" r="r" b="b"/>
              <a:pathLst>
                <a:path w="4992277" h="406400">
                  <a:moveTo>
                    <a:pt x="4789077" y="0"/>
                  </a:moveTo>
                  <a:cubicBezTo>
                    <a:pt x="4901302" y="0"/>
                    <a:pt x="4992277" y="90976"/>
                    <a:pt x="4992277" y="203200"/>
                  </a:cubicBezTo>
                  <a:cubicBezTo>
                    <a:pt x="4992277" y="315424"/>
                    <a:pt x="4901302" y="406400"/>
                    <a:pt x="4789077" y="406400"/>
                  </a:cubicBezTo>
                  <a:lnTo>
                    <a:pt x="203200" y="406400"/>
                  </a:lnTo>
                  <a:cubicBezTo>
                    <a:pt x="90976" y="406400"/>
                    <a:pt x="0" y="315424"/>
                    <a:pt x="0" y="203200"/>
                  </a:cubicBezTo>
                  <a:cubicBezTo>
                    <a:pt x="0" y="90976"/>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15" name="TextBox 15"/>
            <p:cNvSpPr txBox="1"/>
            <p:nvPr/>
          </p:nvSpPr>
          <p:spPr>
            <a:xfrm>
              <a:off x="0" y="-85725"/>
              <a:ext cx="4992277" cy="492125"/>
            </a:xfrm>
            <a:prstGeom prst="rect">
              <a:avLst/>
            </a:prstGeom>
          </p:spPr>
          <p:txBody>
            <a:bodyPr lIns="50800" tIns="50800" rIns="50800" bIns="50800" rtlCol="0" anchor="ctr"/>
            <a:lstStyle/>
            <a:p>
              <a:pPr algn="ctr">
                <a:lnSpc>
                  <a:spcPts val="3779"/>
                </a:lnSpc>
              </a:pPr>
              <a:endParaRPr/>
            </a:p>
          </p:txBody>
        </p:sp>
      </p:grpSp>
      <p:grpSp>
        <p:nvGrpSpPr>
          <p:cNvPr id="16" name="Group 16">
            <a:extLst>
              <a:ext uri="{C183D7F6-B498-43B3-948B-1728B52AA6E4}">
                <adec:decorative xmlns:adec="http://schemas.microsoft.com/office/drawing/2017/decorative" val="1"/>
              </a:ext>
            </a:extLst>
          </p:cNvPr>
          <p:cNvGrpSpPr/>
          <p:nvPr/>
        </p:nvGrpSpPr>
        <p:grpSpPr>
          <a:xfrm>
            <a:off x="1093159" y="5585390"/>
            <a:ext cx="9502491" cy="688985"/>
            <a:chOff x="0" y="0"/>
            <a:chExt cx="5605073" cy="406400"/>
          </a:xfrm>
        </p:grpSpPr>
        <p:sp>
          <p:nvSpPr>
            <p:cNvPr id="17" name="Freeform 17">
              <a:extLst>
                <a:ext uri="{C183D7F6-B498-43B3-948B-1728B52AA6E4}">
                  <adec:decorative xmlns:adec="http://schemas.microsoft.com/office/drawing/2017/decorative" val="1"/>
                </a:ext>
              </a:extLst>
            </p:cNvPr>
            <p:cNvSpPr/>
            <p:nvPr/>
          </p:nvSpPr>
          <p:spPr>
            <a:xfrm>
              <a:off x="0" y="0"/>
              <a:ext cx="5605073" cy="406400"/>
            </a:xfrm>
            <a:custGeom>
              <a:avLst/>
              <a:gdLst/>
              <a:ahLst/>
              <a:cxnLst/>
              <a:rect l="l" t="t" r="r" b="b"/>
              <a:pathLst>
                <a:path w="5605073" h="406400">
                  <a:moveTo>
                    <a:pt x="5401873" y="0"/>
                  </a:moveTo>
                  <a:cubicBezTo>
                    <a:pt x="5514097" y="0"/>
                    <a:pt x="5605073" y="90976"/>
                    <a:pt x="5605073" y="203200"/>
                  </a:cubicBezTo>
                  <a:cubicBezTo>
                    <a:pt x="5605073" y="315424"/>
                    <a:pt x="5514097" y="406400"/>
                    <a:pt x="5401873" y="406400"/>
                  </a:cubicBezTo>
                  <a:lnTo>
                    <a:pt x="203200" y="406400"/>
                  </a:lnTo>
                  <a:cubicBezTo>
                    <a:pt x="90976" y="406400"/>
                    <a:pt x="0" y="315424"/>
                    <a:pt x="0" y="203200"/>
                  </a:cubicBezTo>
                  <a:cubicBezTo>
                    <a:pt x="0" y="90976"/>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18" name="TextBox 18"/>
            <p:cNvSpPr txBox="1"/>
            <p:nvPr/>
          </p:nvSpPr>
          <p:spPr>
            <a:xfrm>
              <a:off x="0" y="-85725"/>
              <a:ext cx="5605073" cy="492125"/>
            </a:xfrm>
            <a:prstGeom prst="rect">
              <a:avLst/>
            </a:prstGeom>
          </p:spPr>
          <p:txBody>
            <a:bodyPr lIns="50800" tIns="50800" rIns="50800" bIns="50800" rtlCol="0" anchor="ctr"/>
            <a:lstStyle/>
            <a:p>
              <a:pPr algn="ctr">
                <a:lnSpc>
                  <a:spcPts val="3779"/>
                </a:lnSpc>
              </a:pPr>
              <a:endParaRPr/>
            </a:p>
          </p:txBody>
        </p:sp>
      </p:grpSp>
      <p:grpSp>
        <p:nvGrpSpPr>
          <p:cNvPr id="19" name="Group 19">
            <a:extLst>
              <a:ext uri="{C183D7F6-B498-43B3-948B-1728B52AA6E4}">
                <adec:decorative xmlns:adec="http://schemas.microsoft.com/office/drawing/2017/decorative" val="1"/>
              </a:ext>
            </a:extLst>
          </p:cNvPr>
          <p:cNvGrpSpPr/>
          <p:nvPr/>
        </p:nvGrpSpPr>
        <p:grpSpPr>
          <a:xfrm>
            <a:off x="1093159" y="6483925"/>
            <a:ext cx="9502491" cy="688985"/>
            <a:chOff x="0" y="0"/>
            <a:chExt cx="5605073" cy="406400"/>
          </a:xfrm>
        </p:grpSpPr>
        <p:sp>
          <p:nvSpPr>
            <p:cNvPr id="20" name="Freeform 20">
              <a:extLst>
                <a:ext uri="{C183D7F6-B498-43B3-948B-1728B52AA6E4}">
                  <adec:decorative xmlns:adec="http://schemas.microsoft.com/office/drawing/2017/decorative" val="1"/>
                </a:ext>
              </a:extLst>
            </p:cNvPr>
            <p:cNvSpPr/>
            <p:nvPr/>
          </p:nvSpPr>
          <p:spPr>
            <a:xfrm>
              <a:off x="0" y="0"/>
              <a:ext cx="5605073" cy="406400"/>
            </a:xfrm>
            <a:custGeom>
              <a:avLst/>
              <a:gdLst/>
              <a:ahLst/>
              <a:cxnLst/>
              <a:rect l="l" t="t" r="r" b="b"/>
              <a:pathLst>
                <a:path w="5605073" h="406400">
                  <a:moveTo>
                    <a:pt x="5401873" y="0"/>
                  </a:moveTo>
                  <a:cubicBezTo>
                    <a:pt x="5514097" y="0"/>
                    <a:pt x="5605073" y="90976"/>
                    <a:pt x="5605073" y="203200"/>
                  </a:cubicBezTo>
                  <a:cubicBezTo>
                    <a:pt x="5605073" y="315424"/>
                    <a:pt x="5514097" y="406400"/>
                    <a:pt x="5401873" y="406400"/>
                  </a:cubicBezTo>
                  <a:lnTo>
                    <a:pt x="203200" y="406400"/>
                  </a:lnTo>
                  <a:cubicBezTo>
                    <a:pt x="90976" y="406400"/>
                    <a:pt x="0" y="315424"/>
                    <a:pt x="0" y="203200"/>
                  </a:cubicBezTo>
                  <a:cubicBezTo>
                    <a:pt x="0" y="90976"/>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21" name="TextBox 21"/>
            <p:cNvSpPr txBox="1"/>
            <p:nvPr/>
          </p:nvSpPr>
          <p:spPr>
            <a:xfrm>
              <a:off x="0" y="-85725"/>
              <a:ext cx="5605073" cy="492125"/>
            </a:xfrm>
            <a:prstGeom prst="rect">
              <a:avLst/>
            </a:prstGeom>
          </p:spPr>
          <p:txBody>
            <a:bodyPr lIns="50800" tIns="50800" rIns="50800" bIns="50800" rtlCol="0" anchor="ctr"/>
            <a:lstStyle/>
            <a:p>
              <a:pPr algn="ctr">
                <a:lnSpc>
                  <a:spcPts val="3779"/>
                </a:lnSpc>
              </a:pPr>
              <a:endParaRPr/>
            </a:p>
          </p:txBody>
        </p:sp>
      </p:grpSp>
      <p:grpSp>
        <p:nvGrpSpPr>
          <p:cNvPr id="22" name="Group 22">
            <a:extLst>
              <a:ext uri="{C183D7F6-B498-43B3-948B-1728B52AA6E4}">
                <adec:decorative xmlns:adec="http://schemas.microsoft.com/office/drawing/2017/decorative" val="1"/>
              </a:ext>
            </a:extLst>
          </p:cNvPr>
          <p:cNvGrpSpPr/>
          <p:nvPr/>
        </p:nvGrpSpPr>
        <p:grpSpPr>
          <a:xfrm>
            <a:off x="1093159" y="7382460"/>
            <a:ext cx="8977581" cy="688985"/>
            <a:chOff x="0" y="0"/>
            <a:chExt cx="5295453" cy="406400"/>
          </a:xfrm>
        </p:grpSpPr>
        <p:sp>
          <p:nvSpPr>
            <p:cNvPr id="23" name="Freeform 23">
              <a:extLst>
                <a:ext uri="{C183D7F6-B498-43B3-948B-1728B52AA6E4}">
                  <adec:decorative xmlns:adec="http://schemas.microsoft.com/office/drawing/2017/decorative" val="1"/>
                </a:ext>
              </a:extLst>
            </p:cNvPr>
            <p:cNvSpPr/>
            <p:nvPr/>
          </p:nvSpPr>
          <p:spPr>
            <a:xfrm>
              <a:off x="0" y="0"/>
              <a:ext cx="5295453" cy="406400"/>
            </a:xfrm>
            <a:custGeom>
              <a:avLst/>
              <a:gdLst/>
              <a:ahLst/>
              <a:cxnLst/>
              <a:rect l="l" t="t" r="r" b="b"/>
              <a:pathLst>
                <a:path w="5295453" h="406400">
                  <a:moveTo>
                    <a:pt x="5092253" y="0"/>
                  </a:moveTo>
                  <a:cubicBezTo>
                    <a:pt x="5204477" y="0"/>
                    <a:pt x="5295453" y="90976"/>
                    <a:pt x="5295453" y="203200"/>
                  </a:cubicBezTo>
                  <a:cubicBezTo>
                    <a:pt x="5295453" y="315424"/>
                    <a:pt x="5204477" y="406400"/>
                    <a:pt x="5092253" y="406400"/>
                  </a:cubicBezTo>
                  <a:lnTo>
                    <a:pt x="203200" y="406400"/>
                  </a:lnTo>
                  <a:cubicBezTo>
                    <a:pt x="90976" y="406400"/>
                    <a:pt x="0" y="315424"/>
                    <a:pt x="0" y="203200"/>
                  </a:cubicBezTo>
                  <a:cubicBezTo>
                    <a:pt x="0" y="90976"/>
                    <a:pt x="90976" y="0"/>
                    <a:pt x="203200" y="0"/>
                  </a:cubicBezTo>
                  <a:close/>
                </a:path>
              </a:pathLst>
            </a:custGeom>
            <a:solidFill>
              <a:srgbClr val="FFC4A6"/>
            </a:solidFill>
            <a:ln w="19050" cap="sq">
              <a:solidFill>
                <a:srgbClr val="000000"/>
              </a:solidFill>
              <a:prstDash val="solid"/>
              <a:miter/>
            </a:ln>
          </p:spPr>
          <p:txBody>
            <a:bodyPr/>
            <a:lstStyle/>
            <a:p>
              <a:endParaRPr lang="en-AU"/>
            </a:p>
          </p:txBody>
        </p:sp>
        <p:sp>
          <p:nvSpPr>
            <p:cNvPr id="24" name="TextBox 24"/>
            <p:cNvSpPr txBox="1"/>
            <p:nvPr/>
          </p:nvSpPr>
          <p:spPr>
            <a:xfrm>
              <a:off x="0" y="-85725"/>
              <a:ext cx="5295453" cy="492125"/>
            </a:xfrm>
            <a:prstGeom prst="rect">
              <a:avLst/>
            </a:prstGeom>
          </p:spPr>
          <p:txBody>
            <a:bodyPr lIns="50800" tIns="50800" rIns="50800" bIns="50800" rtlCol="0" anchor="ctr"/>
            <a:lstStyle/>
            <a:p>
              <a:pPr algn="ctr">
                <a:lnSpc>
                  <a:spcPts val="3779"/>
                </a:lnSpc>
              </a:pPr>
              <a:endParaRPr/>
            </a:p>
          </p:txBody>
        </p:sp>
      </p:grpSp>
      <p:sp>
        <p:nvSpPr>
          <p:cNvPr id="40" name="TextBox 40"/>
          <p:cNvSpPr txBox="1"/>
          <p:nvPr/>
        </p:nvSpPr>
        <p:spPr>
          <a:xfrm>
            <a:off x="1351983" y="2976784"/>
            <a:ext cx="10155198"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Breaking Boundaries: </a:t>
            </a:r>
            <a:r>
              <a:rPr lang="en-US" sz="2699" dirty="0">
                <a:solidFill>
                  <a:srgbClr val="000000"/>
                </a:solidFill>
                <a:latin typeface="Telegraf"/>
                <a:ea typeface="Telegraf"/>
                <a:cs typeface="Telegraf"/>
                <a:sym typeface="Telegraf"/>
              </a:rPr>
              <a:t>Redefining, Empowering, Innovating</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25" name="TextBox 25"/>
          <p:cNvSpPr txBox="1"/>
          <p:nvPr/>
        </p:nvSpPr>
        <p:spPr>
          <a:xfrm>
            <a:off x="1340244" y="3843252"/>
            <a:ext cx="10286832"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Empowering Collaboration: </a:t>
            </a:r>
            <a:r>
              <a:rPr lang="en-US" sz="2699" dirty="0">
                <a:solidFill>
                  <a:srgbClr val="000000"/>
                </a:solidFill>
                <a:latin typeface="Telegraf"/>
                <a:ea typeface="Telegraf"/>
                <a:cs typeface="Telegraf"/>
                <a:sym typeface="Telegraf"/>
              </a:rPr>
              <a:t>Bridging, Transforming, Solving</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26" name="TextBox 26"/>
          <p:cNvSpPr txBox="1"/>
          <p:nvPr/>
        </p:nvSpPr>
        <p:spPr>
          <a:xfrm>
            <a:off x="1345491" y="4741787"/>
            <a:ext cx="9250159"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Student-Led Change:  </a:t>
            </a:r>
            <a:r>
              <a:rPr lang="en-US" sz="2699" dirty="0">
                <a:solidFill>
                  <a:srgbClr val="000000"/>
                </a:solidFill>
                <a:latin typeface="Telegraf"/>
                <a:ea typeface="Telegraf"/>
                <a:cs typeface="Telegraf"/>
                <a:sym typeface="Telegraf"/>
              </a:rPr>
              <a:t>Initiating, Leading, Proving</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27" name="TextBox 27"/>
          <p:cNvSpPr txBox="1"/>
          <p:nvPr/>
        </p:nvSpPr>
        <p:spPr>
          <a:xfrm>
            <a:off x="1326850" y="5640322"/>
            <a:ext cx="9846645"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Being the Change: </a:t>
            </a:r>
            <a:r>
              <a:rPr lang="en-US" sz="2699" dirty="0">
                <a:solidFill>
                  <a:srgbClr val="000000"/>
                </a:solidFill>
                <a:latin typeface="Telegraf"/>
                <a:ea typeface="Telegraf"/>
                <a:cs typeface="Telegraf"/>
                <a:sym typeface="Telegraf"/>
              </a:rPr>
              <a:t>Advocating, Transforming, Including</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28" name="TextBox 28"/>
          <p:cNvSpPr txBox="1"/>
          <p:nvPr/>
        </p:nvSpPr>
        <p:spPr>
          <a:xfrm>
            <a:off x="1355934" y="6541075"/>
            <a:ext cx="9817561"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Creating Opportunities:</a:t>
            </a:r>
            <a:r>
              <a:rPr lang="en-US" sz="2699" dirty="0">
                <a:solidFill>
                  <a:srgbClr val="000000"/>
                </a:solidFill>
                <a:latin typeface="Telegraf"/>
                <a:ea typeface="Telegraf"/>
                <a:cs typeface="Telegraf"/>
                <a:sym typeface="Telegraf"/>
              </a:rPr>
              <a:t> Writing, Advocating, Achieving</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29" name="TextBox 29"/>
          <p:cNvSpPr txBox="1"/>
          <p:nvPr/>
        </p:nvSpPr>
        <p:spPr>
          <a:xfrm>
            <a:off x="1365873" y="7439610"/>
            <a:ext cx="9229777"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Peer Recognition: </a:t>
            </a:r>
            <a:r>
              <a:rPr lang="en-US" sz="2699" dirty="0">
                <a:solidFill>
                  <a:srgbClr val="000000"/>
                </a:solidFill>
                <a:latin typeface="Telegraf"/>
                <a:ea typeface="Telegraf"/>
                <a:cs typeface="Telegraf"/>
                <a:sym typeface="Telegraf"/>
              </a:rPr>
              <a:t>Validating, Impactful, </a:t>
            </a:r>
            <a:r>
              <a:rPr lang="en-US" sz="2699" dirty="0" err="1">
                <a:solidFill>
                  <a:srgbClr val="000000"/>
                </a:solidFill>
                <a:latin typeface="Telegraf"/>
                <a:ea typeface="Telegraf"/>
                <a:cs typeface="Telegraf"/>
                <a:sym typeface="Telegraf"/>
              </a:rPr>
              <a:t>Recognising</a:t>
            </a:r>
            <a:endParaRPr lang="en-US" sz="2699" dirty="0">
              <a:solidFill>
                <a:srgbClr val="000000"/>
              </a:solidFill>
              <a:latin typeface="Telegraf"/>
              <a:ea typeface="Telegraf"/>
              <a:cs typeface="Telegraf"/>
              <a:sym typeface="Telegraf"/>
            </a:endParaRP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grpSp>
        <p:nvGrpSpPr>
          <p:cNvPr id="30" name="Group 30">
            <a:extLst>
              <a:ext uri="{C183D7F6-B498-43B3-948B-1728B52AA6E4}">
                <adec:decorative xmlns:adec="http://schemas.microsoft.com/office/drawing/2017/decorative" val="1"/>
              </a:ext>
            </a:extLst>
          </p:cNvPr>
          <p:cNvGrpSpPr/>
          <p:nvPr/>
        </p:nvGrpSpPr>
        <p:grpSpPr>
          <a:xfrm>
            <a:off x="17008916" y="9350839"/>
            <a:ext cx="894494" cy="843621"/>
            <a:chOff x="0" y="0"/>
            <a:chExt cx="1192659" cy="1124828"/>
          </a:xfrm>
        </p:grpSpPr>
        <p:sp>
          <p:nvSpPr>
            <p:cNvPr id="31" name="Freeform 31"/>
            <p:cNvSpPr/>
            <p:nvPr/>
          </p:nvSpPr>
          <p:spPr>
            <a:xfrm>
              <a:off x="389514" y="0"/>
              <a:ext cx="413631" cy="618689"/>
            </a:xfrm>
            <a:custGeom>
              <a:avLst/>
              <a:gdLst/>
              <a:ahLst/>
              <a:cxnLst/>
              <a:rect l="l" t="t" r="r" b="b"/>
              <a:pathLst>
                <a:path w="413631" h="618689">
                  <a:moveTo>
                    <a:pt x="0" y="0"/>
                  </a:moveTo>
                  <a:lnTo>
                    <a:pt x="413631" y="0"/>
                  </a:lnTo>
                  <a:lnTo>
                    <a:pt x="413631" y="618689"/>
                  </a:lnTo>
                  <a:lnTo>
                    <a:pt x="0" y="618689"/>
                  </a:lnTo>
                  <a:lnTo>
                    <a:pt x="0" y="0"/>
                  </a:lnTo>
                  <a:close/>
                </a:path>
              </a:pathLst>
            </a:custGeom>
            <a:blipFill>
              <a:blip r:embed="rId3"/>
              <a:stretch>
                <a:fillRect r="-252569"/>
              </a:stretch>
            </a:blipFill>
          </p:spPr>
          <p:txBody>
            <a:bodyPr/>
            <a:lstStyle/>
            <a:p>
              <a:endParaRPr lang="en-AU"/>
            </a:p>
          </p:txBody>
        </p:sp>
        <p:sp>
          <p:nvSpPr>
            <p:cNvPr id="32" name="Freeform 32"/>
            <p:cNvSpPr/>
            <p:nvPr/>
          </p:nvSpPr>
          <p:spPr>
            <a:xfrm>
              <a:off x="0" y="643114"/>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grpSp>
      <p:grpSp>
        <p:nvGrpSpPr>
          <p:cNvPr id="33" name="Group 33">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34" name="Group 34"/>
            <p:cNvGrpSpPr/>
            <p:nvPr/>
          </p:nvGrpSpPr>
          <p:grpSpPr>
            <a:xfrm>
              <a:off x="0" y="0"/>
              <a:ext cx="24384000" cy="1371600"/>
              <a:chOff x="0" y="0"/>
              <a:chExt cx="4816593" cy="270933"/>
            </a:xfrm>
          </p:grpSpPr>
          <p:sp>
            <p:nvSpPr>
              <p:cNvPr id="35" name="Freeform 35"/>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36" name="TextBox 36"/>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37" name="Freeform 37"/>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3"/>
              <a:stretch>
                <a:fillRect r="-252569"/>
              </a:stretch>
            </a:blipFill>
          </p:spPr>
          <p:txBody>
            <a:bodyPr/>
            <a:lstStyle/>
            <a:p>
              <a:endParaRPr lang="en-AU"/>
            </a:p>
          </p:txBody>
        </p:sp>
        <p:sp>
          <p:nvSpPr>
            <p:cNvPr id="38" name="Freeform 38"/>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sp>
          <p:nvSpPr>
            <p:cNvPr id="39" name="TextBox 39"/>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grpSp>
        <p:nvGrpSpPr>
          <p:cNvPr id="43" name="Group 43">
            <a:extLst>
              <a:ext uri="{C183D7F6-B498-43B3-948B-1728B52AA6E4}">
                <adec:decorative xmlns:adec="http://schemas.microsoft.com/office/drawing/2017/decorative" val="1"/>
              </a:ext>
            </a:extLst>
          </p:cNvPr>
          <p:cNvGrpSpPr/>
          <p:nvPr/>
        </p:nvGrpSpPr>
        <p:grpSpPr>
          <a:xfrm>
            <a:off x="1093159" y="8280996"/>
            <a:ext cx="8725523" cy="688985"/>
            <a:chOff x="0" y="0"/>
            <a:chExt cx="5146776" cy="406400"/>
          </a:xfrm>
        </p:grpSpPr>
        <p:sp>
          <p:nvSpPr>
            <p:cNvPr id="44" name="Freeform 44">
              <a:extLst>
                <a:ext uri="{C183D7F6-B498-43B3-948B-1728B52AA6E4}">
                  <adec:decorative xmlns:adec="http://schemas.microsoft.com/office/drawing/2017/decorative" val="1"/>
                </a:ext>
              </a:extLst>
            </p:cNvPr>
            <p:cNvSpPr/>
            <p:nvPr/>
          </p:nvSpPr>
          <p:spPr>
            <a:xfrm>
              <a:off x="0" y="0"/>
              <a:ext cx="5146776" cy="406400"/>
            </a:xfrm>
            <a:custGeom>
              <a:avLst/>
              <a:gdLst/>
              <a:ahLst/>
              <a:cxnLst/>
              <a:rect l="l" t="t" r="r" b="b"/>
              <a:pathLst>
                <a:path w="5146776" h="406400">
                  <a:moveTo>
                    <a:pt x="4943576" y="0"/>
                  </a:moveTo>
                  <a:cubicBezTo>
                    <a:pt x="5055800" y="0"/>
                    <a:pt x="5146776" y="90976"/>
                    <a:pt x="5146776" y="203200"/>
                  </a:cubicBezTo>
                  <a:cubicBezTo>
                    <a:pt x="5146776" y="315424"/>
                    <a:pt x="5055800" y="406400"/>
                    <a:pt x="4943576" y="406400"/>
                  </a:cubicBezTo>
                  <a:lnTo>
                    <a:pt x="203200" y="406400"/>
                  </a:lnTo>
                  <a:cubicBezTo>
                    <a:pt x="90976" y="406400"/>
                    <a:pt x="0" y="315424"/>
                    <a:pt x="0" y="203200"/>
                  </a:cubicBezTo>
                  <a:cubicBezTo>
                    <a:pt x="0" y="90976"/>
                    <a:pt x="90976" y="0"/>
                    <a:pt x="203200" y="0"/>
                  </a:cubicBezTo>
                  <a:close/>
                </a:path>
              </a:pathLst>
            </a:custGeom>
            <a:solidFill>
              <a:srgbClr val="99DBBE"/>
            </a:solidFill>
            <a:ln w="19050" cap="sq">
              <a:solidFill>
                <a:srgbClr val="000000"/>
              </a:solidFill>
              <a:prstDash val="solid"/>
              <a:miter/>
            </a:ln>
          </p:spPr>
          <p:txBody>
            <a:bodyPr/>
            <a:lstStyle/>
            <a:p>
              <a:endParaRPr lang="en-AU"/>
            </a:p>
          </p:txBody>
        </p:sp>
        <p:sp>
          <p:nvSpPr>
            <p:cNvPr id="45" name="TextBox 45"/>
            <p:cNvSpPr txBox="1"/>
            <p:nvPr/>
          </p:nvSpPr>
          <p:spPr>
            <a:xfrm>
              <a:off x="0" y="-85725"/>
              <a:ext cx="5146776" cy="492125"/>
            </a:xfrm>
            <a:prstGeom prst="rect">
              <a:avLst/>
            </a:prstGeom>
          </p:spPr>
          <p:txBody>
            <a:bodyPr lIns="50800" tIns="50800" rIns="50800" bIns="50800" rtlCol="0" anchor="ctr"/>
            <a:lstStyle/>
            <a:p>
              <a:pPr algn="ctr">
                <a:lnSpc>
                  <a:spcPts val="3779"/>
                </a:lnSpc>
              </a:pPr>
              <a:endParaRPr/>
            </a:p>
          </p:txBody>
        </p:sp>
      </p:grpSp>
      <p:sp>
        <p:nvSpPr>
          <p:cNvPr id="46" name="TextBox 46"/>
          <p:cNvSpPr txBox="1"/>
          <p:nvPr/>
        </p:nvSpPr>
        <p:spPr>
          <a:xfrm>
            <a:off x="1365873" y="8338146"/>
            <a:ext cx="8704867"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Inspiring Action: </a:t>
            </a:r>
            <a:r>
              <a:rPr lang="en-US" sz="2699" dirty="0">
                <a:solidFill>
                  <a:srgbClr val="000000"/>
                </a:solidFill>
                <a:latin typeface="Telegraf"/>
                <a:ea typeface="Telegraf"/>
                <a:cs typeface="Telegraf"/>
                <a:sym typeface="Telegraf"/>
              </a:rPr>
              <a:t>Standing, Changing, Overcoming</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3" name="Group 3">
            <a:extLst>
              <a:ext uri="{C183D7F6-B498-43B3-948B-1728B52AA6E4}">
                <adec:decorative xmlns:adec="http://schemas.microsoft.com/office/drawing/2017/decorative" val="1"/>
              </a:ext>
            </a:extLst>
          </p:cNvPr>
          <p:cNvGrpSpPr/>
          <p:nvPr/>
        </p:nvGrpSpPr>
        <p:grpSpPr>
          <a:xfrm>
            <a:off x="8459460" y="748806"/>
            <a:ext cx="9828540" cy="8488043"/>
            <a:chOff x="0" y="0"/>
            <a:chExt cx="2291567" cy="1979024"/>
          </a:xfrm>
        </p:grpSpPr>
        <p:sp>
          <p:nvSpPr>
            <p:cNvPr id="4" name="Freeform 4">
              <a:extLst>
                <a:ext uri="{C183D7F6-B498-43B3-948B-1728B52AA6E4}">
                  <adec:decorative xmlns:adec="http://schemas.microsoft.com/office/drawing/2017/decorative" val="1"/>
                </a:ext>
              </a:extLst>
            </p:cNvPr>
            <p:cNvSpPr/>
            <p:nvPr/>
          </p:nvSpPr>
          <p:spPr>
            <a:xfrm>
              <a:off x="0" y="0"/>
              <a:ext cx="2291567" cy="1979024"/>
            </a:xfrm>
            <a:custGeom>
              <a:avLst/>
              <a:gdLst/>
              <a:ahLst/>
              <a:cxnLst/>
              <a:rect l="l" t="t" r="r" b="b"/>
              <a:pathLst>
                <a:path w="2291567" h="1979024">
                  <a:moveTo>
                    <a:pt x="0" y="0"/>
                  </a:moveTo>
                  <a:lnTo>
                    <a:pt x="2291567" y="0"/>
                  </a:lnTo>
                  <a:lnTo>
                    <a:pt x="2291567" y="1979024"/>
                  </a:lnTo>
                  <a:lnTo>
                    <a:pt x="0" y="1979024"/>
                  </a:lnTo>
                  <a:close/>
                </a:path>
              </a:pathLst>
            </a:custGeom>
            <a:solidFill>
              <a:srgbClr val="FFFBE2"/>
            </a:solidFill>
            <a:ln cap="sq">
              <a:noFill/>
              <a:prstDash val="solid"/>
              <a:miter/>
            </a:ln>
          </p:spPr>
          <p:txBody>
            <a:bodyPr/>
            <a:lstStyle/>
            <a:p>
              <a:endParaRPr lang="en-AU"/>
            </a:p>
          </p:txBody>
        </p:sp>
        <p:sp>
          <p:nvSpPr>
            <p:cNvPr id="5" name="TextBox 5"/>
            <p:cNvSpPr txBox="1"/>
            <p:nvPr/>
          </p:nvSpPr>
          <p:spPr>
            <a:xfrm>
              <a:off x="0" y="-76200"/>
              <a:ext cx="2291567" cy="2055224"/>
            </a:xfrm>
            <a:prstGeom prst="rect">
              <a:avLst/>
            </a:prstGeom>
          </p:spPr>
          <p:txBody>
            <a:bodyPr lIns="50800" tIns="50800" rIns="50800" bIns="50800" rtlCol="0" anchor="ctr"/>
            <a:lstStyle/>
            <a:p>
              <a:pPr algn="ctr">
                <a:lnSpc>
                  <a:spcPts val="2940"/>
                </a:lnSpc>
              </a:pPr>
              <a:endParaRPr/>
            </a:p>
          </p:txBody>
        </p:sp>
      </p:grpSp>
      <p:grpSp>
        <p:nvGrpSpPr>
          <p:cNvPr id="24" name="Group 24">
            <a:extLst>
              <a:ext uri="{C183D7F6-B498-43B3-948B-1728B52AA6E4}">
                <adec:decorative xmlns:adec="http://schemas.microsoft.com/office/drawing/2017/decorative" val="1"/>
              </a:ext>
            </a:extLst>
          </p:cNvPr>
          <p:cNvGrpSpPr/>
          <p:nvPr/>
        </p:nvGrpSpPr>
        <p:grpSpPr>
          <a:xfrm>
            <a:off x="9263327" y="6840553"/>
            <a:ext cx="3888154" cy="677017"/>
            <a:chOff x="0" y="0"/>
            <a:chExt cx="2378987" cy="414236"/>
          </a:xfrm>
        </p:grpSpPr>
        <p:sp>
          <p:nvSpPr>
            <p:cNvPr id="25" name="Freeform 25"/>
            <p:cNvSpPr/>
            <p:nvPr/>
          </p:nvSpPr>
          <p:spPr>
            <a:xfrm>
              <a:off x="0" y="0"/>
              <a:ext cx="2378987" cy="414236"/>
            </a:xfrm>
            <a:custGeom>
              <a:avLst/>
              <a:gdLst/>
              <a:ahLst/>
              <a:cxnLst/>
              <a:rect l="l" t="t" r="r" b="b"/>
              <a:pathLst>
                <a:path w="2378987" h="414236">
                  <a:moveTo>
                    <a:pt x="2175787" y="0"/>
                  </a:moveTo>
                  <a:cubicBezTo>
                    <a:pt x="2288012" y="0"/>
                    <a:pt x="2378987" y="92730"/>
                    <a:pt x="2378987" y="207118"/>
                  </a:cubicBezTo>
                  <a:cubicBezTo>
                    <a:pt x="2378987" y="321506"/>
                    <a:pt x="2288012" y="414236"/>
                    <a:pt x="2175787" y="414236"/>
                  </a:cubicBezTo>
                  <a:lnTo>
                    <a:pt x="203200" y="414236"/>
                  </a:lnTo>
                  <a:cubicBezTo>
                    <a:pt x="90976" y="414236"/>
                    <a:pt x="0" y="321506"/>
                    <a:pt x="0" y="207118"/>
                  </a:cubicBezTo>
                  <a:cubicBezTo>
                    <a:pt x="0" y="92730"/>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26" name="TextBox 26"/>
            <p:cNvSpPr txBox="1"/>
            <p:nvPr/>
          </p:nvSpPr>
          <p:spPr>
            <a:xfrm>
              <a:off x="0" y="-76200"/>
              <a:ext cx="2378987" cy="490436"/>
            </a:xfrm>
            <a:prstGeom prst="rect">
              <a:avLst/>
            </a:prstGeom>
          </p:spPr>
          <p:txBody>
            <a:bodyPr lIns="50800" tIns="50800" rIns="50800" bIns="50800" rtlCol="0" anchor="ctr"/>
            <a:lstStyle/>
            <a:p>
              <a:pPr algn="ctr">
                <a:lnSpc>
                  <a:spcPts val="2940"/>
                </a:lnSpc>
              </a:pPr>
              <a:endParaRPr/>
            </a:p>
          </p:txBody>
        </p:sp>
      </p:grpSp>
      <p:grpSp>
        <p:nvGrpSpPr>
          <p:cNvPr id="17" name="Group 17">
            <a:extLst>
              <a:ext uri="{C183D7F6-B498-43B3-948B-1728B52AA6E4}">
                <adec:decorative xmlns:adec="http://schemas.microsoft.com/office/drawing/2017/decorative" val="1"/>
              </a:ext>
            </a:extLst>
          </p:cNvPr>
          <p:cNvGrpSpPr/>
          <p:nvPr/>
        </p:nvGrpSpPr>
        <p:grpSpPr>
          <a:xfrm>
            <a:off x="9263327" y="3990163"/>
            <a:ext cx="3888154" cy="683086"/>
            <a:chOff x="0" y="0"/>
            <a:chExt cx="2332175" cy="409726"/>
          </a:xfrm>
        </p:grpSpPr>
        <p:sp>
          <p:nvSpPr>
            <p:cNvPr id="18" name="Freeform 18"/>
            <p:cNvSpPr/>
            <p:nvPr/>
          </p:nvSpPr>
          <p:spPr>
            <a:xfrm>
              <a:off x="0" y="0"/>
              <a:ext cx="2332175" cy="409726"/>
            </a:xfrm>
            <a:custGeom>
              <a:avLst/>
              <a:gdLst/>
              <a:ahLst/>
              <a:cxnLst/>
              <a:rect l="l" t="t" r="r" b="b"/>
              <a:pathLst>
                <a:path w="2332175" h="409726">
                  <a:moveTo>
                    <a:pt x="2128975" y="0"/>
                  </a:moveTo>
                  <a:cubicBezTo>
                    <a:pt x="2241200" y="0"/>
                    <a:pt x="2332175" y="91720"/>
                    <a:pt x="2332175" y="204863"/>
                  </a:cubicBezTo>
                  <a:cubicBezTo>
                    <a:pt x="2332175" y="318005"/>
                    <a:pt x="2241200" y="409726"/>
                    <a:pt x="2128975" y="409726"/>
                  </a:cubicBezTo>
                  <a:lnTo>
                    <a:pt x="203200" y="409726"/>
                  </a:lnTo>
                  <a:cubicBezTo>
                    <a:pt x="90976" y="409726"/>
                    <a:pt x="0" y="318005"/>
                    <a:pt x="0" y="204863"/>
                  </a:cubicBezTo>
                  <a:cubicBezTo>
                    <a:pt x="0" y="91720"/>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19" name="TextBox 19"/>
            <p:cNvSpPr txBox="1"/>
            <p:nvPr/>
          </p:nvSpPr>
          <p:spPr>
            <a:xfrm>
              <a:off x="0" y="-76200"/>
              <a:ext cx="2332175" cy="485926"/>
            </a:xfrm>
            <a:prstGeom prst="rect">
              <a:avLst/>
            </a:prstGeom>
          </p:spPr>
          <p:txBody>
            <a:bodyPr lIns="50800" tIns="50800" rIns="50800" bIns="50800" rtlCol="0" anchor="ctr"/>
            <a:lstStyle/>
            <a:p>
              <a:pPr algn="ctr">
                <a:lnSpc>
                  <a:spcPts val="2940"/>
                </a:lnSpc>
              </a:pPr>
              <a:endParaRPr/>
            </a:p>
          </p:txBody>
        </p:sp>
      </p:grpSp>
      <p:grpSp>
        <p:nvGrpSpPr>
          <p:cNvPr id="46" name="Group 46">
            <a:extLst>
              <a:ext uri="{C183D7F6-B498-43B3-948B-1728B52AA6E4}">
                <adec:decorative xmlns:adec="http://schemas.microsoft.com/office/drawing/2017/decorative" val="1"/>
              </a:ext>
            </a:extLst>
          </p:cNvPr>
          <p:cNvGrpSpPr/>
          <p:nvPr/>
        </p:nvGrpSpPr>
        <p:grpSpPr>
          <a:xfrm>
            <a:off x="5435836" y="6913147"/>
            <a:ext cx="2270999" cy="550878"/>
            <a:chOff x="0" y="0"/>
            <a:chExt cx="1537177" cy="372874"/>
          </a:xfrm>
        </p:grpSpPr>
        <p:sp>
          <p:nvSpPr>
            <p:cNvPr id="47" name="Freeform 47"/>
            <p:cNvSpPr/>
            <p:nvPr/>
          </p:nvSpPr>
          <p:spPr>
            <a:xfrm>
              <a:off x="0" y="0"/>
              <a:ext cx="1537177" cy="372874"/>
            </a:xfrm>
            <a:custGeom>
              <a:avLst/>
              <a:gdLst/>
              <a:ahLst/>
              <a:cxnLst/>
              <a:rect l="l" t="t" r="r" b="b"/>
              <a:pathLst>
                <a:path w="1537177" h="372874">
                  <a:moveTo>
                    <a:pt x="1333977" y="0"/>
                  </a:moveTo>
                  <a:cubicBezTo>
                    <a:pt x="1446201" y="0"/>
                    <a:pt x="1537177" y="83471"/>
                    <a:pt x="1537177" y="186437"/>
                  </a:cubicBezTo>
                  <a:cubicBezTo>
                    <a:pt x="1537177" y="289404"/>
                    <a:pt x="1446201" y="372874"/>
                    <a:pt x="1333977" y="372874"/>
                  </a:cubicBezTo>
                  <a:lnTo>
                    <a:pt x="203200" y="372874"/>
                  </a:lnTo>
                  <a:cubicBezTo>
                    <a:pt x="90976" y="372874"/>
                    <a:pt x="0" y="289404"/>
                    <a:pt x="0" y="186437"/>
                  </a:cubicBezTo>
                  <a:cubicBezTo>
                    <a:pt x="0" y="83471"/>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48" name="TextBox 48"/>
            <p:cNvSpPr txBox="1"/>
            <p:nvPr/>
          </p:nvSpPr>
          <p:spPr>
            <a:xfrm>
              <a:off x="0" y="-76200"/>
              <a:ext cx="1537177" cy="449074"/>
            </a:xfrm>
            <a:prstGeom prst="rect">
              <a:avLst/>
            </a:prstGeom>
          </p:spPr>
          <p:txBody>
            <a:bodyPr lIns="50800" tIns="50800" rIns="50800" bIns="50800" rtlCol="0" anchor="ctr"/>
            <a:lstStyle/>
            <a:p>
              <a:pPr algn="ctr">
                <a:lnSpc>
                  <a:spcPts val="2940"/>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a:off x="9263327" y="1045889"/>
            <a:ext cx="3136260" cy="687364"/>
            <a:chOff x="0" y="0"/>
            <a:chExt cx="1855442" cy="406651"/>
          </a:xfrm>
        </p:grpSpPr>
        <p:sp>
          <p:nvSpPr>
            <p:cNvPr id="13" name="Freeform 13"/>
            <p:cNvSpPr/>
            <p:nvPr/>
          </p:nvSpPr>
          <p:spPr>
            <a:xfrm>
              <a:off x="0" y="0"/>
              <a:ext cx="1855442" cy="406651"/>
            </a:xfrm>
            <a:custGeom>
              <a:avLst/>
              <a:gdLst/>
              <a:ahLst/>
              <a:cxnLst/>
              <a:rect l="l" t="t" r="r" b="b"/>
              <a:pathLst>
                <a:path w="1855442" h="406651">
                  <a:moveTo>
                    <a:pt x="1652242" y="0"/>
                  </a:moveTo>
                  <a:cubicBezTo>
                    <a:pt x="1764466" y="0"/>
                    <a:pt x="1855442" y="91032"/>
                    <a:pt x="1855442" y="203326"/>
                  </a:cubicBezTo>
                  <a:cubicBezTo>
                    <a:pt x="1855442" y="315619"/>
                    <a:pt x="1764466" y="406651"/>
                    <a:pt x="1652242" y="406651"/>
                  </a:cubicBezTo>
                  <a:lnTo>
                    <a:pt x="203200" y="406651"/>
                  </a:lnTo>
                  <a:cubicBezTo>
                    <a:pt x="90976" y="406651"/>
                    <a:pt x="0" y="315619"/>
                    <a:pt x="0" y="203326"/>
                  </a:cubicBezTo>
                  <a:cubicBezTo>
                    <a:pt x="0" y="91032"/>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14" name="TextBox 14"/>
            <p:cNvSpPr txBox="1"/>
            <p:nvPr/>
          </p:nvSpPr>
          <p:spPr>
            <a:xfrm>
              <a:off x="0" y="-76200"/>
              <a:ext cx="1855442" cy="482851"/>
            </a:xfrm>
            <a:prstGeom prst="rect">
              <a:avLst/>
            </a:prstGeom>
          </p:spPr>
          <p:txBody>
            <a:bodyPr lIns="50800" tIns="50800" rIns="50800" bIns="50800" rtlCol="0" anchor="ctr"/>
            <a:lstStyle/>
            <a:p>
              <a:pPr algn="ctr">
                <a:lnSpc>
                  <a:spcPts val="2940"/>
                </a:lnSpc>
              </a:pPr>
              <a:endParaRPr/>
            </a:p>
          </p:txBody>
        </p:sp>
      </p:grpSp>
      <p:grpSp>
        <p:nvGrpSpPr>
          <p:cNvPr id="51" name="Group 51">
            <a:extLst>
              <a:ext uri="{C183D7F6-B498-43B3-948B-1728B52AA6E4}">
                <adec:decorative xmlns:adec="http://schemas.microsoft.com/office/drawing/2017/decorative" val="1"/>
              </a:ext>
            </a:extLst>
          </p:cNvPr>
          <p:cNvGrpSpPr/>
          <p:nvPr/>
        </p:nvGrpSpPr>
        <p:grpSpPr>
          <a:xfrm>
            <a:off x="2973919" y="6913147"/>
            <a:ext cx="2270999" cy="550878"/>
            <a:chOff x="0" y="0"/>
            <a:chExt cx="1537177" cy="372874"/>
          </a:xfrm>
        </p:grpSpPr>
        <p:sp>
          <p:nvSpPr>
            <p:cNvPr id="52" name="Freeform 52"/>
            <p:cNvSpPr/>
            <p:nvPr/>
          </p:nvSpPr>
          <p:spPr>
            <a:xfrm>
              <a:off x="0" y="0"/>
              <a:ext cx="1537177" cy="372874"/>
            </a:xfrm>
            <a:custGeom>
              <a:avLst/>
              <a:gdLst/>
              <a:ahLst/>
              <a:cxnLst/>
              <a:rect l="l" t="t" r="r" b="b"/>
              <a:pathLst>
                <a:path w="1537177" h="372874">
                  <a:moveTo>
                    <a:pt x="1333977" y="0"/>
                  </a:moveTo>
                  <a:cubicBezTo>
                    <a:pt x="1446201" y="0"/>
                    <a:pt x="1537177" y="83471"/>
                    <a:pt x="1537177" y="186437"/>
                  </a:cubicBezTo>
                  <a:cubicBezTo>
                    <a:pt x="1537177" y="289404"/>
                    <a:pt x="1446201" y="372874"/>
                    <a:pt x="1333977" y="372874"/>
                  </a:cubicBezTo>
                  <a:lnTo>
                    <a:pt x="203200" y="372874"/>
                  </a:lnTo>
                  <a:cubicBezTo>
                    <a:pt x="90976" y="372874"/>
                    <a:pt x="0" y="289404"/>
                    <a:pt x="0" y="186437"/>
                  </a:cubicBezTo>
                  <a:cubicBezTo>
                    <a:pt x="0" y="83471"/>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53" name="TextBox 53"/>
            <p:cNvSpPr txBox="1"/>
            <p:nvPr/>
          </p:nvSpPr>
          <p:spPr>
            <a:xfrm>
              <a:off x="0" y="-76200"/>
              <a:ext cx="1537177" cy="449074"/>
            </a:xfrm>
            <a:prstGeom prst="rect">
              <a:avLst/>
            </a:prstGeom>
          </p:spPr>
          <p:txBody>
            <a:bodyPr lIns="50800" tIns="50800" rIns="50800" bIns="50800" rtlCol="0" anchor="ctr"/>
            <a:lstStyle/>
            <a:p>
              <a:pPr algn="ctr">
                <a:lnSpc>
                  <a:spcPts val="2940"/>
                </a:lnSpc>
              </a:pPr>
              <a:endParaRPr/>
            </a:p>
          </p:txBody>
        </p:sp>
      </p:grpSp>
      <p:grpSp>
        <p:nvGrpSpPr>
          <p:cNvPr id="41" name="Group 41">
            <a:extLst>
              <a:ext uri="{C183D7F6-B498-43B3-948B-1728B52AA6E4}">
                <adec:decorative xmlns:adec="http://schemas.microsoft.com/office/drawing/2017/decorative" val="1"/>
              </a:ext>
            </a:extLst>
          </p:cNvPr>
          <p:cNvGrpSpPr/>
          <p:nvPr/>
        </p:nvGrpSpPr>
        <p:grpSpPr>
          <a:xfrm>
            <a:off x="573577" y="6913147"/>
            <a:ext cx="2270999" cy="550878"/>
            <a:chOff x="0" y="0"/>
            <a:chExt cx="1537177" cy="372874"/>
          </a:xfrm>
        </p:grpSpPr>
        <p:sp>
          <p:nvSpPr>
            <p:cNvPr id="42" name="Freeform 42"/>
            <p:cNvSpPr/>
            <p:nvPr/>
          </p:nvSpPr>
          <p:spPr>
            <a:xfrm>
              <a:off x="0" y="0"/>
              <a:ext cx="1537177" cy="372874"/>
            </a:xfrm>
            <a:custGeom>
              <a:avLst/>
              <a:gdLst/>
              <a:ahLst/>
              <a:cxnLst/>
              <a:rect l="l" t="t" r="r" b="b"/>
              <a:pathLst>
                <a:path w="1537177" h="372874">
                  <a:moveTo>
                    <a:pt x="1333977" y="0"/>
                  </a:moveTo>
                  <a:cubicBezTo>
                    <a:pt x="1446201" y="0"/>
                    <a:pt x="1537177" y="83471"/>
                    <a:pt x="1537177" y="186437"/>
                  </a:cubicBezTo>
                  <a:cubicBezTo>
                    <a:pt x="1537177" y="289404"/>
                    <a:pt x="1446201" y="372874"/>
                    <a:pt x="1333977" y="372874"/>
                  </a:cubicBezTo>
                  <a:lnTo>
                    <a:pt x="203200" y="372874"/>
                  </a:lnTo>
                  <a:cubicBezTo>
                    <a:pt x="90976" y="372874"/>
                    <a:pt x="0" y="289404"/>
                    <a:pt x="0" y="186437"/>
                  </a:cubicBezTo>
                  <a:cubicBezTo>
                    <a:pt x="0" y="83471"/>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43" name="TextBox 43"/>
            <p:cNvSpPr txBox="1"/>
            <p:nvPr/>
          </p:nvSpPr>
          <p:spPr>
            <a:xfrm>
              <a:off x="0" y="-76200"/>
              <a:ext cx="1537177" cy="449074"/>
            </a:xfrm>
            <a:prstGeom prst="rect">
              <a:avLst/>
            </a:prstGeom>
          </p:spPr>
          <p:txBody>
            <a:bodyPr lIns="50800" tIns="50800" rIns="50800" bIns="50800" rtlCol="0" anchor="ctr"/>
            <a:lstStyle/>
            <a:p>
              <a:pPr algn="ctr">
                <a:lnSpc>
                  <a:spcPts val="2940"/>
                </a:lnSpc>
              </a:pPr>
              <a:endParaRPr/>
            </a:p>
          </p:txBody>
        </p:sp>
      </p:grpSp>
      <p:sp>
        <p:nvSpPr>
          <p:cNvPr id="2" name="TextBox 2"/>
          <p:cNvSpPr txBox="1">
            <a:spLocks noGrp="1"/>
          </p:cNvSpPr>
          <p:nvPr>
            <p:ph type="title" idx="4294967295"/>
          </p:nvPr>
        </p:nvSpPr>
        <p:spPr>
          <a:xfrm>
            <a:off x="787112" y="1064798"/>
            <a:ext cx="7368359" cy="12398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37"/>
              </a:lnSpc>
              <a:spcBef>
                <a:spcPts val="0"/>
              </a:spcBef>
              <a:spcAft>
                <a:spcPts val="0"/>
              </a:spcAft>
              <a:buClrTx/>
              <a:buSzTx/>
              <a:buFontTx/>
              <a:buNone/>
              <a:tabLst/>
              <a:defRPr/>
            </a:pPr>
            <a:r>
              <a:rPr kumimoji="0" lang="en-US" sz="5898"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THE POWER OF COLLABORATION:</a:t>
            </a:r>
          </a:p>
        </p:txBody>
      </p:sp>
      <p:sp>
        <p:nvSpPr>
          <p:cNvPr id="22" name="TextBox 22"/>
          <p:cNvSpPr txBox="1"/>
          <p:nvPr/>
        </p:nvSpPr>
        <p:spPr>
          <a:xfrm>
            <a:off x="787112" y="2387203"/>
            <a:ext cx="6919723" cy="1127617"/>
          </a:xfrm>
          <a:prstGeom prst="rect">
            <a:avLst/>
          </a:prstGeom>
        </p:spPr>
        <p:txBody>
          <a:bodyPr lIns="0" tIns="0" rIns="0" bIns="0" rtlCol="0" anchor="t">
            <a:spAutoFit/>
          </a:bodyPr>
          <a:lstStyle/>
          <a:p>
            <a:pPr algn="l">
              <a:lnSpc>
                <a:spcPts val="4599"/>
              </a:lnSpc>
            </a:pPr>
            <a:r>
              <a:rPr lang="en-US" sz="3285" dirty="0" err="1">
                <a:solidFill>
                  <a:srgbClr val="000000"/>
                </a:solidFill>
                <a:latin typeface="Roboto Mono"/>
                <a:ea typeface="Roboto Mono"/>
                <a:cs typeface="Roboto Mono"/>
                <a:sym typeface="Roboto Mono"/>
              </a:rPr>
              <a:t>Utilising</a:t>
            </a:r>
            <a:r>
              <a:rPr lang="en-US" sz="3285" dirty="0">
                <a:solidFill>
                  <a:srgbClr val="000000"/>
                </a:solidFill>
                <a:latin typeface="Roboto Mono"/>
                <a:ea typeface="Roboto Mono"/>
                <a:cs typeface="Roboto Mono"/>
                <a:sym typeface="Roboto Mono"/>
              </a:rPr>
              <a:t> the student voice for impactful education</a:t>
            </a:r>
          </a:p>
        </p:txBody>
      </p:sp>
      <p:sp>
        <p:nvSpPr>
          <p:cNvPr id="39" name="TextBox 39"/>
          <p:cNvSpPr txBox="1"/>
          <p:nvPr/>
        </p:nvSpPr>
        <p:spPr>
          <a:xfrm>
            <a:off x="676416" y="4238529"/>
            <a:ext cx="7030419" cy="2369821"/>
          </a:xfrm>
          <a:prstGeom prst="rect">
            <a:avLst/>
          </a:prstGeom>
        </p:spPr>
        <p:txBody>
          <a:bodyPr lIns="0" tIns="0" rIns="0" bIns="0" rtlCol="0" anchor="t">
            <a:spAutoFit/>
          </a:bodyPr>
          <a:lstStyle/>
          <a:p>
            <a:pPr algn="l">
              <a:lnSpc>
                <a:spcPts val="3779"/>
              </a:lnSpc>
            </a:pPr>
            <a:r>
              <a:rPr lang="en-US" sz="2699" dirty="0">
                <a:solidFill>
                  <a:srgbClr val="000000"/>
                </a:solidFill>
                <a:latin typeface="Roboto 2"/>
                <a:ea typeface="Roboto 2"/>
                <a:cs typeface="Roboto 2"/>
                <a:sym typeface="Roboto 2"/>
              </a:rPr>
              <a:t>Research has demonstrated that dialogical co-production and/or co-design partnerships can be a powerful way to promote more collaborative and responsive approaches to teaching and learning in higher education </a:t>
            </a:r>
          </a:p>
        </p:txBody>
      </p:sp>
      <p:sp>
        <p:nvSpPr>
          <p:cNvPr id="44" name="TextBox 44"/>
          <p:cNvSpPr txBox="1"/>
          <p:nvPr/>
        </p:nvSpPr>
        <p:spPr>
          <a:xfrm>
            <a:off x="607047" y="7006946"/>
            <a:ext cx="2204059" cy="319598"/>
          </a:xfrm>
          <a:prstGeom prst="rect">
            <a:avLst/>
          </a:prstGeom>
        </p:spPr>
        <p:txBody>
          <a:bodyPr lIns="0" tIns="0" rIns="0" bIns="0" rtlCol="0" anchor="t">
            <a:spAutoFit/>
          </a:bodyPr>
          <a:lstStyle/>
          <a:p>
            <a:pPr marL="0" lvl="0" indent="0" algn="ctr">
              <a:lnSpc>
                <a:spcPts val="2596"/>
              </a:lnSpc>
              <a:spcBef>
                <a:spcPct val="0"/>
              </a:spcBef>
            </a:pPr>
            <a:r>
              <a:rPr lang="en-US" sz="1854" dirty="0">
                <a:solidFill>
                  <a:srgbClr val="000000"/>
                </a:solidFill>
                <a:latin typeface="Telegraf"/>
                <a:ea typeface="Telegraf"/>
                <a:cs typeface="Telegraf"/>
                <a:sym typeface="Telegraf"/>
              </a:rPr>
              <a:t>Cook-Sather, 2018</a:t>
            </a:r>
          </a:p>
        </p:txBody>
      </p:sp>
      <p:sp>
        <p:nvSpPr>
          <p:cNvPr id="54" name="TextBox 54"/>
          <p:cNvSpPr txBox="1"/>
          <p:nvPr/>
        </p:nvSpPr>
        <p:spPr>
          <a:xfrm>
            <a:off x="3007389" y="7006946"/>
            <a:ext cx="2204059" cy="319598"/>
          </a:xfrm>
          <a:prstGeom prst="rect">
            <a:avLst/>
          </a:prstGeom>
        </p:spPr>
        <p:txBody>
          <a:bodyPr lIns="0" tIns="0" rIns="0" bIns="0" rtlCol="0" anchor="t">
            <a:spAutoFit/>
          </a:bodyPr>
          <a:lstStyle/>
          <a:p>
            <a:pPr marL="0" lvl="0" indent="0" algn="ctr">
              <a:lnSpc>
                <a:spcPts val="2596"/>
              </a:lnSpc>
              <a:spcBef>
                <a:spcPct val="0"/>
              </a:spcBef>
            </a:pPr>
            <a:r>
              <a:rPr lang="en-US" sz="1854">
                <a:solidFill>
                  <a:srgbClr val="000000"/>
                </a:solidFill>
                <a:latin typeface="Telegraf"/>
                <a:ea typeface="Telegraf"/>
                <a:cs typeface="Telegraf"/>
                <a:sym typeface="Telegraf"/>
              </a:rPr>
              <a:t>Marquis et al., 2019</a:t>
            </a:r>
          </a:p>
        </p:txBody>
      </p:sp>
      <p:sp>
        <p:nvSpPr>
          <p:cNvPr id="49" name="TextBox 49"/>
          <p:cNvSpPr txBox="1"/>
          <p:nvPr/>
        </p:nvSpPr>
        <p:spPr>
          <a:xfrm>
            <a:off x="5469306" y="7006946"/>
            <a:ext cx="2204059" cy="319598"/>
          </a:xfrm>
          <a:prstGeom prst="rect">
            <a:avLst/>
          </a:prstGeom>
        </p:spPr>
        <p:txBody>
          <a:bodyPr lIns="0" tIns="0" rIns="0" bIns="0" rtlCol="0" anchor="t">
            <a:spAutoFit/>
          </a:bodyPr>
          <a:lstStyle/>
          <a:p>
            <a:pPr marL="0" lvl="0" indent="0" algn="ctr">
              <a:lnSpc>
                <a:spcPts val="2596"/>
              </a:lnSpc>
              <a:spcBef>
                <a:spcPct val="0"/>
              </a:spcBef>
            </a:pPr>
            <a:r>
              <a:rPr lang="en-US" sz="1854">
                <a:solidFill>
                  <a:srgbClr val="000000"/>
                </a:solidFill>
                <a:latin typeface="Telegraf"/>
                <a:ea typeface="Telegraf"/>
                <a:cs typeface="Telegraf"/>
                <a:sym typeface="Telegraf"/>
              </a:rPr>
              <a:t> Higgins et al., 2019</a:t>
            </a:r>
          </a:p>
        </p:txBody>
      </p:sp>
      <p:sp>
        <p:nvSpPr>
          <p:cNvPr id="15" name="TextBox 15"/>
          <p:cNvSpPr txBox="1"/>
          <p:nvPr/>
        </p:nvSpPr>
        <p:spPr>
          <a:xfrm>
            <a:off x="9263327" y="1137195"/>
            <a:ext cx="3136260" cy="438944"/>
          </a:xfrm>
          <a:prstGeom prst="rect">
            <a:avLst/>
          </a:prstGeom>
        </p:spPr>
        <p:txBody>
          <a:bodyPr lIns="0" tIns="0" rIns="0" bIns="0" rtlCol="0" anchor="t">
            <a:spAutoFit/>
          </a:bodyPr>
          <a:lstStyle/>
          <a:p>
            <a:pPr marL="0" lvl="0" indent="0" algn="ctr">
              <a:lnSpc>
                <a:spcPts val="3499"/>
              </a:lnSpc>
              <a:spcBef>
                <a:spcPct val="0"/>
              </a:spcBef>
            </a:pPr>
            <a:r>
              <a:rPr lang="en-US" sz="2499" dirty="0">
                <a:solidFill>
                  <a:srgbClr val="FBFBFA"/>
                </a:solidFill>
                <a:latin typeface="Telegraf"/>
                <a:ea typeface="Telegraf"/>
                <a:cs typeface="Telegraf"/>
                <a:sym typeface="Telegraf"/>
              </a:rPr>
              <a:t>One Size Fits All</a:t>
            </a:r>
          </a:p>
        </p:txBody>
      </p:sp>
      <p:sp>
        <p:nvSpPr>
          <p:cNvPr id="6" name="TextBox 6"/>
          <p:cNvSpPr txBox="1"/>
          <p:nvPr/>
        </p:nvSpPr>
        <p:spPr>
          <a:xfrm>
            <a:off x="9169289" y="1887731"/>
            <a:ext cx="8606064" cy="1527111"/>
          </a:xfrm>
          <a:prstGeom prst="rect">
            <a:avLst/>
          </a:prstGeom>
        </p:spPr>
        <p:txBody>
          <a:bodyPr lIns="0" tIns="0" rIns="0" bIns="0" rtlCol="0" anchor="t">
            <a:spAutoFit/>
          </a:bodyPr>
          <a:lstStyle/>
          <a:p>
            <a:pPr marL="0" lvl="0" indent="0" algn="l">
              <a:lnSpc>
                <a:spcPts val="2997"/>
              </a:lnSpc>
              <a:spcBef>
                <a:spcPct val="0"/>
              </a:spcBef>
            </a:pPr>
            <a:r>
              <a:rPr lang="en-US" sz="2140" dirty="0">
                <a:solidFill>
                  <a:srgbClr val="000000"/>
                </a:solidFill>
                <a:latin typeface="Telegraf"/>
                <a:ea typeface="Telegraf"/>
                <a:cs typeface="Telegraf"/>
                <a:sym typeface="Telegraf"/>
              </a:rPr>
              <a:t>The “one size fits all” approach makes students feel that they need to fit in to participate. This reinforces neuro-normativity and creates a culture that impacts students' sense of belonging, learning engagement and mental health.</a:t>
            </a:r>
          </a:p>
        </p:txBody>
      </p:sp>
      <p:sp>
        <p:nvSpPr>
          <p:cNvPr id="20" name="TextBox 20"/>
          <p:cNvSpPr txBox="1"/>
          <p:nvPr/>
        </p:nvSpPr>
        <p:spPr>
          <a:xfrm>
            <a:off x="9263327" y="4079340"/>
            <a:ext cx="3888154" cy="438944"/>
          </a:xfrm>
          <a:prstGeom prst="rect">
            <a:avLst/>
          </a:prstGeom>
        </p:spPr>
        <p:txBody>
          <a:bodyPr lIns="0" tIns="0" rIns="0" bIns="0" rtlCol="0" anchor="t">
            <a:spAutoFit/>
          </a:bodyPr>
          <a:lstStyle/>
          <a:p>
            <a:pPr marL="0" lvl="0" indent="0" algn="ctr">
              <a:lnSpc>
                <a:spcPts val="3499"/>
              </a:lnSpc>
              <a:spcBef>
                <a:spcPct val="0"/>
              </a:spcBef>
            </a:pPr>
            <a:r>
              <a:rPr lang="en-US" sz="2499" dirty="0">
                <a:solidFill>
                  <a:srgbClr val="FFFFFF"/>
                </a:solidFill>
                <a:latin typeface="Telegraf"/>
                <a:ea typeface="Telegraf"/>
                <a:cs typeface="Telegraf"/>
                <a:sym typeface="Telegraf"/>
              </a:rPr>
              <a:t>Identifying Challenges</a:t>
            </a:r>
          </a:p>
        </p:txBody>
      </p:sp>
      <p:sp>
        <p:nvSpPr>
          <p:cNvPr id="7" name="TextBox 7"/>
          <p:cNvSpPr txBox="1"/>
          <p:nvPr/>
        </p:nvSpPr>
        <p:spPr>
          <a:xfrm>
            <a:off x="9286280" y="4897431"/>
            <a:ext cx="8489073" cy="1148407"/>
          </a:xfrm>
          <a:prstGeom prst="rect">
            <a:avLst/>
          </a:prstGeom>
        </p:spPr>
        <p:txBody>
          <a:bodyPr lIns="0" tIns="0" rIns="0" bIns="0" rtlCol="0" anchor="t">
            <a:spAutoFit/>
          </a:bodyPr>
          <a:lstStyle/>
          <a:p>
            <a:pPr marL="0" lvl="0" indent="0" algn="l">
              <a:lnSpc>
                <a:spcPts val="2997"/>
              </a:lnSpc>
              <a:spcBef>
                <a:spcPct val="0"/>
              </a:spcBef>
            </a:pPr>
            <a:r>
              <a:rPr lang="en-US" sz="2140" dirty="0">
                <a:solidFill>
                  <a:srgbClr val="000000"/>
                </a:solidFill>
                <a:latin typeface="Telegraf"/>
                <a:ea typeface="Telegraf"/>
                <a:cs typeface="Telegraf"/>
                <a:sym typeface="Telegraf"/>
              </a:rPr>
              <a:t>Challenges extend beyond achieving good grades and maintaining academic performance. Systemic and institutional change is required in order to make lasting change.</a:t>
            </a:r>
          </a:p>
        </p:txBody>
      </p:sp>
      <p:sp>
        <p:nvSpPr>
          <p:cNvPr id="27" name="TextBox 27"/>
          <p:cNvSpPr txBox="1"/>
          <p:nvPr/>
        </p:nvSpPr>
        <p:spPr>
          <a:xfrm>
            <a:off x="9263327" y="6926710"/>
            <a:ext cx="3888154" cy="438944"/>
          </a:xfrm>
          <a:prstGeom prst="rect">
            <a:avLst/>
          </a:prstGeom>
        </p:spPr>
        <p:txBody>
          <a:bodyPr lIns="0" tIns="0" rIns="0" bIns="0" rtlCol="0" anchor="t">
            <a:spAutoFit/>
          </a:bodyPr>
          <a:lstStyle/>
          <a:p>
            <a:pPr marL="0" lvl="0" indent="0" algn="ctr">
              <a:lnSpc>
                <a:spcPts val="3499"/>
              </a:lnSpc>
              <a:spcBef>
                <a:spcPct val="0"/>
              </a:spcBef>
            </a:pPr>
            <a:r>
              <a:rPr lang="en-US" sz="2499" dirty="0">
                <a:solidFill>
                  <a:srgbClr val="FFFFFF"/>
                </a:solidFill>
                <a:latin typeface="Telegraf"/>
                <a:ea typeface="Telegraf"/>
                <a:cs typeface="Telegraf"/>
                <a:sym typeface="Telegraf"/>
              </a:rPr>
              <a:t>What Students Need</a:t>
            </a:r>
          </a:p>
        </p:txBody>
      </p:sp>
      <p:sp>
        <p:nvSpPr>
          <p:cNvPr id="8" name="TextBox 8"/>
          <p:cNvSpPr txBox="1"/>
          <p:nvPr/>
        </p:nvSpPr>
        <p:spPr>
          <a:xfrm>
            <a:off x="9286280" y="7726420"/>
            <a:ext cx="8489073" cy="1148407"/>
          </a:xfrm>
          <a:prstGeom prst="rect">
            <a:avLst/>
          </a:prstGeom>
        </p:spPr>
        <p:txBody>
          <a:bodyPr lIns="0" tIns="0" rIns="0" bIns="0" rtlCol="0" anchor="t">
            <a:spAutoFit/>
          </a:bodyPr>
          <a:lstStyle/>
          <a:p>
            <a:pPr marL="0" lvl="0" indent="0" algn="l">
              <a:lnSpc>
                <a:spcPts val="2997"/>
              </a:lnSpc>
              <a:spcBef>
                <a:spcPct val="0"/>
              </a:spcBef>
            </a:pPr>
            <a:r>
              <a:rPr lang="en-US" sz="2140" dirty="0">
                <a:solidFill>
                  <a:srgbClr val="000000"/>
                </a:solidFill>
                <a:latin typeface="Telegraf"/>
                <a:ea typeface="Telegraf"/>
                <a:cs typeface="Telegraf"/>
                <a:sym typeface="Telegraf"/>
              </a:rPr>
              <a:t>Ensuring neurodivergent students feel </a:t>
            </a:r>
            <a:r>
              <a:rPr lang="en-US" sz="2140" dirty="0" err="1">
                <a:solidFill>
                  <a:srgbClr val="000000"/>
                </a:solidFill>
                <a:latin typeface="Telegraf"/>
                <a:ea typeface="Telegraf"/>
                <a:cs typeface="Telegraf"/>
                <a:sym typeface="Telegraf"/>
              </a:rPr>
              <a:t>recognised</a:t>
            </a:r>
            <a:r>
              <a:rPr lang="en-US" sz="2140" dirty="0">
                <a:solidFill>
                  <a:srgbClr val="000000"/>
                </a:solidFill>
                <a:latin typeface="Telegraf"/>
                <a:ea typeface="Telegraf"/>
                <a:cs typeface="Telegraf"/>
                <a:sym typeface="Telegraf"/>
              </a:rPr>
              <a:t>, comprehended, and cherished is essential in ensuring that neurodivergent students don’t fall through the cracks. </a:t>
            </a:r>
          </a:p>
        </p:txBody>
      </p:sp>
      <p:sp>
        <p:nvSpPr>
          <p:cNvPr id="9" name="AutoShape 9">
            <a:extLst>
              <a:ext uri="{C183D7F6-B498-43B3-948B-1728B52AA6E4}">
                <adec:decorative xmlns:adec="http://schemas.microsoft.com/office/drawing/2017/decorative" val="1"/>
              </a:ext>
            </a:extLst>
          </p:cNvPr>
          <p:cNvSpPr/>
          <p:nvPr/>
        </p:nvSpPr>
        <p:spPr>
          <a:xfrm flipV="1">
            <a:off x="8410098" y="3589364"/>
            <a:ext cx="9869471" cy="56487"/>
          </a:xfrm>
          <a:prstGeom prst="line">
            <a:avLst/>
          </a:prstGeom>
          <a:ln w="19050" cap="flat">
            <a:solidFill>
              <a:srgbClr val="000000"/>
            </a:solidFill>
            <a:prstDash val="solid"/>
            <a:headEnd type="none" w="sm" len="sm"/>
            <a:tailEnd type="none" w="sm" len="sm"/>
          </a:ln>
        </p:spPr>
        <p:txBody>
          <a:bodyPr/>
          <a:lstStyle/>
          <a:p>
            <a:endParaRPr lang="en-AU"/>
          </a:p>
        </p:txBody>
      </p:sp>
      <p:sp>
        <p:nvSpPr>
          <p:cNvPr id="10" name="AutoShape 10">
            <a:extLst>
              <a:ext uri="{C183D7F6-B498-43B3-948B-1728B52AA6E4}">
                <adec:decorative xmlns:adec="http://schemas.microsoft.com/office/drawing/2017/decorative" val="1"/>
              </a:ext>
            </a:extLst>
          </p:cNvPr>
          <p:cNvSpPr/>
          <p:nvPr/>
        </p:nvSpPr>
        <p:spPr>
          <a:xfrm>
            <a:off x="8410098" y="6445021"/>
            <a:ext cx="9869471" cy="22820"/>
          </a:xfrm>
          <a:prstGeom prst="line">
            <a:avLst/>
          </a:prstGeom>
          <a:ln w="19050" cap="flat">
            <a:solidFill>
              <a:srgbClr val="000000"/>
            </a:solidFill>
            <a:prstDash val="solid"/>
            <a:headEnd type="none" w="sm" len="sm"/>
            <a:tailEnd type="none" w="sm" len="sm"/>
          </a:ln>
        </p:spPr>
        <p:txBody>
          <a:bodyPr/>
          <a:lstStyle/>
          <a:p>
            <a:endParaRPr lang="en-AU"/>
          </a:p>
        </p:txBody>
      </p:sp>
      <p:sp>
        <p:nvSpPr>
          <p:cNvPr id="21" name="Freeform 21">
            <a:extLst>
              <a:ext uri="{C183D7F6-B498-43B3-948B-1728B52AA6E4}">
                <adec:decorative xmlns:adec="http://schemas.microsoft.com/office/drawing/2017/decorative" val="1"/>
              </a:ext>
            </a:extLst>
          </p:cNvPr>
          <p:cNvSpPr/>
          <p:nvPr/>
        </p:nvSpPr>
        <p:spPr>
          <a:xfrm>
            <a:off x="17062437" y="9258300"/>
            <a:ext cx="393726" cy="393726"/>
          </a:xfrm>
          <a:custGeom>
            <a:avLst/>
            <a:gdLst/>
            <a:ahLst/>
            <a:cxnLst/>
            <a:rect l="l" t="t" r="r" b="b"/>
            <a:pathLst>
              <a:path w="393726" h="393726">
                <a:moveTo>
                  <a:pt x="0" y="0"/>
                </a:moveTo>
                <a:lnTo>
                  <a:pt x="393726" y="0"/>
                </a:lnTo>
                <a:lnTo>
                  <a:pt x="393726" y="393726"/>
                </a:lnTo>
                <a:lnTo>
                  <a:pt x="0" y="393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28" name="AutoShape 28">
            <a:extLst>
              <a:ext uri="{C183D7F6-B498-43B3-948B-1728B52AA6E4}">
                <adec:decorative xmlns:adec="http://schemas.microsoft.com/office/drawing/2017/decorative" val="1"/>
              </a:ext>
            </a:extLst>
          </p:cNvPr>
          <p:cNvSpPr/>
          <p:nvPr/>
        </p:nvSpPr>
        <p:spPr>
          <a:xfrm flipV="1">
            <a:off x="8410098" y="733707"/>
            <a:ext cx="9869471" cy="56487"/>
          </a:xfrm>
          <a:prstGeom prst="line">
            <a:avLst/>
          </a:prstGeom>
          <a:ln w="19050" cap="flat">
            <a:solidFill>
              <a:srgbClr val="000000"/>
            </a:solidFill>
            <a:prstDash val="solid"/>
            <a:headEnd type="none" w="sm" len="sm"/>
            <a:tailEnd type="none" w="sm" len="sm"/>
          </a:ln>
        </p:spPr>
        <p:txBody>
          <a:bodyPr/>
          <a:lstStyle/>
          <a:p>
            <a:endParaRPr lang="en-AU"/>
          </a:p>
        </p:txBody>
      </p:sp>
      <p:sp>
        <p:nvSpPr>
          <p:cNvPr id="29" name="AutoShape 29">
            <a:extLst>
              <a:ext uri="{C183D7F6-B498-43B3-948B-1728B52AA6E4}">
                <adec:decorative xmlns:adec="http://schemas.microsoft.com/office/drawing/2017/decorative" val="1"/>
              </a:ext>
            </a:extLst>
          </p:cNvPr>
          <p:cNvSpPr/>
          <p:nvPr/>
        </p:nvSpPr>
        <p:spPr>
          <a:xfrm>
            <a:off x="8794345" y="9755491"/>
            <a:ext cx="7744501" cy="24936"/>
          </a:xfrm>
          <a:prstGeom prst="line">
            <a:avLst/>
          </a:prstGeom>
          <a:ln w="19050" cap="flat">
            <a:solidFill>
              <a:srgbClr val="000000"/>
            </a:solidFill>
            <a:prstDash val="solid"/>
            <a:headEnd type="none" w="sm" len="sm"/>
            <a:tailEnd type="none" w="sm" len="sm"/>
          </a:ln>
        </p:spPr>
        <p:txBody>
          <a:bodyPr/>
          <a:lstStyle/>
          <a:p>
            <a:endParaRPr lang="en-AU"/>
          </a:p>
        </p:txBody>
      </p:sp>
      <p:sp>
        <p:nvSpPr>
          <p:cNvPr id="30" name="AutoShape 30">
            <a:extLst>
              <a:ext uri="{C183D7F6-B498-43B3-948B-1728B52AA6E4}">
                <adec:decorative xmlns:adec="http://schemas.microsoft.com/office/drawing/2017/decorative" val="1"/>
              </a:ext>
            </a:extLst>
          </p:cNvPr>
          <p:cNvSpPr/>
          <p:nvPr/>
        </p:nvSpPr>
        <p:spPr>
          <a:xfrm flipH="1">
            <a:off x="18248334" y="759249"/>
            <a:ext cx="12297" cy="8499037"/>
          </a:xfrm>
          <a:prstGeom prst="line">
            <a:avLst/>
          </a:prstGeom>
          <a:ln w="19050" cap="flat">
            <a:solidFill>
              <a:srgbClr val="000000"/>
            </a:solidFill>
            <a:prstDash val="solid"/>
            <a:headEnd type="none" w="sm" len="sm"/>
            <a:tailEnd type="none" w="sm" len="sm"/>
          </a:ln>
        </p:spPr>
        <p:txBody>
          <a:bodyPr/>
          <a:lstStyle/>
          <a:p>
            <a:endParaRPr lang="en-AU"/>
          </a:p>
        </p:txBody>
      </p:sp>
      <p:grpSp>
        <p:nvGrpSpPr>
          <p:cNvPr id="31" name="Group 31">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32" name="Group 32"/>
            <p:cNvGrpSpPr/>
            <p:nvPr/>
          </p:nvGrpSpPr>
          <p:grpSpPr>
            <a:xfrm>
              <a:off x="0" y="0"/>
              <a:ext cx="24384000" cy="1371600"/>
              <a:chOff x="0" y="0"/>
              <a:chExt cx="4816593" cy="270933"/>
            </a:xfrm>
          </p:grpSpPr>
          <p:sp>
            <p:nvSpPr>
              <p:cNvPr id="33" name="Freeform 3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34" name="TextBox 34"/>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35" name="Freeform 35"/>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4"/>
              <a:stretch>
                <a:fillRect r="-252569"/>
              </a:stretch>
            </a:blipFill>
          </p:spPr>
          <p:txBody>
            <a:bodyPr/>
            <a:lstStyle/>
            <a:p>
              <a:endParaRPr lang="en-AU"/>
            </a:p>
          </p:txBody>
        </p:sp>
        <p:sp>
          <p:nvSpPr>
            <p:cNvPr id="36" name="Freeform 36"/>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5"/>
              <a:stretch>
                <a:fillRect l="-48740" t="-24700" b="-31531"/>
              </a:stretch>
            </a:blipFill>
          </p:spPr>
          <p:txBody>
            <a:bodyPr/>
            <a:lstStyle/>
            <a:p>
              <a:endParaRPr lang="en-AU"/>
            </a:p>
          </p:txBody>
        </p:sp>
        <p:sp>
          <p:nvSpPr>
            <p:cNvPr id="37" name="TextBox 37"/>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
        <p:nvSpPr>
          <p:cNvPr id="38" name="AutoShape 38">
            <a:extLst>
              <a:ext uri="{C183D7F6-B498-43B3-948B-1728B52AA6E4}">
                <adec:decorative xmlns:adec="http://schemas.microsoft.com/office/drawing/2017/decorative" val="1"/>
              </a:ext>
            </a:extLst>
          </p:cNvPr>
          <p:cNvSpPr/>
          <p:nvPr/>
        </p:nvSpPr>
        <p:spPr>
          <a:xfrm flipH="1">
            <a:off x="8410098" y="805230"/>
            <a:ext cx="12297" cy="8499037"/>
          </a:xfrm>
          <a:prstGeom prst="line">
            <a:avLst/>
          </a:prstGeom>
          <a:ln w="19050" cap="flat">
            <a:solidFill>
              <a:srgbClr val="000000"/>
            </a:solidFill>
            <a:prstDash val="solid"/>
            <a:headEnd type="none" w="sm" len="sm"/>
            <a:tailEnd type="none" w="sm" len="sm"/>
          </a:ln>
        </p:spPr>
        <p:txBody>
          <a:bodyPr/>
          <a:lstStyle/>
          <a:p>
            <a:endParaRPr lang="en-A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016691" y="0"/>
            <a:ext cx="7271309" cy="9258300"/>
            <a:chOff x="0" y="0"/>
            <a:chExt cx="1915077" cy="2438400"/>
          </a:xfrm>
        </p:grpSpPr>
        <p:sp>
          <p:nvSpPr>
            <p:cNvPr id="3" name="Freeform 3">
              <a:extLst>
                <a:ext uri="{C183D7F6-B498-43B3-948B-1728B52AA6E4}">
                  <adec:decorative xmlns:adec="http://schemas.microsoft.com/office/drawing/2017/decorative" val="1"/>
                </a:ext>
              </a:extLst>
            </p:cNvPr>
            <p:cNvSpPr/>
            <p:nvPr/>
          </p:nvSpPr>
          <p:spPr>
            <a:xfrm>
              <a:off x="0" y="0"/>
              <a:ext cx="1915077" cy="2438400"/>
            </a:xfrm>
            <a:custGeom>
              <a:avLst/>
              <a:gdLst/>
              <a:ahLst/>
              <a:cxnLst/>
              <a:rect l="l" t="t" r="r" b="b"/>
              <a:pathLst>
                <a:path w="1915077" h="2438400">
                  <a:moveTo>
                    <a:pt x="0" y="0"/>
                  </a:moveTo>
                  <a:lnTo>
                    <a:pt x="1915077" y="0"/>
                  </a:lnTo>
                  <a:lnTo>
                    <a:pt x="1915077" y="2438400"/>
                  </a:lnTo>
                  <a:lnTo>
                    <a:pt x="0" y="2438400"/>
                  </a:lnTo>
                  <a:close/>
                </a:path>
              </a:pathLst>
            </a:custGeom>
            <a:solidFill>
              <a:srgbClr val="FEDC00"/>
            </a:solidFill>
          </p:spPr>
          <p:txBody>
            <a:bodyPr/>
            <a:lstStyle/>
            <a:p>
              <a:endParaRPr lang="en-AU"/>
            </a:p>
          </p:txBody>
        </p:sp>
        <p:sp>
          <p:nvSpPr>
            <p:cNvPr id="4" name="TextBox 4"/>
            <p:cNvSpPr txBox="1"/>
            <p:nvPr/>
          </p:nvSpPr>
          <p:spPr>
            <a:xfrm>
              <a:off x="0" y="-76200"/>
              <a:ext cx="1915077" cy="2514600"/>
            </a:xfrm>
            <a:prstGeom prst="rect">
              <a:avLst/>
            </a:prstGeom>
          </p:spPr>
          <p:txBody>
            <a:bodyPr lIns="50800" tIns="50800" rIns="50800" bIns="50800" rtlCol="0" anchor="ctr"/>
            <a:lstStyle/>
            <a:p>
              <a:pPr algn="ctr">
                <a:lnSpc>
                  <a:spcPts val="2940"/>
                </a:lnSpc>
              </a:pPr>
              <a:endParaRPr/>
            </a:p>
          </p:txBody>
        </p:sp>
      </p:grpSp>
      <p:sp>
        <p:nvSpPr>
          <p:cNvPr id="35" name="TextBox 35"/>
          <p:cNvSpPr txBox="1">
            <a:spLocks noGrp="1"/>
          </p:cNvSpPr>
          <p:nvPr>
            <p:ph type="title" idx="4294967295"/>
          </p:nvPr>
        </p:nvSpPr>
        <p:spPr>
          <a:xfrm>
            <a:off x="899511" y="853533"/>
            <a:ext cx="8066525" cy="11852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436"/>
              </a:lnSpc>
              <a:spcBef>
                <a:spcPts val="0"/>
              </a:spcBef>
              <a:spcAft>
                <a:spcPts val="0"/>
              </a:spcAft>
              <a:buClrTx/>
              <a:buSzTx/>
              <a:buFontTx/>
              <a:buNone/>
              <a:tabLst/>
              <a:defRPr/>
            </a:pPr>
            <a:r>
              <a:rPr kumimoji="0" lang="en-US" sz="5098"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COLLABORATING WITH STUDENTS:</a:t>
            </a:r>
          </a:p>
        </p:txBody>
      </p:sp>
      <p:sp>
        <p:nvSpPr>
          <p:cNvPr id="36" name="TextBox 36"/>
          <p:cNvSpPr txBox="1"/>
          <p:nvPr/>
        </p:nvSpPr>
        <p:spPr>
          <a:xfrm>
            <a:off x="899511" y="2025828"/>
            <a:ext cx="8618660" cy="1064633"/>
          </a:xfrm>
          <a:prstGeom prst="rect">
            <a:avLst/>
          </a:prstGeom>
        </p:spPr>
        <p:txBody>
          <a:bodyPr lIns="0" tIns="0" rIns="0" bIns="0" rtlCol="0" anchor="t">
            <a:spAutoFit/>
          </a:bodyPr>
          <a:lstStyle/>
          <a:p>
            <a:pPr algn="l">
              <a:lnSpc>
                <a:spcPts val="4319"/>
              </a:lnSpc>
            </a:pPr>
            <a:r>
              <a:rPr lang="en-US" sz="3085" dirty="0">
                <a:solidFill>
                  <a:srgbClr val="000000"/>
                </a:solidFill>
                <a:latin typeface="Roboto Mono"/>
                <a:ea typeface="Roboto Mono"/>
                <a:cs typeface="Roboto Mono"/>
                <a:sym typeface="Roboto Mono"/>
              </a:rPr>
              <a:t>Findings from our initial Workshops with neurodivergent students</a:t>
            </a:r>
          </a:p>
        </p:txBody>
      </p:sp>
      <p:grpSp>
        <p:nvGrpSpPr>
          <p:cNvPr id="8" name="Group 8" descr="A group of people standing around a table looking at the Diversified Stall at the 2024 Diversity Festival at UNSW"/>
          <p:cNvGrpSpPr/>
          <p:nvPr/>
        </p:nvGrpSpPr>
        <p:grpSpPr>
          <a:xfrm>
            <a:off x="10416281" y="1843617"/>
            <a:ext cx="7871719" cy="8443383"/>
            <a:chOff x="0" y="0"/>
            <a:chExt cx="10495625" cy="11257844"/>
          </a:xfrm>
        </p:grpSpPr>
        <p:pic>
          <p:nvPicPr>
            <p:cNvPr id="9" name="Picture 9" descr="A group of people standing around a table looking at the Diversified Stall at the 2024 Diversity Festival at UNSW"/>
            <p:cNvPicPr>
              <a:picLocks noChangeAspect="1"/>
            </p:cNvPicPr>
            <p:nvPr/>
          </p:nvPicPr>
          <p:blipFill>
            <a:blip r:embed="rId2"/>
            <a:srcRect l="9598" t="15722" r="457" b="30076"/>
            <a:stretch>
              <a:fillRect/>
            </a:stretch>
          </p:blipFill>
          <p:spPr>
            <a:xfrm>
              <a:off x="0" y="0"/>
              <a:ext cx="10495625" cy="11257844"/>
            </a:xfrm>
            <a:prstGeom prst="rect">
              <a:avLst/>
            </a:prstGeom>
          </p:spPr>
        </p:pic>
      </p:grpSp>
      <p:grpSp>
        <p:nvGrpSpPr>
          <p:cNvPr id="10" name="Group 10">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11" name="Group 11"/>
            <p:cNvGrpSpPr/>
            <p:nvPr/>
          </p:nvGrpSpPr>
          <p:grpSpPr>
            <a:xfrm>
              <a:off x="0" y="0"/>
              <a:ext cx="24384000" cy="1371600"/>
              <a:chOff x="0" y="0"/>
              <a:chExt cx="4816593" cy="270933"/>
            </a:xfrm>
          </p:grpSpPr>
          <p:sp>
            <p:nvSpPr>
              <p:cNvPr id="12" name="Freeform 12"/>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13" name="TextBox 13"/>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14" name="Freeform 14"/>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3"/>
              <a:stretch>
                <a:fillRect r="-252569"/>
              </a:stretch>
            </a:blipFill>
          </p:spPr>
          <p:txBody>
            <a:bodyPr/>
            <a:lstStyle/>
            <a:p>
              <a:endParaRPr lang="en-AU"/>
            </a:p>
          </p:txBody>
        </p:sp>
        <p:sp>
          <p:nvSpPr>
            <p:cNvPr id="15" name="Freeform 15"/>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sp>
          <p:nvSpPr>
            <p:cNvPr id="16" name="TextBox 16"/>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grpSp>
        <p:nvGrpSpPr>
          <p:cNvPr id="17" name="Group 17">
            <a:extLst>
              <a:ext uri="{C183D7F6-B498-43B3-948B-1728B52AA6E4}">
                <adec:decorative xmlns:adec="http://schemas.microsoft.com/office/drawing/2017/decorative" val="1"/>
              </a:ext>
            </a:extLst>
          </p:cNvPr>
          <p:cNvGrpSpPr/>
          <p:nvPr/>
        </p:nvGrpSpPr>
        <p:grpSpPr>
          <a:xfrm>
            <a:off x="728570" y="4705996"/>
            <a:ext cx="8928103" cy="722117"/>
            <a:chOff x="0" y="0"/>
            <a:chExt cx="5089658" cy="411659"/>
          </a:xfrm>
        </p:grpSpPr>
        <p:sp>
          <p:nvSpPr>
            <p:cNvPr id="18" name="Freeform 18">
              <a:extLst>
                <a:ext uri="{C183D7F6-B498-43B3-948B-1728B52AA6E4}">
                  <adec:decorative xmlns:adec="http://schemas.microsoft.com/office/drawing/2017/decorative" val="1"/>
                </a:ext>
              </a:extLst>
            </p:cNvPr>
            <p:cNvSpPr/>
            <p:nvPr/>
          </p:nvSpPr>
          <p:spPr>
            <a:xfrm>
              <a:off x="0" y="0"/>
              <a:ext cx="5089658" cy="411659"/>
            </a:xfrm>
            <a:custGeom>
              <a:avLst/>
              <a:gdLst/>
              <a:ahLst/>
              <a:cxnLst/>
              <a:rect l="l" t="t" r="r" b="b"/>
              <a:pathLst>
                <a:path w="5089658" h="411659">
                  <a:moveTo>
                    <a:pt x="4886458" y="0"/>
                  </a:moveTo>
                  <a:cubicBezTo>
                    <a:pt x="4998682" y="0"/>
                    <a:pt x="5089658" y="92153"/>
                    <a:pt x="5089658" y="205829"/>
                  </a:cubicBezTo>
                  <a:cubicBezTo>
                    <a:pt x="5089658" y="319506"/>
                    <a:pt x="4998682" y="411659"/>
                    <a:pt x="4886458" y="411659"/>
                  </a:cubicBezTo>
                  <a:lnTo>
                    <a:pt x="203200" y="411659"/>
                  </a:lnTo>
                  <a:cubicBezTo>
                    <a:pt x="90976" y="411659"/>
                    <a:pt x="0" y="319506"/>
                    <a:pt x="0" y="205829"/>
                  </a:cubicBezTo>
                  <a:cubicBezTo>
                    <a:pt x="0" y="92153"/>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19" name="TextBox 19"/>
            <p:cNvSpPr txBox="1"/>
            <p:nvPr/>
          </p:nvSpPr>
          <p:spPr>
            <a:xfrm>
              <a:off x="0" y="-85725"/>
              <a:ext cx="5089658" cy="497384"/>
            </a:xfrm>
            <a:prstGeom prst="rect">
              <a:avLst/>
            </a:prstGeom>
          </p:spPr>
          <p:txBody>
            <a:bodyPr lIns="50800" tIns="50800" rIns="50800" bIns="50800" rtlCol="0" anchor="ctr"/>
            <a:lstStyle/>
            <a:p>
              <a:pPr algn="ctr">
                <a:lnSpc>
                  <a:spcPts val="3779"/>
                </a:lnSpc>
              </a:pPr>
              <a:endParaRPr/>
            </a:p>
          </p:txBody>
        </p:sp>
      </p:grpSp>
      <p:grpSp>
        <p:nvGrpSpPr>
          <p:cNvPr id="20" name="Group 20">
            <a:extLst>
              <a:ext uri="{C183D7F6-B498-43B3-948B-1728B52AA6E4}">
                <adec:decorative xmlns:adec="http://schemas.microsoft.com/office/drawing/2017/decorative" val="1"/>
              </a:ext>
            </a:extLst>
          </p:cNvPr>
          <p:cNvGrpSpPr/>
          <p:nvPr/>
        </p:nvGrpSpPr>
        <p:grpSpPr>
          <a:xfrm>
            <a:off x="728570" y="6497517"/>
            <a:ext cx="8928103" cy="712893"/>
            <a:chOff x="0" y="0"/>
            <a:chExt cx="5089658" cy="406400"/>
          </a:xfrm>
        </p:grpSpPr>
        <p:sp>
          <p:nvSpPr>
            <p:cNvPr id="21" name="Freeform 21">
              <a:extLst>
                <a:ext uri="{C183D7F6-B498-43B3-948B-1728B52AA6E4}">
                  <adec:decorative xmlns:adec="http://schemas.microsoft.com/office/drawing/2017/decorative" val="1"/>
                </a:ext>
              </a:extLst>
            </p:cNvPr>
            <p:cNvSpPr/>
            <p:nvPr/>
          </p:nvSpPr>
          <p:spPr>
            <a:xfrm>
              <a:off x="0" y="0"/>
              <a:ext cx="5089658" cy="406400"/>
            </a:xfrm>
            <a:custGeom>
              <a:avLst/>
              <a:gdLst/>
              <a:ahLst/>
              <a:cxnLst/>
              <a:rect l="l" t="t" r="r" b="b"/>
              <a:pathLst>
                <a:path w="5089658" h="406400">
                  <a:moveTo>
                    <a:pt x="4886458" y="0"/>
                  </a:moveTo>
                  <a:cubicBezTo>
                    <a:pt x="4998682" y="0"/>
                    <a:pt x="5089658" y="90976"/>
                    <a:pt x="5089658" y="203200"/>
                  </a:cubicBezTo>
                  <a:cubicBezTo>
                    <a:pt x="5089658" y="315424"/>
                    <a:pt x="4998682" y="406400"/>
                    <a:pt x="4886458" y="406400"/>
                  </a:cubicBezTo>
                  <a:lnTo>
                    <a:pt x="203200" y="406400"/>
                  </a:lnTo>
                  <a:cubicBezTo>
                    <a:pt x="90976" y="406400"/>
                    <a:pt x="0" y="315424"/>
                    <a:pt x="0" y="203200"/>
                  </a:cubicBezTo>
                  <a:cubicBezTo>
                    <a:pt x="0" y="90976"/>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22" name="TextBox 22"/>
            <p:cNvSpPr txBox="1"/>
            <p:nvPr/>
          </p:nvSpPr>
          <p:spPr>
            <a:xfrm>
              <a:off x="0" y="-85725"/>
              <a:ext cx="5089658" cy="492125"/>
            </a:xfrm>
            <a:prstGeom prst="rect">
              <a:avLst/>
            </a:prstGeom>
          </p:spPr>
          <p:txBody>
            <a:bodyPr lIns="50800" tIns="50800" rIns="50800" bIns="50800" rtlCol="0" anchor="ctr"/>
            <a:lstStyle/>
            <a:p>
              <a:pPr algn="ctr">
                <a:lnSpc>
                  <a:spcPts val="3779"/>
                </a:lnSpc>
              </a:pPr>
              <a:endParaRPr/>
            </a:p>
          </p:txBody>
        </p:sp>
      </p:grpSp>
      <p:grpSp>
        <p:nvGrpSpPr>
          <p:cNvPr id="24" name="Group 24">
            <a:extLst>
              <a:ext uri="{C183D7F6-B498-43B3-948B-1728B52AA6E4}">
                <adec:decorative xmlns:adec="http://schemas.microsoft.com/office/drawing/2017/decorative" val="1"/>
              </a:ext>
            </a:extLst>
          </p:cNvPr>
          <p:cNvGrpSpPr/>
          <p:nvPr/>
        </p:nvGrpSpPr>
        <p:grpSpPr>
          <a:xfrm>
            <a:off x="773482" y="3814070"/>
            <a:ext cx="8883191" cy="710951"/>
            <a:chOff x="0" y="0"/>
            <a:chExt cx="5090032" cy="407372"/>
          </a:xfrm>
        </p:grpSpPr>
        <p:sp>
          <p:nvSpPr>
            <p:cNvPr id="25" name="Freeform 25"/>
            <p:cNvSpPr/>
            <p:nvPr/>
          </p:nvSpPr>
          <p:spPr>
            <a:xfrm>
              <a:off x="0" y="0"/>
              <a:ext cx="5090032" cy="407372"/>
            </a:xfrm>
            <a:custGeom>
              <a:avLst/>
              <a:gdLst/>
              <a:ahLst/>
              <a:cxnLst/>
              <a:rect l="l" t="t" r="r" b="b"/>
              <a:pathLst>
                <a:path w="5090032" h="407372">
                  <a:moveTo>
                    <a:pt x="4886832" y="0"/>
                  </a:moveTo>
                  <a:cubicBezTo>
                    <a:pt x="4999056" y="0"/>
                    <a:pt x="5090032" y="91193"/>
                    <a:pt x="5090032" y="203686"/>
                  </a:cubicBezTo>
                  <a:cubicBezTo>
                    <a:pt x="5090032" y="316179"/>
                    <a:pt x="4999056" y="407372"/>
                    <a:pt x="4886832" y="407372"/>
                  </a:cubicBezTo>
                  <a:lnTo>
                    <a:pt x="203200" y="407372"/>
                  </a:lnTo>
                  <a:cubicBezTo>
                    <a:pt x="90976" y="407372"/>
                    <a:pt x="0" y="316179"/>
                    <a:pt x="0" y="203686"/>
                  </a:cubicBezTo>
                  <a:cubicBezTo>
                    <a:pt x="0" y="91193"/>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26" name="TextBox 26"/>
            <p:cNvSpPr txBox="1"/>
            <p:nvPr/>
          </p:nvSpPr>
          <p:spPr>
            <a:xfrm>
              <a:off x="0" y="-85725"/>
              <a:ext cx="5090032" cy="493097"/>
            </a:xfrm>
            <a:prstGeom prst="rect">
              <a:avLst/>
            </a:prstGeom>
          </p:spPr>
          <p:txBody>
            <a:bodyPr lIns="50800" tIns="50800" rIns="50800" bIns="50800" rtlCol="0" anchor="ctr"/>
            <a:lstStyle/>
            <a:p>
              <a:pPr algn="ctr">
                <a:lnSpc>
                  <a:spcPts val="3779"/>
                </a:lnSpc>
              </a:pPr>
              <a:endParaRPr/>
            </a:p>
          </p:txBody>
        </p:sp>
      </p:grpSp>
      <p:sp>
        <p:nvSpPr>
          <p:cNvPr id="27" name="TextBox 27"/>
          <p:cNvSpPr txBox="1"/>
          <p:nvPr/>
        </p:nvSpPr>
        <p:spPr>
          <a:xfrm>
            <a:off x="1108973" y="3899821"/>
            <a:ext cx="8296132" cy="479471"/>
          </a:xfrm>
          <a:prstGeom prst="rect">
            <a:avLst/>
          </a:prstGeom>
        </p:spPr>
        <p:txBody>
          <a:bodyPr lIns="0" tIns="0" rIns="0" bIns="0" rtlCol="0" anchor="t">
            <a:spAutoFit/>
          </a:bodyPr>
          <a:lstStyle/>
          <a:p>
            <a:pPr marL="0" lvl="0" indent="0" algn="l">
              <a:lnSpc>
                <a:spcPts val="3891"/>
              </a:lnSpc>
              <a:spcBef>
                <a:spcPct val="0"/>
              </a:spcBef>
            </a:pPr>
            <a:r>
              <a:rPr lang="en-US" sz="2779" dirty="0">
                <a:solidFill>
                  <a:srgbClr val="000000"/>
                </a:solidFill>
                <a:latin typeface="Telegraf"/>
                <a:ea typeface="Telegraf"/>
                <a:cs typeface="Telegraf"/>
                <a:sym typeface="Telegraf"/>
              </a:rPr>
              <a:t>Spaces: Environments, Infrastructure, Technology</a:t>
            </a:r>
          </a:p>
        </p:txBody>
      </p:sp>
      <p:sp>
        <p:nvSpPr>
          <p:cNvPr id="28" name="TextBox 28"/>
          <p:cNvSpPr txBox="1"/>
          <p:nvPr/>
        </p:nvSpPr>
        <p:spPr>
          <a:xfrm>
            <a:off x="1033559" y="4759829"/>
            <a:ext cx="8484612" cy="527067"/>
          </a:xfrm>
          <a:prstGeom prst="rect">
            <a:avLst/>
          </a:prstGeom>
        </p:spPr>
        <p:txBody>
          <a:bodyPr lIns="0" tIns="0" rIns="0" bIns="0" rtlCol="0" anchor="t">
            <a:spAutoFit/>
          </a:bodyPr>
          <a:lstStyle/>
          <a:p>
            <a:pPr marL="0" lvl="0" indent="0" algn="l">
              <a:lnSpc>
                <a:spcPts val="4024"/>
              </a:lnSpc>
              <a:spcBef>
                <a:spcPct val="0"/>
              </a:spcBef>
            </a:pPr>
            <a:r>
              <a:rPr lang="en-US" sz="2874" dirty="0">
                <a:solidFill>
                  <a:srgbClr val="000000"/>
                </a:solidFill>
                <a:latin typeface="Telegraf"/>
                <a:ea typeface="Telegraf"/>
                <a:cs typeface="Telegraf"/>
                <a:sym typeface="Telegraf"/>
              </a:rPr>
              <a:t>Administration/Processes</a:t>
            </a:r>
          </a:p>
        </p:txBody>
      </p:sp>
      <p:grpSp>
        <p:nvGrpSpPr>
          <p:cNvPr id="30" name="Group 30">
            <a:extLst>
              <a:ext uri="{C183D7F6-B498-43B3-948B-1728B52AA6E4}">
                <adec:decorative xmlns:adec="http://schemas.microsoft.com/office/drawing/2017/decorative" val="1"/>
              </a:ext>
            </a:extLst>
          </p:cNvPr>
          <p:cNvGrpSpPr/>
          <p:nvPr/>
        </p:nvGrpSpPr>
        <p:grpSpPr>
          <a:xfrm>
            <a:off x="728570" y="5609088"/>
            <a:ext cx="8928103" cy="715417"/>
            <a:chOff x="0" y="0"/>
            <a:chExt cx="5089658" cy="407839"/>
          </a:xfrm>
        </p:grpSpPr>
        <p:sp>
          <p:nvSpPr>
            <p:cNvPr id="31" name="Freeform 31"/>
            <p:cNvSpPr/>
            <p:nvPr/>
          </p:nvSpPr>
          <p:spPr>
            <a:xfrm>
              <a:off x="0" y="0"/>
              <a:ext cx="5089658" cy="407839"/>
            </a:xfrm>
            <a:custGeom>
              <a:avLst/>
              <a:gdLst/>
              <a:ahLst/>
              <a:cxnLst/>
              <a:rect l="l" t="t" r="r" b="b"/>
              <a:pathLst>
                <a:path w="5089658" h="407839">
                  <a:moveTo>
                    <a:pt x="4886458" y="0"/>
                  </a:moveTo>
                  <a:cubicBezTo>
                    <a:pt x="4998682" y="0"/>
                    <a:pt x="5089658" y="91298"/>
                    <a:pt x="5089658" y="203919"/>
                  </a:cubicBezTo>
                  <a:cubicBezTo>
                    <a:pt x="5089658" y="316541"/>
                    <a:pt x="4998682" y="407839"/>
                    <a:pt x="4886458" y="407839"/>
                  </a:cubicBezTo>
                  <a:lnTo>
                    <a:pt x="203200" y="407839"/>
                  </a:lnTo>
                  <a:cubicBezTo>
                    <a:pt x="90976" y="407839"/>
                    <a:pt x="0" y="316541"/>
                    <a:pt x="0" y="203919"/>
                  </a:cubicBezTo>
                  <a:cubicBezTo>
                    <a:pt x="0" y="91298"/>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32" name="TextBox 32"/>
            <p:cNvSpPr txBox="1"/>
            <p:nvPr/>
          </p:nvSpPr>
          <p:spPr>
            <a:xfrm>
              <a:off x="0" y="-85725"/>
              <a:ext cx="5089658" cy="493564"/>
            </a:xfrm>
            <a:prstGeom prst="rect">
              <a:avLst/>
            </a:prstGeom>
          </p:spPr>
          <p:txBody>
            <a:bodyPr lIns="50800" tIns="50800" rIns="50800" bIns="50800" rtlCol="0" anchor="ctr"/>
            <a:lstStyle/>
            <a:p>
              <a:pPr algn="ctr">
                <a:lnSpc>
                  <a:spcPts val="3779"/>
                </a:lnSpc>
              </a:pPr>
              <a:endParaRPr/>
            </a:p>
          </p:txBody>
        </p:sp>
      </p:grpSp>
      <p:sp>
        <p:nvSpPr>
          <p:cNvPr id="33" name="TextBox 33"/>
          <p:cNvSpPr txBox="1"/>
          <p:nvPr/>
        </p:nvSpPr>
        <p:spPr>
          <a:xfrm>
            <a:off x="1026957" y="5675628"/>
            <a:ext cx="8409428" cy="495779"/>
          </a:xfrm>
          <a:prstGeom prst="rect">
            <a:avLst/>
          </a:prstGeom>
        </p:spPr>
        <p:txBody>
          <a:bodyPr lIns="0" tIns="0" rIns="0" bIns="0" rtlCol="0" anchor="t">
            <a:spAutoFit/>
          </a:bodyPr>
          <a:lstStyle/>
          <a:p>
            <a:pPr marL="0" lvl="0" indent="0" algn="l">
              <a:lnSpc>
                <a:spcPts val="3911"/>
              </a:lnSpc>
              <a:spcBef>
                <a:spcPct val="0"/>
              </a:spcBef>
            </a:pPr>
            <a:r>
              <a:rPr lang="en-US" sz="2793" dirty="0">
                <a:solidFill>
                  <a:srgbClr val="000000"/>
                </a:solidFill>
                <a:latin typeface="Telegraf"/>
                <a:ea typeface="Telegraf"/>
                <a:cs typeface="Telegraf"/>
                <a:sym typeface="Telegraf"/>
              </a:rPr>
              <a:t>Student Identity and Culture</a:t>
            </a:r>
          </a:p>
        </p:txBody>
      </p:sp>
      <p:sp>
        <p:nvSpPr>
          <p:cNvPr id="34" name="TextBox 34"/>
          <p:cNvSpPr txBox="1"/>
          <p:nvPr/>
        </p:nvSpPr>
        <p:spPr>
          <a:xfrm>
            <a:off x="1028700" y="6548917"/>
            <a:ext cx="8006933" cy="526945"/>
          </a:xfrm>
          <a:prstGeom prst="rect">
            <a:avLst/>
          </a:prstGeom>
        </p:spPr>
        <p:txBody>
          <a:bodyPr lIns="0" tIns="0" rIns="0" bIns="0" rtlCol="0" anchor="t">
            <a:spAutoFit/>
          </a:bodyPr>
          <a:lstStyle/>
          <a:p>
            <a:pPr marL="0" lvl="0" indent="0" algn="l">
              <a:lnSpc>
                <a:spcPts val="4030"/>
              </a:lnSpc>
              <a:spcBef>
                <a:spcPct val="0"/>
              </a:spcBef>
            </a:pPr>
            <a:r>
              <a:rPr lang="en-US" sz="2879" dirty="0">
                <a:solidFill>
                  <a:srgbClr val="000000"/>
                </a:solidFill>
                <a:latin typeface="Telegraf"/>
                <a:ea typeface="Telegraf"/>
                <a:cs typeface="Telegraf"/>
                <a:sym typeface="Telegraf"/>
              </a:rPr>
              <a:t>Staff and Academic Culture</a:t>
            </a:r>
          </a:p>
        </p:txBody>
      </p:sp>
      <p:sp>
        <p:nvSpPr>
          <p:cNvPr id="37" name="TextBox 37"/>
          <p:cNvSpPr txBox="1"/>
          <p:nvPr/>
        </p:nvSpPr>
        <p:spPr>
          <a:xfrm>
            <a:off x="773482" y="7753335"/>
            <a:ext cx="8417066" cy="905511"/>
          </a:xfrm>
          <a:prstGeom prst="rect">
            <a:avLst/>
          </a:prstGeom>
        </p:spPr>
        <p:txBody>
          <a:bodyPr lIns="0" tIns="0" rIns="0" bIns="0" rtlCol="0" anchor="t">
            <a:spAutoFit/>
          </a:bodyPr>
          <a:lstStyle/>
          <a:p>
            <a:pPr algn="l">
              <a:lnSpc>
                <a:spcPts val="3639"/>
              </a:lnSpc>
            </a:pPr>
            <a:r>
              <a:rPr lang="en-US" sz="2599" dirty="0">
                <a:solidFill>
                  <a:srgbClr val="000000"/>
                </a:solidFill>
                <a:latin typeface="Roboto 2"/>
                <a:ea typeface="Roboto 2"/>
                <a:cs typeface="Roboto 2"/>
                <a:sym typeface="Roboto 2"/>
              </a:rPr>
              <a:t>Each area was further broken down into levels: Systemic, Faculty/School, and Course/Instructor.</a:t>
            </a:r>
          </a:p>
        </p:txBody>
      </p:sp>
      <p:grpSp>
        <p:nvGrpSpPr>
          <p:cNvPr id="5" name="Group 5">
            <a:extLst>
              <a:ext uri="{C183D7F6-B498-43B3-948B-1728B52AA6E4}">
                <adec:decorative xmlns:adec="http://schemas.microsoft.com/office/drawing/2017/decorative" val="1"/>
              </a:ext>
            </a:extLst>
          </p:cNvPr>
          <p:cNvGrpSpPr/>
          <p:nvPr/>
        </p:nvGrpSpPr>
        <p:grpSpPr>
          <a:xfrm>
            <a:off x="17008916" y="9350839"/>
            <a:ext cx="894494" cy="843621"/>
            <a:chOff x="0" y="0"/>
            <a:chExt cx="1192659" cy="1124828"/>
          </a:xfrm>
        </p:grpSpPr>
        <p:sp>
          <p:nvSpPr>
            <p:cNvPr id="6" name="Freeform 6"/>
            <p:cNvSpPr/>
            <p:nvPr/>
          </p:nvSpPr>
          <p:spPr>
            <a:xfrm>
              <a:off x="389514" y="0"/>
              <a:ext cx="413631" cy="618689"/>
            </a:xfrm>
            <a:custGeom>
              <a:avLst/>
              <a:gdLst/>
              <a:ahLst/>
              <a:cxnLst/>
              <a:rect l="l" t="t" r="r" b="b"/>
              <a:pathLst>
                <a:path w="413631" h="618689">
                  <a:moveTo>
                    <a:pt x="0" y="0"/>
                  </a:moveTo>
                  <a:lnTo>
                    <a:pt x="413631" y="0"/>
                  </a:lnTo>
                  <a:lnTo>
                    <a:pt x="413631" y="618689"/>
                  </a:lnTo>
                  <a:lnTo>
                    <a:pt x="0" y="618689"/>
                  </a:lnTo>
                  <a:lnTo>
                    <a:pt x="0" y="0"/>
                  </a:lnTo>
                  <a:close/>
                </a:path>
              </a:pathLst>
            </a:custGeom>
            <a:blipFill>
              <a:blip r:embed="rId3"/>
              <a:stretch>
                <a:fillRect r="-252569"/>
              </a:stretch>
            </a:blipFill>
          </p:spPr>
          <p:txBody>
            <a:bodyPr/>
            <a:lstStyle/>
            <a:p>
              <a:endParaRPr lang="en-AU"/>
            </a:p>
          </p:txBody>
        </p:sp>
        <p:sp>
          <p:nvSpPr>
            <p:cNvPr id="7" name="Freeform 7"/>
            <p:cNvSpPr/>
            <p:nvPr/>
          </p:nvSpPr>
          <p:spPr>
            <a:xfrm>
              <a:off x="0" y="643114"/>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3" name="Group 3">
            <a:extLst>
              <a:ext uri="{C183D7F6-B498-43B3-948B-1728B52AA6E4}">
                <adec:decorative xmlns:adec="http://schemas.microsoft.com/office/drawing/2017/decorative" val="1"/>
              </a:ext>
            </a:extLst>
          </p:cNvPr>
          <p:cNvGrpSpPr/>
          <p:nvPr/>
        </p:nvGrpSpPr>
        <p:grpSpPr>
          <a:xfrm>
            <a:off x="8459460" y="748806"/>
            <a:ext cx="9828540" cy="8488043"/>
            <a:chOff x="0" y="0"/>
            <a:chExt cx="2291567" cy="1979024"/>
          </a:xfrm>
        </p:grpSpPr>
        <p:sp>
          <p:nvSpPr>
            <p:cNvPr id="4" name="Freeform 4">
              <a:extLst>
                <a:ext uri="{C183D7F6-B498-43B3-948B-1728B52AA6E4}">
                  <adec:decorative xmlns:adec="http://schemas.microsoft.com/office/drawing/2017/decorative" val="1"/>
                </a:ext>
              </a:extLst>
            </p:cNvPr>
            <p:cNvSpPr/>
            <p:nvPr/>
          </p:nvSpPr>
          <p:spPr>
            <a:xfrm>
              <a:off x="0" y="0"/>
              <a:ext cx="2291567" cy="1979024"/>
            </a:xfrm>
            <a:custGeom>
              <a:avLst/>
              <a:gdLst/>
              <a:ahLst/>
              <a:cxnLst/>
              <a:rect l="l" t="t" r="r" b="b"/>
              <a:pathLst>
                <a:path w="2291567" h="1979024">
                  <a:moveTo>
                    <a:pt x="0" y="0"/>
                  </a:moveTo>
                  <a:lnTo>
                    <a:pt x="2291567" y="0"/>
                  </a:lnTo>
                  <a:lnTo>
                    <a:pt x="2291567" y="1979024"/>
                  </a:lnTo>
                  <a:lnTo>
                    <a:pt x="0" y="1979024"/>
                  </a:lnTo>
                  <a:close/>
                </a:path>
              </a:pathLst>
            </a:custGeom>
            <a:solidFill>
              <a:srgbClr val="FFFBE2"/>
            </a:solidFill>
            <a:ln cap="sq">
              <a:noFill/>
              <a:prstDash val="solid"/>
              <a:miter/>
            </a:ln>
          </p:spPr>
          <p:txBody>
            <a:bodyPr/>
            <a:lstStyle/>
            <a:p>
              <a:endParaRPr lang="en-AU"/>
            </a:p>
          </p:txBody>
        </p:sp>
        <p:sp>
          <p:nvSpPr>
            <p:cNvPr id="5" name="TextBox 5"/>
            <p:cNvSpPr txBox="1"/>
            <p:nvPr/>
          </p:nvSpPr>
          <p:spPr>
            <a:xfrm>
              <a:off x="0" y="-76200"/>
              <a:ext cx="2291567" cy="2055224"/>
            </a:xfrm>
            <a:prstGeom prst="rect">
              <a:avLst/>
            </a:prstGeom>
          </p:spPr>
          <p:txBody>
            <a:bodyPr lIns="50800" tIns="50800" rIns="50800" bIns="50800" rtlCol="0" anchor="ctr"/>
            <a:lstStyle/>
            <a:p>
              <a:pPr algn="ctr">
                <a:lnSpc>
                  <a:spcPts val="2940"/>
                </a:lnSpc>
              </a:pPr>
              <a:endParaRPr/>
            </a:p>
          </p:txBody>
        </p:sp>
      </p:grpSp>
      <p:grpSp>
        <p:nvGrpSpPr>
          <p:cNvPr id="29" name="Group 29">
            <a:extLst>
              <a:ext uri="{C183D7F6-B498-43B3-948B-1728B52AA6E4}">
                <adec:decorative xmlns:adec="http://schemas.microsoft.com/office/drawing/2017/decorative" val="1"/>
              </a:ext>
            </a:extLst>
          </p:cNvPr>
          <p:cNvGrpSpPr/>
          <p:nvPr/>
        </p:nvGrpSpPr>
        <p:grpSpPr>
          <a:xfrm>
            <a:off x="9263327" y="6840553"/>
            <a:ext cx="3888154" cy="677017"/>
            <a:chOff x="0" y="0"/>
            <a:chExt cx="2378987" cy="414236"/>
          </a:xfrm>
        </p:grpSpPr>
        <p:sp>
          <p:nvSpPr>
            <p:cNvPr id="30" name="Freeform 30"/>
            <p:cNvSpPr/>
            <p:nvPr/>
          </p:nvSpPr>
          <p:spPr>
            <a:xfrm>
              <a:off x="0" y="0"/>
              <a:ext cx="2378987" cy="414236"/>
            </a:xfrm>
            <a:custGeom>
              <a:avLst/>
              <a:gdLst/>
              <a:ahLst/>
              <a:cxnLst/>
              <a:rect l="l" t="t" r="r" b="b"/>
              <a:pathLst>
                <a:path w="2378987" h="414236">
                  <a:moveTo>
                    <a:pt x="2175787" y="0"/>
                  </a:moveTo>
                  <a:cubicBezTo>
                    <a:pt x="2288012" y="0"/>
                    <a:pt x="2378987" y="92730"/>
                    <a:pt x="2378987" y="207118"/>
                  </a:cubicBezTo>
                  <a:cubicBezTo>
                    <a:pt x="2378987" y="321506"/>
                    <a:pt x="2288012" y="414236"/>
                    <a:pt x="2175787" y="414236"/>
                  </a:cubicBezTo>
                  <a:lnTo>
                    <a:pt x="203200" y="414236"/>
                  </a:lnTo>
                  <a:cubicBezTo>
                    <a:pt x="90976" y="414236"/>
                    <a:pt x="0" y="321506"/>
                    <a:pt x="0" y="207118"/>
                  </a:cubicBezTo>
                  <a:cubicBezTo>
                    <a:pt x="0" y="92730"/>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31" name="TextBox 31"/>
            <p:cNvSpPr txBox="1"/>
            <p:nvPr/>
          </p:nvSpPr>
          <p:spPr>
            <a:xfrm>
              <a:off x="0" y="-76200"/>
              <a:ext cx="2378987" cy="490436"/>
            </a:xfrm>
            <a:prstGeom prst="rect">
              <a:avLst/>
            </a:prstGeom>
          </p:spPr>
          <p:txBody>
            <a:bodyPr lIns="50800" tIns="50800" rIns="50800" bIns="50800" rtlCol="0" anchor="ctr"/>
            <a:lstStyle/>
            <a:p>
              <a:pPr algn="ctr">
                <a:lnSpc>
                  <a:spcPts val="2940"/>
                </a:lnSpc>
              </a:pPr>
              <a:endParaRPr/>
            </a:p>
          </p:txBody>
        </p:sp>
      </p:grpSp>
      <p:grpSp>
        <p:nvGrpSpPr>
          <p:cNvPr id="17" name="Group 17">
            <a:extLst>
              <a:ext uri="{C183D7F6-B498-43B3-948B-1728B52AA6E4}">
                <adec:decorative xmlns:adec="http://schemas.microsoft.com/office/drawing/2017/decorative" val="1"/>
              </a:ext>
            </a:extLst>
          </p:cNvPr>
          <p:cNvGrpSpPr/>
          <p:nvPr/>
        </p:nvGrpSpPr>
        <p:grpSpPr>
          <a:xfrm>
            <a:off x="9263327" y="3990163"/>
            <a:ext cx="3888154" cy="683086"/>
            <a:chOff x="0" y="0"/>
            <a:chExt cx="2332175" cy="409726"/>
          </a:xfrm>
        </p:grpSpPr>
        <p:sp>
          <p:nvSpPr>
            <p:cNvPr id="18" name="Freeform 18"/>
            <p:cNvSpPr/>
            <p:nvPr/>
          </p:nvSpPr>
          <p:spPr>
            <a:xfrm>
              <a:off x="0" y="0"/>
              <a:ext cx="2332175" cy="409726"/>
            </a:xfrm>
            <a:custGeom>
              <a:avLst/>
              <a:gdLst/>
              <a:ahLst/>
              <a:cxnLst/>
              <a:rect l="l" t="t" r="r" b="b"/>
              <a:pathLst>
                <a:path w="2332175" h="409726">
                  <a:moveTo>
                    <a:pt x="2128975" y="0"/>
                  </a:moveTo>
                  <a:cubicBezTo>
                    <a:pt x="2241200" y="0"/>
                    <a:pt x="2332175" y="91720"/>
                    <a:pt x="2332175" y="204863"/>
                  </a:cubicBezTo>
                  <a:cubicBezTo>
                    <a:pt x="2332175" y="318005"/>
                    <a:pt x="2241200" y="409726"/>
                    <a:pt x="2128975" y="409726"/>
                  </a:cubicBezTo>
                  <a:lnTo>
                    <a:pt x="203200" y="409726"/>
                  </a:lnTo>
                  <a:cubicBezTo>
                    <a:pt x="90976" y="409726"/>
                    <a:pt x="0" y="318005"/>
                    <a:pt x="0" y="204863"/>
                  </a:cubicBezTo>
                  <a:cubicBezTo>
                    <a:pt x="0" y="91720"/>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19" name="TextBox 19"/>
            <p:cNvSpPr txBox="1"/>
            <p:nvPr/>
          </p:nvSpPr>
          <p:spPr>
            <a:xfrm>
              <a:off x="0" y="-76200"/>
              <a:ext cx="2332175" cy="485926"/>
            </a:xfrm>
            <a:prstGeom prst="rect">
              <a:avLst/>
            </a:prstGeom>
          </p:spPr>
          <p:txBody>
            <a:bodyPr lIns="50800" tIns="50800" rIns="50800" bIns="50800" rtlCol="0" anchor="ctr"/>
            <a:lstStyle/>
            <a:p>
              <a:pPr algn="ctr">
                <a:lnSpc>
                  <a:spcPts val="2940"/>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a:off x="9263327" y="1045889"/>
            <a:ext cx="3136260" cy="687364"/>
            <a:chOff x="0" y="0"/>
            <a:chExt cx="1855442" cy="406651"/>
          </a:xfrm>
        </p:grpSpPr>
        <p:sp>
          <p:nvSpPr>
            <p:cNvPr id="13" name="Freeform 13"/>
            <p:cNvSpPr/>
            <p:nvPr/>
          </p:nvSpPr>
          <p:spPr>
            <a:xfrm>
              <a:off x="0" y="0"/>
              <a:ext cx="1855442" cy="406651"/>
            </a:xfrm>
            <a:custGeom>
              <a:avLst/>
              <a:gdLst/>
              <a:ahLst/>
              <a:cxnLst/>
              <a:rect l="l" t="t" r="r" b="b"/>
              <a:pathLst>
                <a:path w="1855442" h="406651">
                  <a:moveTo>
                    <a:pt x="1652242" y="0"/>
                  </a:moveTo>
                  <a:cubicBezTo>
                    <a:pt x="1764466" y="0"/>
                    <a:pt x="1855442" y="91032"/>
                    <a:pt x="1855442" y="203326"/>
                  </a:cubicBezTo>
                  <a:cubicBezTo>
                    <a:pt x="1855442" y="315619"/>
                    <a:pt x="1764466" y="406651"/>
                    <a:pt x="1652242" y="406651"/>
                  </a:cubicBezTo>
                  <a:lnTo>
                    <a:pt x="203200" y="406651"/>
                  </a:lnTo>
                  <a:cubicBezTo>
                    <a:pt x="90976" y="406651"/>
                    <a:pt x="0" y="315619"/>
                    <a:pt x="0" y="203326"/>
                  </a:cubicBezTo>
                  <a:cubicBezTo>
                    <a:pt x="0" y="91032"/>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14" name="TextBox 14"/>
            <p:cNvSpPr txBox="1"/>
            <p:nvPr/>
          </p:nvSpPr>
          <p:spPr>
            <a:xfrm>
              <a:off x="0" y="-76200"/>
              <a:ext cx="1855442" cy="482851"/>
            </a:xfrm>
            <a:prstGeom prst="rect">
              <a:avLst/>
            </a:prstGeom>
          </p:spPr>
          <p:txBody>
            <a:bodyPr lIns="50800" tIns="50800" rIns="50800" bIns="50800" rtlCol="0" anchor="ctr"/>
            <a:lstStyle/>
            <a:p>
              <a:pPr algn="ctr">
                <a:lnSpc>
                  <a:spcPts val="2940"/>
                </a:lnSpc>
              </a:pPr>
              <a:endParaRPr/>
            </a:p>
          </p:txBody>
        </p:sp>
      </p:grpSp>
      <p:grpSp>
        <p:nvGrpSpPr>
          <p:cNvPr id="34" name="Group 34">
            <a:extLst>
              <a:ext uri="{C183D7F6-B498-43B3-948B-1728B52AA6E4}">
                <adec:decorative xmlns:adec="http://schemas.microsoft.com/office/drawing/2017/decorative" val="1"/>
              </a:ext>
            </a:extLst>
          </p:cNvPr>
          <p:cNvGrpSpPr/>
          <p:nvPr/>
        </p:nvGrpSpPr>
        <p:grpSpPr>
          <a:xfrm>
            <a:off x="787112" y="6151568"/>
            <a:ext cx="2981734" cy="688985"/>
            <a:chOff x="0" y="0"/>
            <a:chExt cx="1758785" cy="406400"/>
          </a:xfrm>
        </p:grpSpPr>
        <p:sp>
          <p:nvSpPr>
            <p:cNvPr id="35" name="Freeform 35"/>
            <p:cNvSpPr/>
            <p:nvPr/>
          </p:nvSpPr>
          <p:spPr>
            <a:xfrm>
              <a:off x="0" y="0"/>
              <a:ext cx="1758785" cy="406400"/>
            </a:xfrm>
            <a:custGeom>
              <a:avLst/>
              <a:gdLst/>
              <a:ahLst/>
              <a:cxnLst/>
              <a:rect l="l" t="t" r="r" b="b"/>
              <a:pathLst>
                <a:path w="1758785" h="406400">
                  <a:moveTo>
                    <a:pt x="1555585" y="0"/>
                  </a:moveTo>
                  <a:cubicBezTo>
                    <a:pt x="1667809" y="0"/>
                    <a:pt x="1758785" y="90976"/>
                    <a:pt x="1758785" y="203200"/>
                  </a:cubicBezTo>
                  <a:cubicBezTo>
                    <a:pt x="1758785" y="315424"/>
                    <a:pt x="1667809" y="406400"/>
                    <a:pt x="1555585" y="406400"/>
                  </a:cubicBezTo>
                  <a:lnTo>
                    <a:pt x="203200" y="406400"/>
                  </a:lnTo>
                  <a:cubicBezTo>
                    <a:pt x="90976" y="406400"/>
                    <a:pt x="0" y="315424"/>
                    <a:pt x="0" y="203200"/>
                  </a:cubicBezTo>
                  <a:cubicBezTo>
                    <a:pt x="0" y="90976"/>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36" name="TextBox 36"/>
            <p:cNvSpPr txBox="1"/>
            <p:nvPr/>
          </p:nvSpPr>
          <p:spPr>
            <a:xfrm>
              <a:off x="0" y="-76200"/>
              <a:ext cx="1758785" cy="482600"/>
            </a:xfrm>
            <a:prstGeom prst="rect">
              <a:avLst/>
            </a:prstGeom>
          </p:spPr>
          <p:txBody>
            <a:bodyPr lIns="50800" tIns="50800" rIns="50800" bIns="50800" rtlCol="0" anchor="ctr"/>
            <a:lstStyle/>
            <a:p>
              <a:pPr algn="ctr">
                <a:lnSpc>
                  <a:spcPts val="2940"/>
                </a:lnSpc>
              </a:pPr>
              <a:endParaRPr/>
            </a:p>
          </p:txBody>
        </p:sp>
      </p:grpSp>
      <p:sp>
        <p:nvSpPr>
          <p:cNvPr id="45" name="Freeform 45">
            <a:extLst>
              <a:ext uri="{C183D7F6-B498-43B3-948B-1728B52AA6E4}">
                <adec:decorative xmlns:adec="http://schemas.microsoft.com/office/drawing/2017/decorative" val="1"/>
              </a:ext>
            </a:extLst>
          </p:cNvPr>
          <p:cNvSpPr/>
          <p:nvPr/>
        </p:nvSpPr>
        <p:spPr>
          <a:xfrm>
            <a:off x="787112" y="4907433"/>
            <a:ext cx="7048140" cy="688985"/>
          </a:xfrm>
          <a:custGeom>
            <a:avLst/>
            <a:gdLst/>
            <a:ahLst/>
            <a:cxnLst/>
            <a:rect l="l" t="t" r="r" b="b"/>
            <a:pathLst>
              <a:path w="4157366" h="406400">
                <a:moveTo>
                  <a:pt x="3954166" y="0"/>
                </a:moveTo>
                <a:cubicBezTo>
                  <a:pt x="4066391" y="0"/>
                  <a:pt x="4157366" y="90976"/>
                  <a:pt x="4157366" y="203200"/>
                </a:cubicBezTo>
                <a:cubicBezTo>
                  <a:pt x="4157366" y="315424"/>
                  <a:pt x="4066391" y="406400"/>
                  <a:pt x="3954166" y="406400"/>
                </a:cubicBezTo>
                <a:lnTo>
                  <a:pt x="203200" y="406400"/>
                </a:lnTo>
                <a:cubicBezTo>
                  <a:pt x="90976" y="406400"/>
                  <a:pt x="0" y="315424"/>
                  <a:pt x="0" y="203200"/>
                </a:cubicBezTo>
                <a:cubicBezTo>
                  <a:pt x="0" y="90976"/>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22" name="Freeform 22">
            <a:extLst>
              <a:ext uri="{C183D7F6-B498-43B3-948B-1728B52AA6E4}">
                <adec:decorative xmlns:adec="http://schemas.microsoft.com/office/drawing/2017/decorative" val="1"/>
              </a:ext>
            </a:extLst>
          </p:cNvPr>
          <p:cNvSpPr/>
          <p:nvPr/>
        </p:nvSpPr>
        <p:spPr>
          <a:xfrm>
            <a:off x="787112" y="4056353"/>
            <a:ext cx="7048140" cy="688985"/>
          </a:xfrm>
          <a:custGeom>
            <a:avLst/>
            <a:gdLst/>
            <a:ahLst/>
            <a:cxnLst/>
            <a:rect l="l" t="t" r="r" b="b"/>
            <a:pathLst>
              <a:path w="4157366" h="406400">
                <a:moveTo>
                  <a:pt x="3954166" y="0"/>
                </a:moveTo>
                <a:cubicBezTo>
                  <a:pt x="4066391" y="0"/>
                  <a:pt x="4157366" y="90976"/>
                  <a:pt x="4157366" y="203200"/>
                </a:cubicBezTo>
                <a:cubicBezTo>
                  <a:pt x="4157366" y="315424"/>
                  <a:pt x="4066391" y="406400"/>
                  <a:pt x="3954166" y="406400"/>
                </a:cubicBezTo>
                <a:lnTo>
                  <a:pt x="203200" y="406400"/>
                </a:lnTo>
                <a:cubicBezTo>
                  <a:pt x="90976" y="406400"/>
                  <a:pt x="0" y="315424"/>
                  <a:pt x="0" y="203200"/>
                </a:cubicBezTo>
                <a:cubicBezTo>
                  <a:pt x="0" y="90976"/>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2" name="TextBox 2"/>
          <p:cNvSpPr txBox="1">
            <a:spLocks noGrp="1"/>
          </p:cNvSpPr>
          <p:nvPr>
            <p:ph type="title" idx="4294967295"/>
          </p:nvPr>
        </p:nvSpPr>
        <p:spPr>
          <a:xfrm>
            <a:off x="787112" y="1064798"/>
            <a:ext cx="7048140" cy="12943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37"/>
              </a:lnSpc>
              <a:spcBef>
                <a:spcPts val="0"/>
              </a:spcBef>
              <a:spcAft>
                <a:spcPts val="0"/>
              </a:spcAft>
              <a:buClrTx/>
              <a:buSzTx/>
              <a:buFontTx/>
              <a:buNone/>
              <a:tabLst/>
              <a:defRPr/>
            </a:pPr>
            <a:r>
              <a:rPr kumimoji="0" lang="en-US" sz="5898"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UDL &amp; NEURODIVERSITY:</a:t>
            </a:r>
          </a:p>
        </p:txBody>
      </p:sp>
      <p:sp>
        <p:nvSpPr>
          <p:cNvPr id="27" name="TextBox 27"/>
          <p:cNvSpPr txBox="1"/>
          <p:nvPr/>
        </p:nvSpPr>
        <p:spPr>
          <a:xfrm>
            <a:off x="787112" y="2387203"/>
            <a:ext cx="6919723" cy="1127617"/>
          </a:xfrm>
          <a:prstGeom prst="rect">
            <a:avLst/>
          </a:prstGeom>
        </p:spPr>
        <p:txBody>
          <a:bodyPr lIns="0" tIns="0" rIns="0" bIns="0" rtlCol="0" anchor="t">
            <a:spAutoFit/>
          </a:bodyPr>
          <a:lstStyle/>
          <a:p>
            <a:pPr algn="l">
              <a:lnSpc>
                <a:spcPts val="4599"/>
              </a:lnSpc>
            </a:pPr>
            <a:r>
              <a:rPr lang="en-US" sz="3285" dirty="0">
                <a:solidFill>
                  <a:srgbClr val="000000"/>
                </a:solidFill>
                <a:latin typeface="Roboto Mono"/>
                <a:ea typeface="Roboto Mono"/>
                <a:cs typeface="Roboto Mono"/>
                <a:sym typeface="Roboto Mono"/>
              </a:rPr>
              <a:t>Unlocking opportunities for Neurodivergent students</a:t>
            </a:r>
          </a:p>
        </p:txBody>
      </p:sp>
      <p:sp>
        <p:nvSpPr>
          <p:cNvPr id="24" name="TextBox 24"/>
          <p:cNvSpPr txBox="1"/>
          <p:nvPr/>
        </p:nvSpPr>
        <p:spPr>
          <a:xfrm>
            <a:off x="787112" y="4126691"/>
            <a:ext cx="6919723" cy="461065"/>
          </a:xfrm>
          <a:prstGeom prst="rect">
            <a:avLst/>
          </a:prstGeom>
        </p:spPr>
        <p:txBody>
          <a:bodyPr lIns="0" tIns="0" rIns="0" bIns="0" rtlCol="0" anchor="t">
            <a:spAutoFit/>
          </a:bodyPr>
          <a:lstStyle/>
          <a:p>
            <a:pPr marL="0" lvl="0" indent="0" algn="ctr">
              <a:lnSpc>
                <a:spcPts val="3461"/>
              </a:lnSpc>
              <a:spcBef>
                <a:spcPct val="0"/>
              </a:spcBef>
            </a:pPr>
            <a:r>
              <a:rPr lang="en-US" sz="2472" b="1" dirty="0">
                <a:solidFill>
                  <a:srgbClr val="000000"/>
                </a:solidFill>
                <a:latin typeface="Telegraf Bold"/>
                <a:ea typeface="Telegraf Bold"/>
                <a:cs typeface="Telegraf Bold"/>
                <a:sym typeface="Telegraf Bold"/>
              </a:rPr>
              <a:t>Embeds flexibility in course from the start</a:t>
            </a:r>
          </a:p>
        </p:txBody>
      </p:sp>
      <p:sp>
        <p:nvSpPr>
          <p:cNvPr id="47" name="TextBox 47"/>
          <p:cNvSpPr txBox="1"/>
          <p:nvPr/>
        </p:nvSpPr>
        <p:spPr>
          <a:xfrm>
            <a:off x="787112" y="4978549"/>
            <a:ext cx="6919723" cy="461065"/>
          </a:xfrm>
          <a:prstGeom prst="rect">
            <a:avLst/>
          </a:prstGeom>
        </p:spPr>
        <p:txBody>
          <a:bodyPr lIns="0" tIns="0" rIns="0" bIns="0" rtlCol="0" anchor="t">
            <a:spAutoFit/>
          </a:bodyPr>
          <a:lstStyle/>
          <a:p>
            <a:pPr marL="0" lvl="0" indent="0" algn="ctr">
              <a:lnSpc>
                <a:spcPts val="3461"/>
              </a:lnSpc>
              <a:spcBef>
                <a:spcPct val="0"/>
              </a:spcBef>
            </a:pPr>
            <a:r>
              <a:rPr lang="en-US" sz="2472" b="1" dirty="0">
                <a:solidFill>
                  <a:srgbClr val="000000"/>
                </a:solidFill>
                <a:latin typeface="Telegraf Bold"/>
                <a:ea typeface="Telegraf Bold"/>
                <a:cs typeface="Telegraf Bold"/>
                <a:sym typeface="Telegraf Bold"/>
              </a:rPr>
              <a:t>Facilitates strength based learning</a:t>
            </a:r>
          </a:p>
        </p:txBody>
      </p:sp>
      <p:sp>
        <p:nvSpPr>
          <p:cNvPr id="37" name="TextBox 37"/>
          <p:cNvSpPr txBox="1"/>
          <p:nvPr/>
        </p:nvSpPr>
        <p:spPr>
          <a:xfrm>
            <a:off x="787112" y="6243337"/>
            <a:ext cx="2981734" cy="439633"/>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Further thoughts</a:t>
            </a:r>
          </a:p>
        </p:txBody>
      </p:sp>
      <p:sp>
        <p:nvSpPr>
          <p:cNvPr id="25" name="TextBox 25"/>
          <p:cNvSpPr txBox="1"/>
          <p:nvPr/>
        </p:nvSpPr>
        <p:spPr>
          <a:xfrm>
            <a:off x="935674" y="7007229"/>
            <a:ext cx="6622599" cy="1425575"/>
          </a:xfrm>
          <a:prstGeom prst="rect">
            <a:avLst/>
          </a:prstGeom>
        </p:spPr>
        <p:txBody>
          <a:bodyPr lIns="0" tIns="0" rIns="0" bIns="0" rtlCol="0" anchor="t">
            <a:spAutoFit/>
          </a:bodyPr>
          <a:lstStyle/>
          <a:p>
            <a:pPr marL="0" lvl="0" indent="0" algn="l">
              <a:lnSpc>
                <a:spcPts val="2799"/>
              </a:lnSpc>
              <a:spcBef>
                <a:spcPct val="0"/>
              </a:spcBef>
            </a:pPr>
            <a:r>
              <a:rPr lang="en-US" sz="1999" dirty="0">
                <a:solidFill>
                  <a:srgbClr val="000000"/>
                </a:solidFill>
                <a:latin typeface="Telegraf"/>
                <a:ea typeface="Telegraf"/>
                <a:cs typeface="Telegraf"/>
                <a:sym typeface="Telegraf"/>
              </a:rPr>
              <a:t>Imagine how removing barriers from the beginning—rather than addressing them later—could change the way students experience learning. What would a class room that embraces students differences look like?</a:t>
            </a:r>
          </a:p>
        </p:txBody>
      </p:sp>
      <p:sp>
        <p:nvSpPr>
          <p:cNvPr id="15" name="TextBox 15"/>
          <p:cNvSpPr txBox="1"/>
          <p:nvPr/>
        </p:nvSpPr>
        <p:spPr>
          <a:xfrm>
            <a:off x="9263327" y="1137195"/>
            <a:ext cx="3136260" cy="438944"/>
          </a:xfrm>
          <a:prstGeom prst="rect">
            <a:avLst/>
          </a:prstGeom>
        </p:spPr>
        <p:txBody>
          <a:bodyPr lIns="0" tIns="0" rIns="0" bIns="0" rtlCol="0" anchor="t">
            <a:spAutoFit/>
          </a:bodyPr>
          <a:lstStyle/>
          <a:p>
            <a:pPr marL="0" lvl="0" indent="0" algn="ctr">
              <a:lnSpc>
                <a:spcPts val="3499"/>
              </a:lnSpc>
              <a:spcBef>
                <a:spcPct val="0"/>
              </a:spcBef>
            </a:pPr>
            <a:r>
              <a:rPr lang="en-US" sz="2499" dirty="0">
                <a:solidFill>
                  <a:srgbClr val="FBFBFA"/>
                </a:solidFill>
                <a:latin typeface="Telegraf"/>
                <a:ea typeface="Telegraf"/>
                <a:cs typeface="Telegraf"/>
                <a:sym typeface="Telegraf"/>
              </a:rPr>
              <a:t>Engagement</a:t>
            </a:r>
          </a:p>
        </p:txBody>
      </p:sp>
      <p:sp>
        <p:nvSpPr>
          <p:cNvPr id="41" name="TextBox 41"/>
          <p:cNvSpPr txBox="1"/>
          <p:nvPr/>
        </p:nvSpPr>
        <p:spPr>
          <a:xfrm>
            <a:off x="12580612" y="1202525"/>
            <a:ext cx="4597563" cy="345594"/>
          </a:xfrm>
          <a:prstGeom prst="rect">
            <a:avLst/>
          </a:prstGeom>
        </p:spPr>
        <p:txBody>
          <a:bodyPr lIns="0" tIns="0" rIns="0" bIns="0" rtlCol="0" anchor="t">
            <a:spAutoFit/>
          </a:bodyPr>
          <a:lstStyle/>
          <a:p>
            <a:pPr algn="l">
              <a:lnSpc>
                <a:spcPts val="2854"/>
              </a:lnSpc>
              <a:spcBef>
                <a:spcPct val="0"/>
              </a:spcBef>
            </a:pPr>
            <a:r>
              <a:rPr lang="en-US" sz="2038" b="1" dirty="0">
                <a:solidFill>
                  <a:srgbClr val="000000"/>
                </a:solidFill>
                <a:latin typeface="Roboto Mono Bold"/>
                <a:ea typeface="Roboto Mono Bold"/>
                <a:cs typeface="Roboto Mono Bold"/>
                <a:sym typeface="Roboto Mono Bold"/>
              </a:rPr>
              <a:t>the why of learning </a:t>
            </a:r>
          </a:p>
        </p:txBody>
      </p:sp>
      <p:sp>
        <p:nvSpPr>
          <p:cNvPr id="6" name="TextBox 6"/>
          <p:cNvSpPr txBox="1"/>
          <p:nvPr/>
        </p:nvSpPr>
        <p:spPr>
          <a:xfrm>
            <a:off x="9169289" y="1887731"/>
            <a:ext cx="8606064" cy="1527111"/>
          </a:xfrm>
          <a:prstGeom prst="rect">
            <a:avLst/>
          </a:prstGeom>
        </p:spPr>
        <p:txBody>
          <a:bodyPr lIns="0" tIns="0" rIns="0" bIns="0" rtlCol="0" anchor="t">
            <a:spAutoFit/>
          </a:bodyPr>
          <a:lstStyle/>
          <a:p>
            <a:pPr algn="l">
              <a:lnSpc>
                <a:spcPts val="2997"/>
              </a:lnSpc>
            </a:pPr>
            <a:r>
              <a:rPr lang="en-US" sz="2140" dirty="0">
                <a:solidFill>
                  <a:srgbClr val="000000"/>
                </a:solidFill>
                <a:latin typeface="Telegraf"/>
                <a:ea typeface="Telegraf"/>
                <a:cs typeface="Telegraf"/>
                <a:sym typeface="Telegraf"/>
              </a:rPr>
              <a:t>Students engage with content in different ways. </a:t>
            </a:r>
          </a:p>
          <a:p>
            <a:pPr marL="0" lvl="0" indent="0" algn="l">
              <a:lnSpc>
                <a:spcPts val="2997"/>
              </a:lnSpc>
              <a:spcBef>
                <a:spcPct val="0"/>
              </a:spcBef>
            </a:pPr>
            <a:r>
              <a:rPr lang="en-US" sz="2140" dirty="0">
                <a:solidFill>
                  <a:srgbClr val="000000"/>
                </a:solidFill>
                <a:latin typeface="Telegraf"/>
                <a:ea typeface="Telegraf"/>
                <a:cs typeface="Telegraf"/>
                <a:sym typeface="Telegraf"/>
              </a:rPr>
              <a:t>UDL encourages varied engagement options to spark curiosity and maintain motivation. For example, offering group work, individual projects, or hands-on activities.</a:t>
            </a:r>
          </a:p>
        </p:txBody>
      </p:sp>
      <p:sp>
        <p:nvSpPr>
          <p:cNvPr id="20" name="TextBox 20"/>
          <p:cNvSpPr txBox="1"/>
          <p:nvPr/>
        </p:nvSpPr>
        <p:spPr>
          <a:xfrm>
            <a:off x="9263327" y="4079340"/>
            <a:ext cx="3888154" cy="438944"/>
          </a:xfrm>
          <a:prstGeom prst="rect">
            <a:avLst/>
          </a:prstGeom>
        </p:spPr>
        <p:txBody>
          <a:bodyPr lIns="0" tIns="0" rIns="0" bIns="0" rtlCol="0" anchor="t">
            <a:spAutoFit/>
          </a:bodyPr>
          <a:lstStyle/>
          <a:p>
            <a:pPr marL="0" lvl="0" indent="0" algn="ctr">
              <a:lnSpc>
                <a:spcPts val="3499"/>
              </a:lnSpc>
              <a:spcBef>
                <a:spcPct val="0"/>
              </a:spcBef>
            </a:pPr>
            <a:r>
              <a:rPr lang="en-US" sz="2499" dirty="0">
                <a:solidFill>
                  <a:srgbClr val="FFFFFF"/>
                </a:solidFill>
                <a:latin typeface="Telegraf"/>
                <a:ea typeface="Telegraf"/>
                <a:cs typeface="Telegraf"/>
                <a:sym typeface="Telegraf"/>
              </a:rPr>
              <a:t>Representation</a:t>
            </a:r>
          </a:p>
        </p:txBody>
      </p:sp>
      <p:sp>
        <p:nvSpPr>
          <p:cNvPr id="42" name="TextBox 42"/>
          <p:cNvSpPr txBox="1"/>
          <p:nvPr/>
        </p:nvSpPr>
        <p:spPr>
          <a:xfrm>
            <a:off x="13415941" y="4139859"/>
            <a:ext cx="4534664" cy="345594"/>
          </a:xfrm>
          <a:prstGeom prst="rect">
            <a:avLst/>
          </a:prstGeom>
        </p:spPr>
        <p:txBody>
          <a:bodyPr lIns="0" tIns="0" rIns="0" bIns="0" rtlCol="0" anchor="t">
            <a:spAutoFit/>
          </a:bodyPr>
          <a:lstStyle/>
          <a:p>
            <a:pPr algn="l">
              <a:lnSpc>
                <a:spcPts val="2854"/>
              </a:lnSpc>
              <a:spcBef>
                <a:spcPct val="0"/>
              </a:spcBef>
            </a:pPr>
            <a:r>
              <a:rPr lang="en-US" sz="2038" b="1" dirty="0">
                <a:solidFill>
                  <a:srgbClr val="000000"/>
                </a:solidFill>
                <a:latin typeface="Roboto Mono Bold"/>
                <a:ea typeface="Roboto Mono Bold"/>
                <a:cs typeface="Roboto Mono Bold"/>
                <a:sym typeface="Roboto Mono Bold"/>
              </a:rPr>
              <a:t>the what of learning</a:t>
            </a:r>
          </a:p>
        </p:txBody>
      </p:sp>
      <p:sp>
        <p:nvSpPr>
          <p:cNvPr id="7" name="TextBox 7"/>
          <p:cNvSpPr txBox="1"/>
          <p:nvPr/>
        </p:nvSpPr>
        <p:spPr>
          <a:xfrm>
            <a:off x="9286280" y="4897431"/>
            <a:ext cx="8489073" cy="1148407"/>
          </a:xfrm>
          <a:prstGeom prst="rect">
            <a:avLst/>
          </a:prstGeom>
        </p:spPr>
        <p:txBody>
          <a:bodyPr lIns="0" tIns="0" rIns="0" bIns="0" rtlCol="0" anchor="t">
            <a:spAutoFit/>
          </a:bodyPr>
          <a:lstStyle/>
          <a:p>
            <a:pPr marL="0" lvl="0" indent="0" algn="l">
              <a:lnSpc>
                <a:spcPts val="2997"/>
              </a:lnSpc>
              <a:spcBef>
                <a:spcPct val="0"/>
              </a:spcBef>
            </a:pPr>
            <a:r>
              <a:rPr lang="en-US" sz="2140" dirty="0">
                <a:solidFill>
                  <a:srgbClr val="000000"/>
                </a:solidFill>
                <a:latin typeface="Telegraf"/>
                <a:ea typeface="Telegraf"/>
                <a:cs typeface="Telegraf"/>
                <a:sym typeface="Telegraf"/>
              </a:rPr>
              <a:t>Learners perceive and process information differently. UDL promotes presenting information in diverse formats, such as text, video, and images, making content accessible for all students.</a:t>
            </a:r>
          </a:p>
        </p:txBody>
      </p:sp>
      <p:sp>
        <p:nvSpPr>
          <p:cNvPr id="32" name="TextBox 32"/>
          <p:cNvSpPr txBox="1"/>
          <p:nvPr/>
        </p:nvSpPr>
        <p:spPr>
          <a:xfrm>
            <a:off x="9263327" y="6926710"/>
            <a:ext cx="3888154" cy="438944"/>
          </a:xfrm>
          <a:prstGeom prst="rect">
            <a:avLst/>
          </a:prstGeom>
        </p:spPr>
        <p:txBody>
          <a:bodyPr lIns="0" tIns="0" rIns="0" bIns="0" rtlCol="0" anchor="t">
            <a:spAutoFit/>
          </a:bodyPr>
          <a:lstStyle/>
          <a:p>
            <a:pPr marL="0" lvl="0" indent="0" algn="ctr">
              <a:lnSpc>
                <a:spcPts val="3499"/>
              </a:lnSpc>
              <a:spcBef>
                <a:spcPct val="0"/>
              </a:spcBef>
            </a:pPr>
            <a:r>
              <a:rPr lang="en-US" sz="2499" dirty="0">
                <a:solidFill>
                  <a:srgbClr val="FFFFFF"/>
                </a:solidFill>
                <a:latin typeface="Telegraf"/>
                <a:ea typeface="Telegraf"/>
                <a:cs typeface="Telegraf"/>
                <a:sym typeface="Telegraf"/>
              </a:rPr>
              <a:t>Action &amp; Expression</a:t>
            </a:r>
          </a:p>
        </p:txBody>
      </p:sp>
      <p:sp>
        <p:nvSpPr>
          <p:cNvPr id="43" name="TextBox 43"/>
          <p:cNvSpPr txBox="1"/>
          <p:nvPr/>
        </p:nvSpPr>
        <p:spPr>
          <a:xfrm>
            <a:off x="13373730" y="6982191"/>
            <a:ext cx="3373672" cy="345594"/>
          </a:xfrm>
          <a:prstGeom prst="rect">
            <a:avLst/>
          </a:prstGeom>
        </p:spPr>
        <p:txBody>
          <a:bodyPr lIns="0" tIns="0" rIns="0" bIns="0" rtlCol="0" anchor="t">
            <a:spAutoFit/>
          </a:bodyPr>
          <a:lstStyle/>
          <a:p>
            <a:pPr algn="l">
              <a:lnSpc>
                <a:spcPts val="2854"/>
              </a:lnSpc>
              <a:spcBef>
                <a:spcPct val="0"/>
              </a:spcBef>
            </a:pPr>
            <a:r>
              <a:rPr lang="en-US" sz="2038" b="1" dirty="0">
                <a:solidFill>
                  <a:srgbClr val="000000"/>
                </a:solidFill>
                <a:latin typeface="Roboto Mono Bold"/>
                <a:ea typeface="Roboto Mono Bold"/>
                <a:cs typeface="Roboto Mono Bold"/>
                <a:sym typeface="Roboto Mono Bold"/>
              </a:rPr>
              <a:t>the how of learning</a:t>
            </a:r>
          </a:p>
        </p:txBody>
      </p:sp>
      <p:sp>
        <p:nvSpPr>
          <p:cNvPr id="8" name="TextBox 8"/>
          <p:cNvSpPr txBox="1"/>
          <p:nvPr/>
        </p:nvSpPr>
        <p:spPr>
          <a:xfrm>
            <a:off x="9286280" y="7726420"/>
            <a:ext cx="8489073" cy="1148407"/>
          </a:xfrm>
          <a:prstGeom prst="rect">
            <a:avLst/>
          </a:prstGeom>
        </p:spPr>
        <p:txBody>
          <a:bodyPr lIns="0" tIns="0" rIns="0" bIns="0" rtlCol="0" anchor="t">
            <a:spAutoFit/>
          </a:bodyPr>
          <a:lstStyle/>
          <a:p>
            <a:pPr marL="0" lvl="0" indent="0" algn="l">
              <a:lnSpc>
                <a:spcPts val="2997"/>
              </a:lnSpc>
              <a:spcBef>
                <a:spcPct val="0"/>
              </a:spcBef>
            </a:pPr>
            <a:r>
              <a:rPr lang="en-US" sz="2140" dirty="0">
                <a:solidFill>
                  <a:srgbClr val="000000"/>
                </a:solidFill>
                <a:latin typeface="Telegraf"/>
                <a:ea typeface="Telegraf"/>
                <a:cs typeface="Telegraf"/>
                <a:sym typeface="Telegraf"/>
              </a:rPr>
              <a:t>Students express their knowledge in different ways. UDL supports offering multiple ways for students to demonstrate their understanding through writing, presentations, or creative projects.</a:t>
            </a:r>
          </a:p>
        </p:txBody>
      </p:sp>
      <p:sp>
        <p:nvSpPr>
          <p:cNvPr id="9" name="AutoShape 9">
            <a:extLst>
              <a:ext uri="{C183D7F6-B498-43B3-948B-1728B52AA6E4}">
                <adec:decorative xmlns:adec="http://schemas.microsoft.com/office/drawing/2017/decorative" val="1"/>
              </a:ext>
            </a:extLst>
          </p:cNvPr>
          <p:cNvSpPr/>
          <p:nvPr/>
        </p:nvSpPr>
        <p:spPr>
          <a:xfrm flipV="1">
            <a:off x="8410098" y="3589364"/>
            <a:ext cx="9869471" cy="56487"/>
          </a:xfrm>
          <a:prstGeom prst="line">
            <a:avLst/>
          </a:prstGeom>
          <a:ln w="19050" cap="flat">
            <a:solidFill>
              <a:srgbClr val="000000"/>
            </a:solidFill>
            <a:prstDash val="solid"/>
            <a:headEnd type="none" w="sm" len="sm"/>
            <a:tailEnd type="none" w="sm" len="sm"/>
          </a:ln>
        </p:spPr>
        <p:txBody>
          <a:bodyPr/>
          <a:lstStyle/>
          <a:p>
            <a:endParaRPr lang="en-AU"/>
          </a:p>
        </p:txBody>
      </p:sp>
      <p:sp>
        <p:nvSpPr>
          <p:cNvPr id="10" name="AutoShape 10">
            <a:extLst>
              <a:ext uri="{C183D7F6-B498-43B3-948B-1728B52AA6E4}">
                <adec:decorative xmlns:adec="http://schemas.microsoft.com/office/drawing/2017/decorative" val="1"/>
              </a:ext>
            </a:extLst>
          </p:cNvPr>
          <p:cNvSpPr/>
          <p:nvPr/>
        </p:nvSpPr>
        <p:spPr>
          <a:xfrm>
            <a:off x="8410098" y="6445021"/>
            <a:ext cx="9869471" cy="22820"/>
          </a:xfrm>
          <a:prstGeom prst="line">
            <a:avLst/>
          </a:prstGeom>
          <a:ln w="19050" cap="flat">
            <a:solidFill>
              <a:srgbClr val="000000"/>
            </a:solidFill>
            <a:prstDash val="solid"/>
            <a:headEnd type="none" w="sm" len="sm"/>
            <a:tailEnd type="none" w="sm" len="sm"/>
          </a:ln>
        </p:spPr>
        <p:txBody>
          <a:bodyPr/>
          <a:lstStyle/>
          <a:p>
            <a:endParaRPr lang="en-AU"/>
          </a:p>
        </p:txBody>
      </p:sp>
      <p:sp>
        <p:nvSpPr>
          <p:cNvPr id="23" name="TextBox 23">
            <a:extLst>
              <a:ext uri="{C183D7F6-B498-43B3-948B-1728B52AA6E4}">
                <adec:decorative xmlns:adec="http://schemas.microsoft.com/office/drawing/2017/decorative" val="1"/>
              </a:ext>
            </a:extLst>
          </p:cNvPr>
          <p:cNvSpPr txBox="1"/>
          <p:nvPr/>
        </p:nvSpPr>
        <p:spPr>
          <a:xfrm>
            <a:off x="787112" y="3927168"/>
            <a:ext cx="7048140" cy="818170"/>
          </a:xfrm>
          <a:prstGeom prst="rect">
            <a:avLst/>
          </a:prstGeom>
        </p:spPr>
        <p:txBody>
          <a:bodyPr lIns="50800" tIns="50800" rIns="50800" bIns="50800" rtlCol="0" anchor="ctr"/>
          <a:lstStyle/>
          <a:p>
            <a:pPr algn="ctr">
              <a:lnSpc>
                <a:spcPts val="2940"/>
              </a:lnSpc>
            </a:pPr>
            <a:endParaRPr/>
          </a:p>
        </p:txBody>
      </p:sp>
      <p:sp>
        <p:nvSpPr>
          <p:cNvPr id="26" name="Freeform 26">
            <a:extLst>
              <a:ext uri="{C183D7F6-B498-43B3-948B-1728B52AA6E4}">
                <adec:decorative xmlns:adec="http://schemas.microsoft.com/office/drawing/2017/decorative" val="1"/>
              </a:ext>
            </a:extLst>
          </p:cNvPr>
          <p:cNvSpPr/>
          <p:nvPr/>
        </p:nvSpPr>
        <p:spPr>
          <a:xfrm>
            <a:off x="17062437" y="9258300"/>
            <a:ext cx="393726" cy="393726"/>
          </a:xfrm>
          <a:custGeom>
            <a:avLst/>
            <a:gdLst/>
            <a:ahLst/>
            <a:cxnLst/>
            <a:rect l="l" t="t" r="r" b="b"/>
            <a:pathLst>
              <a:path w="393726" h="393726">
                <a:moveTo>
                  <a:pt x="0" y="0"/>
                </a:moveTo>
                <a:lnTo>
                  <a:pt x="393726" y="0"/>
                </a:lnTo>
                <a:lnTo>
                  <a:pt x="393726" y="393726"/>
                </a:lnTo>
                <a:lnTo>
                  <a:pt x="0" y="393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8" name="AutoShape 38">
            <a:extLst>
              <a:ext uri="{C183D7F6-B498-43B3-948B-1728B52AA6E4}">
                <adec:decorative xmlns:adec="http://schemas.microsoft.com/office/drawing/2017/decorative" val="1"/>
              </a:ext>
            </a:extLst>
          </p:cNvPr>
          <p:cNvSpPr/>
          <p:nvPr/>
        </p:nvSpPr>
        <p:spPr>
          <a:xfrm flipV="1">
            <a:off x="8410098" y="733707"/>
            <a:ext cx="9869471" cy="56487"/>
          </a:xfrm>
          <a:prstGeom prst="line">
            <a:avLst/>
          </a:prstGeom>
          <a:ln w="19050" cap="flat">
            <a:solidFill>
              <a:srgbClr val="000000"/>
            </a:solidFill>
            <a:prstDash val="solid"/>
            <a:headEnd type="none" w="sm" len="sm"/>
            <a:tailEnd type="none" w="sm" len="sm"/>
          </a:ln>
        </p:spPr>
        <p:txBody>
          <a:bodyPr/>
          <a:lstStyle/>
          <a:p>
            <a:endParaRPr lang="en-AU"/>
          </a:p>
        </p:txBody>
      </p:sp>
      <p:sp>
        <p:nvSpPr>
          <p:cNvPr id="39" name="AutoShape 39">
            <a:extLst>
              <a:ext uri="{C183D7F6-B498-43B3-948B-1728B52AA6E4}">
                <adec:decorative xmlns:adec="http://schemas.microsoft.com/office/drawing/2017/decorative" val="1"/>
              </a:ext>
            </a:extLst>
          </p:cNvPr>
          <p:cNvSpPr/>
          <p:nvPr/>
        </p:nvSpPr>
        <p:spPr>
          <a:xfrm>
            <a:off x="8794345" y="9755491"/>
            <a:ext cx="7744501" cy="24936"/>
          </a:xfrm>
          <a:prstGeom prst="line">
            <a:avLst/>
          </a:prstGeom>
          <a:ln w="19050" cap="flat">
            <a:solidFill>
              <a:srgbClr val="000000"/>
            </a:solidFill>
            <a:prstDash val="solid"/>
            <a:headEnd type="none" w="sm" len="sm"/>
            <a:tailEnd type="none" w="sm" len="sm"/>
          </a:ln>
        </p:spPr>
        <p:txBody>
          <a:bodyPr/>
          <a:lstStyle/>
          <a:p>
            <a:endParaRPr lang="en-AU"/>
          </a:p>
        </p:txBody>
      </p:sp>
      <p:sp>
        <p:nvSpPr>
          <p:cNvPr id="40" name="AutoShape 40">
            <a:extLst>
              <a:ext uri="{C183D7F6-B498-43B3-948B-1728B52AA6E4}">
                <adec:decorative xmlns:adec="http://schemas.microsoft.com/office/drawing/2017/decorative" val="1"/>
              </a:ext>
            </a:extLst>
          </p:cNvPr>
          <p:cNvSpPr/>
          <p:nvPr/>
        </p:nvSpPr>
        <p:spPr>
          <a:xfrm flipH="1">
            <a:off x="18248334" y="759249"/>
            <a:ext cx="12297" cy="8499037"/>
          </a:xfrm>
          <a:prstGeom prst="line">
            <a:avLst/>
          </a:prstGeom>
          <a:ln w="19050" cap="flat">
            <a:solidFill>
              <a:srgbClr val="000000"/>
            </a:solidFill>
            <a:prstDash val="solid"/>
            <a:headEnd type="none" w="sm" len="sm"/>
            <a:tailEnd type="none" w="sm" len="sm"/>
          </a:ln>
        </p:spPr>
        <p:txBody>
          <a:bodyPr/>
          <a:lstStyle/>
          <a:p>
            <a:endParaRPr lang="en-AU"/>
          </a:p>
        </p:txBody>
      </p:sp>
      <p:sp>
        <p:nvSpPr>
          <p:cNvPr id="46" name="TextBox 46">
            <a:extLst>
              <a:ext uri="{C183D7F6-B498-43B3-948B-1728B52AA6E4}">
                <adec:decorative xmlns:adec="http://schemas.microsoft.com/office/drawing/2017/decorative" val="1"/>
              </a:ext>
            </a:extLst>
          </p:cNvPr>
          <p:cNvSpPr txBox="1"/>
          <p:nvPr/>
        </p:nvSpPr>
        <p:spPr>
          <a:xfrm>
            <a:off x="787112" y="4778248"/>
            <a:ext cx="7048140" cy="818170"/>
          </a:xfrm>
          <a:prstGeom prst="rect">
            <a:avLst/>
          </a:prstGeom>
        </p:spPr>
        <p:txBody>
          <a:bodyPr lIns="50800" tIns="50800" rIns="50800" bIns="50800" rtlCol="0" anchor="ctr"/>
          <a:lstStyle/>
          <a:p>
            <a:pPr algn="ctr">
              <a:lnSpc>
                <a:spcPts val="2940"/>
              </a:lnSpc>
            </a:pPr>
            <a:endParaRPr/>
          </a:p>
        </p:txBody>
      </p:sp>
      <p:grpSp>
        <p:nvGrpSpPr>
          <p:cNvPr id="48" name="Group 48">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49" name="Group 49"/>
            <p:cNvGrpSpPr/>
            <p:nvPr/>
          </p:nvGrpSpPr>
          <p:grpSpPr>
            <a:xfrm>
              <a:off x="0" y="0"/>
              <a:ext cx="24384000" cy="1371600"/>
              <a:chOff x="0" y="0"/>
              <a:chExt cx="4816593" cy="270933"/>
            </a:xfrm>
          </p:grpSpPr>
          <p:sp>
            <p:nvSpPr>
              <p:cNvPr id="50" name="Freeform 5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51" name="TextBox 51"/>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52" name="Freeform 52"/>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4"/>
              <a:stretch>
                <a:fillRect r="-252569"/>
              </a:stretch>
            </a:blipFill>
          </p:spPr>
          <p:txBody>
            <a:bodyPr/>
            <a:lstStyle/>
            <a:p>
              <a:endParaRPr lang="en-AU"/>
            </a:p>
          </p:txBody>
        </p:sp>
        <p:sp>
          <p:nvSpPr>
            <p:cNvPr id="53" name="Freeform 53"/>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5"/>
              <a:stretch>
                <a:fillRect l="-48740" t="-24700" b="-31531"/>
              </a:stretch>
            </a:blipFill>
          </p:spPr>
          <p:txBody>
            <a:bodyPr/>
            <a:lstStyle/>
            <a:p>
              <a:endParaRPr lang="en-AU"/>
            </a:p>
          </p:txBody>
        </p:sp>
        <p:sp>
          <p:nvSpPr>
            <p:cNvPr id="54" name="TextBox 54"/>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
        <p:nvSpPr>
          <p:cNvPr id="55" name="AutoShape 55">
            <a:extLst>
              <a:ext uri="{C183D7F6-B498-43B3-948B-1728B52AA6E4}">
                <adec:decorative xmlns:adec="http://schemas.microsoft.com/office/drawing/2017/decorative" val="1"/>
              </a:ext>
            </a:extLst>
          </p:cNvPr>
          <p:cNvSpPr/>
          <p:nvPr/>
        </p:nvSpPr>
        <p:spPr>
          <a:xfrm flipH="1">
            <a:off x="8410098" y="805230"/>
            <a:ext cx="12297" cy="8499037"/>
          </a:xfrm>
          <a:prstGeom prst="line">
            <a:avLst/>
          </a:prstGeom>
          <a:ln w="19050" cap="flat">
            <a:solidFill>
              <a:srgbClr val="000000"/>
            </a:solidFill>
            <a:prstDash val="solid"/>
            <a:headEnd type="none" w="sm" len="sm"/>
            <a:tailEnd type="none" w="sm" len="sm"/>
          </a:ln>
        </p:spPr>
        <p:txBody>
          <a:bodyPr/>
          <a:lstStyle/>
          <a:p>
            <a:endParaRPr lang="en-A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93862" y="0"/>
            <a:ext cx="7701700" cy="10420164"/>
            <a:chOff x="0" y="0"/>
            <a:chExt cx="2028431" cy="2744405"/>
          </a:xfrm>
        </p:grpSpPr>
        <p:sp>
          <p:nvSpPr>
            <p:cNvPr id="3" name="Freeform 3">
              <a:extLst>
                <a:ext uri="{C183D7F6-B498-43B3-948B-1728B52AA6E4}">
                  <adec:decorative xmlns:adec="http://schemas.microsoft.com/office/drawing/2017/decorative" val="1"/>
                </a:ext>
              </a:extLst>
            </p:cNvPr>
            <p:cNvSpPr/>
            <p:nvPr/>
          </p:nvSpPr>
          <p:spPr>
            <a:xfrm>
              <a:off x="0" y="0"/>
              <a:ext cx="2028431" cy="2744405"/>
            </a:xfrm>
            <a:custGeom>
              <a:avLst/>
              <a:gdLst/>
              <a:ahLst/>
              <a:cxnLst/>
              <a:rect l="l" t="t" r="r" b="b"/>
              <a:pathLst>
                <a:path w="2028431" h="2744405">
                  <a:moveTo>
                    <a:pt x="0" y="0"/>
                  </a:moveTo>
                  <a:lnTo>
                    <a:pt x="2028431" y="0"/>
                  </a:lnTo>
                  <a:lnTo>
                    <a:pt x="2028431" y="2744405"/>
                  </a:lnTo>
                  <a:lnTo>
                    <a:pt x="0" y="2744405"/>
                  </a:lnTo>
                  <a:close/>
                </a:path>
              </a:pathLst>
            </a:custGeom>
            <a:solidFill>
              <a:srgbClr val="FFDC00"/>
            </a:solidFill>
            <a:ln cap="sq">
              <a:noFill/>
              <a:prstDash val="solid"/>
              <a:miter/>
            </a:ln>
          </p:spPr>
          <p:txBody>
            <a:bodyPr/>
            <a:lstStyle/>
            <a:p>
              <a:endParaRPr lang="en-AU"/>
            </a:p>
          </p:txBody>
        </p:sp>
        <p:sp>
          <p:nvSpPr>
            <p:cNvPr id="4" name="TextBox 4"/>
            <p:cNvSpPr txBox="1"/>
            <p:nvPr/>
          </p:nvSpPr>
          <p:spPr>
            <a:xfrm>
              <a:off x="0" y="-76200"/>
              <a:ext cx="2028431" cy="2820605"/>
            </a:xfrm>
            <a:prstGeom prst="rect">
              <a:avLst/>
            </a:prstGeom>
          </p:spPr>
          <p:txBody>
            <a:bodyPr lIns="50800" tIns="50800" rIns="50800" bIns="50800" rtlCol="0" anchor="ctr"/>
            <a:lstStyle/>
            <a:p>
              <a:pPr algn="ctr">
                <a:lnSpc>
                  <a:spcPts val="2940"/>
                </a:lnSpc>
              </a:pPr>
              <a:endParaRPr/>
            </a:p>
          </p:txBody>
        </p:sp>
      </p:grpSp>
      <p:sp>
        <p:nvSpPr>
          <p:cNvPr id="5" name="AutoShape 5">
            <a:extLst>
              <a:ext uri="{C183D7F6-B498-43B3-948B-1728B52AA6E4}">
                <adec:decorative xmlns:adec="http://schemas.microsoft.com/office/drawing/2017/decorative" val="1"/>
              </a:ext>
            </a:extLst>
          </p:cNvPr>
          <p:cNvSpPr/>
          <p:nvPr/>
        </p:nvSpPr>
        <p:spPr>
          <a:xfrm flipH="1" flipV="1">
            <a:off x="7407839" y="32"/>
            <a:ext cx="9525" cy="9258268"/>
          </a:xfrm>
          <a:prstGeom prst="line">
            <a:avLst/>
          </a:prstGeom>
          <a:ln w="19050" cap="flat">
            <a:solidFill>
              <a:srgbClr val="000000"/>
            </a:solidFill>
            <a:prstDash val="solid"/>
            <a:headEnd type="none" w="sm" len="sm"/>
            <a:tailEnd type="none" w="sm" len="sm"/>
          </a:ln>
        </p:spPr>
        <p:txBody>
          <a:bodyPr/>
          <a:lstStyle/>
          <a:p>
            <a:endParaRPr lang="en-AU"/>
          </a:p>
        </p:txBody>
      </p:sp>
      <p:grpSp>
        <p:nvGrpSpPr>
          <p:cNvPr id="6" name="Group 6">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7" name="Group 7"/>
            <p:cNvGrpSpPr/>
            <p:nvPr/>
          </p:nvGrpSpPr>
          <p:grpSpPr>
            <a:xfrm>
              <a:off x="0" y="0"/>
              <a:ext cx="24384000" cy="1371600"/>
              <a:chOff x="0" y="0"/>
              <a:chExt cx="4816593" cy="270933"/>
            </a:xfrm>
          </p:grpSpPr>
          <p:sp>
            <p:nvSpPr>
              <p:cNvPr id="8" name="Freeform 8"/>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9" name="TextBox 9"/>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10" name="Freeform 10"/>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2"/>
              <a:stretch>
                <a:fillRect r="-252569"/>
              </a:stretch>
            </a:blipFill>
          </p:spPr>
          <p:txBody>
            <a:bodyPr/>
            <a:lstStyle/>
            <a:p>
              <a:endParaRPr lang="en-AU"/>
            </a:p>
          </p:txBody>
        </p:sp>
        <p:sp>
          <p:nvSpPr>
            <p:cNvPr id="11" name="Freeform 11"/>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3"/>
              <a:stretch>
                <a:fillRect l="-48740" t="-24700" b="-31531"/>
              </a:stretch>
            </a:blipFill>
          </p:spPr>
          <p:txBody>
            <a:bodyPr/>
            <a:lstStyle/>
            <a:p>
              <a:endParaRPr lang="en-AU"/>
            </a:p>
          </p:txBody>
        </p:sp>
        <p:sp>
          <p:nvSpPr>
            <p:cNvPr id="12" name="TextBox 12"/>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
        <p:nvSpPr>
          <p:cNvPr id="14" name="TextBox 14"/>
          <p:cNvSpPr txBox="1">
            <a:spLocks noGrp="1"/>
          </p:cNvSpPr>
          <p:nvPr>
            <p:ph type="title" idx="4294967295"/>
          </p:nvPr>
        </p:nvSpPr>
        <p:spPr>
          <a:xfrm>
            <a:off x="637856" y="1192295"/>
            <a:ext cx="5838266" cy="130632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84"/>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A GROWING POPULATION:</a:t>
            </a:r>
          </a:p>
        </p:txBody>
      </p:sp>
      <p:sp>
        <p:nvSpPr>
          <p:cNvPr id="15" name="TextBox 15"/>
          <p:cNvSpPr txBox="1"/>
          <p:nvPr/>
        </p:nvSpPr>
        <p:spPr>
          <a:xfrm>
            <a:off x="637856" y="2543411"/>
            <a:ext cx="5325807" cy="976630"/>
          </a:xfrm>
          <a:prstGeom prst="rect">
            <a:avLst/>
          </a:prstGeom>
        </p:spPr>
        <p:txBody>
          <a:bodyPr lIns="0" tIns="0" rIns="0" bIns="0" rtlCol="0" anchor="t">
            <a:spAutoFit/>
          </a:bodyPr>
          <a:lstStyle/>
          <a:p>
            <a:pPr algn="l">
              <a:lnSpc>
                <a:spcPts val="3919"/>
              </a:lnSpc>
            </a:pPr>
            <a:r>
              <a:rPr lang="en-US" sz="2799" dirty="0">
                <a:solidFill>
                  <a:srgbClr val="000000"/>
                </a:solidFill>
                <a:latin typeface="Roboto Mono"/>
                <a:ea typeface="Roboto Mono"/>
                <a:cs typeface="Roboto Mono"/>
                <a:sym typeface="Roboto Mono"/>
              </a:rPr>
              <a:t>Students slipping through the cracks</a:t>
            </a:r>
          </a:p>
        </p:txBody>
      </p:sp>
      <p:sp>
        <p:nvSpPr>
          <p:cNvPr id="13" name="Freeform 13" descr="a group of people walking down a sidewalk"/>
          <p:cNvSpPr/>
          <p:nvPr/>
        </p:nvSpPr>
        <p:spPr>
          <a:xfrm>
            <a:off x="0" y="4166189"/>
            <a:ext cx="7852736" cy="5092111"/>
          </a:xfrm>
          <a:custGeom>
            <a:avLst/>
            <a:gdLst/>
            <a:ahLst/>
            <a:cxnLst/>
            <a:rect l="l" t="t" r="r" b="b"/>
            <a:pathLst>
              <a:path w="7852736" h="5092111">
                <a:moveTo>
                  <a:pt x="0" y="0"/>
                </a:moveTo>
                <a:lnTo>
                  <a:pt x="7852736" y="0"/>
                </a:lnTo>
                <a:lnTo>
                  <a:pt x="7852736" y="5092111"/>
                </a:lnTo>
                <a:lnTo>
                  <a:pt x="0" y="5092111"/>
                </a:lnTo>
                <a:lnTo>
                  <a:pt x="0" y="0"/>
                </a:lnTo>
                <a:close/>
              </a:path>
            </a:pathLst>
          </a:custGeom>
          <a:blipFill>
            <a:blip r:embed="rId4"/>
            <a:stretch>
              <a:fillRect r="-15280"/>
            </a:stretch>
          </a:blipFill>
        </p:spPr>
        <p:txBody>
          <a:bodyPr/>
          <a:lstStyle/>
          <a:p>
            <a:endParaRPr lang="en-AU"/>
          </a:p>
        </p:txBody>
      </p:sp>
      <p:sp>
        <p:nvSpPr>
          <p:cNvPr id="19" name="TextBox 19"/>
          <p:cNvSpPr txBox="1"/>
          <p:nvPr/>
        </p:nvSpPr>
        <p:spPr>
          <a:xfrm>
            <a:off x="8464294" y="1038225"/>
            <a:ext cx="9087565" cy="1033804"/>
          </a:xfrm>
          <a:prstGeom prst="rect">
            <a:avLst/>
          </a:prstGeom>
        </p:spPr>
        <p:txBody>
          <a:bodyPr lIns="0" tIns="0" rIns="0" bIns="0" rtlCol="0" anchor="t">
            <a:spAutoFit/>
          </a:bodyPr>
          <a:lstStyle/>
          <a:p>
            <a:pPr algn="ctr">
              <a:lnSpc>
                <a:spcPts val="4077"/>
              </a:lnSpc>
            </a:pPr>
            <a:r>
              <a:rPr lang="en-US" sz="3515" dirty="0">
                <a:solidFill>
                  <a:srgbClr val="000000"/>
                </a:solidFill>
                <a:latin typeface="Clancy 1"/>
                <a:ea typeface="Clancy 1"/>
                <a:cs typeface="Clancy 1"/>
                <a:sym typeface="Clancy 1"/>
              </a:rPr>
              <a:t>The number of students with disabilities in higher education has more that doubled.</a:t>
            </a:r>
          </a:p>
        </p:txBody>
      </p:sp>
      <p:sp>
        <p:nvSpPr>
          <p:cNvPr id="17" name="TextBox 17"/>
          <p:cNvSpPr txBox="1"/>
          <p:nvPr/>
        </p:nvSpPr>
        <p:spPr>
          <a:xfrm>
            <a:off x="8641979" y="2365532"/>
            <a:ext cx="8503021" cy="336439"/>
          </a:xfrm>
          <a:prstGeom prst="rect">
            <a:avLst/>
          </a:prstGeom>
        </p:spPr>
        <p:txBody>
          <a:bodyPr wrap="square" lIns="0" tIns="0" rIns="0" bIns="0" rtlCol="0" anchor="t">
            <a:spAutoFit/>
          </a:bodyPr>
          <a:lstStyle/>
          <a:p>
            <a:pPr algn="ctr">
              <a:lnSpc>
                <a:spcPts val="2922"/>
              </a:lnSpc>
            </a:pPr>
            <a:r>
              <a:rPr lang="en-US" sz="2087" dirty="0">
                <a:solidFill>
                  <a:srgbClr val="000000"/>
                </a:solidFill>
                <a:latin typeface="Clancy 1"/>
                <a:ea typeface="Clancy 1"/>
                <a:cs typeface="Clancy 1"/>
                <a:sym typeface="Clancy 1"/>
              </a:rPr>
              <a:t>Growth in domestic undergraduate enrolments in higher education,</a:t>
            </a:r>
          </a:p>
        </p:txBody>
      </p:sp>
      <p:sp>
        <p:nvSpPr>
          <p:cNvPr id="18" name="TextBox 18"/>
          <p:cNvSpPr txBox="1"/>
          <p:nvPr/>
        </p:nvSpPr>
        <p:spPr>
          <a:xfrm>
            <a:off x="8641978" y="2697801"/>
            <a:ext cx="4616821" cy="293491"/>
          </a:xfrm>
          <a:prstGeom prst="rect">
            <a:avLst/>
          </a:prstGeom>
        </p:spPr>
        <p:txBody>
          <a:bodyPr wrap="square" lIns="0" tIns="0" rIns="0" bIns="0" rtlCol="0" anchor="t">
            <a:spAutoFit/>
          </a:bodyPr>
          <a:lstStyle/>
          <a:p>
            <a:pPr algn="ctr">
              <a:lnSpc>
                <a:spcPts val="2358"/>
              </a:lnSpc>
            </a:pPr>
            <a:r>
              <a:rPr lang="en-US" sz="1684" dirty="0">
                <a:solidFill>
                  <a:srgbClr val="000000"/>
                </a:solidFill>
                <a:latin typeface="Roboto Mono"/>
                <a:ea typeface="Roboto Mono"/>
                <a:cs typeface="Roboto Mono"/>
                <a:sym typeface="Roboto Mono"/>
              </a:rPr>
              <a:t>(G </a:t>
            </a:r>
            <a:r>
              <a:rPr lang="en-US" sz="1684" dirty="0" err="1">
                <a:solidFill>
                  <a:srgbClr val="000000"/>
                </a:solidFill>
                <a:latin typeface="Roboto Mono"/>
                <a:ea typeface="Roboto Mono"/>
                <a:cs typeface="Roboto Mono"/>
                <a:sym typeface="Roboto Mono"/>
              </a:rPr>
              <a:t>Cadby</a:t>
            </a:r>
            <a:r>
              <a:rPr lang="en-US" sz="1684" dirty="0">
                <a:solidFill>
                  <a:srgbClr val="000000"/>
                </a:solidFill>
                <a:latin typeface="Roboto Mono"/>
                <a:ea typeface="Roboto Mono"/>
                <a:cs typeface="Roboto Mono"/>
                <a:sym typeface="Roboto Mono"/>
              </a:rPr>
              <a:t>, T Pitman, P Koshy, 2024)</a:t>
            </a:r>
          </a:p>
        </p:txBody>
      </p:sp>
      <p:pic>
        <p:nvPicPr>
          <p:cNvPr id="16" name="Picture 16" descr="A graph highlighting the domestic undergraduate population within Australian universities, which is growing across 20212-2022"/>
          <p:cNvPicPr>
            <a:picLocks noChangeAspect="1"/>
          </p:cNvPicPr>
          <p:nvPr/>
        </p:nvPicPr>
        <p:blipFill>
          <a:blip r:embed="rId5"/>
          <a:stretch>
            <a:fillRect/>
          </a:stretch>
        </p:blipFill>
        <p:spPr>
          <a:xfrm>
            <a:off x="7743455" y="2289353"/>
            <a:ext cx="10782287" cy="70597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16" name="Group 16">
            <a:extLst>
              <a:ext uri="{C183D7F6-B498-43B3-948B-1728B52AA6E4}">
                <adec:decorative xmlns:adec="http://schemas.microsoft.com/office/drawing/2017/decorative" val="1"/>
              </a:ext>
            </a:extLst>
          </p:cNvPr>
          <p:cNvGrpSpPr/>
          <p:nvPr/>
        </p:nvGrpSpPr>
        <p:grpSpPr>
          <a:xfrm>
            <a:off x="-1103473" y="0"/>
            <a:ext cx="7271309" cy="9258300"/>
            <a:chOff x="0" y="0"/>
            <a:chExt cx="1915077" cy="2438400"/>
          </a:xfrm>
        </p:grpSpPr>
        <p:sp>
          <p:nvSpPr>
            <p:cNvPr id="17" name="Freeform 17">
              <a:extLst>
                <a:ext uri="{C183D7F6-B498-43B3-948B-1728B52AA6E4}">
                  <adec:decorative xmlns:adec="http://schemas.microsoft.com/office/drawing/2017/decorative" val="1"/>
                </a:ext>
              </a:extLst>
            </p:cNvPr>
            <p:cNvSpPr/>
            <p:nvPr/>
          </p:nvSpPr>
          <p:spPr>
            <a:xfrm>
              <a:off x="0" y="0"/>
              <a:ext cx="1915077" cy="2438400"/>
            </a:xfrm>
            <a:custGeom>
              <a:avLst/>
              <a:gdLst/>
              <a:ahLst/>
              <a:cxnLst/>
              <a:rect l="l" t="t" r="r" b="b"/>
              <a:pathLst>
                <a:path w="1915077" h="2438400">
                  <a:moveTo>
                    <a:pt x="0" y="0"/>
                  </a:moveTo>
                  <a:lnTo>
                    <a:pt x="1915077" y="0"/>
                  </a:lnTo>
                  <a:lnTo>
                    <a:pt x="1915077" y="2438400"/>
                  </a:lnTo>
                  <a:lnTo>
                    <a:pt x="0" y="2438400"/>
                  </a:lnTo>
                  <a:close/>
                </a:path>
              </a:pathLst>
            </a:custGeom>
            <a:solidFill>
              <a:srgbClr val="FEDC00"/>
            </a:solidFill>
          </p:spPr>
          <p:txBody>
            <a:bodyPr/>
            <a:lstStyle/>
            <a:p>
              <a:endParaRPr lang="en-AU"/>
            </a:p>
          </p:txBody>
        </p:sp>
        <p:sp>
          <p:nvSpPr>
            <p:cNvPr id="18" name="TextBox 18"/>
            <p:cNvSpPr txBox="1"/>
            <p:nvPr/>
          </p:nvSpPr>
          <p:spPr>
            <a:xfrm>
              <a:off x="0" y="-76200"/>
              <a:ext cx="1915077" cy="2514600"/>
            </a:xfrm>
            <a:prstGeom prst="rect">
              <a:avLst/>
            </a:prstGeom>
          </p:spPr>
          <p:txBody>
            <a:bodyPr lIns="50800" tIns="50800" rIns="50800" bIns="50800" rtlCol="0" anchor="ctr"/>
            <a:lstStyle/>
            <a:p>
              <a:pPr algn="ctr">
                <a:lnSpc>
                  <a:spcPts val="2940"/>
                </a:lnSpc>
              </a:pPr>
              <a:endParaRPr/>
            </a:p>
          </p:txBody>
        </p:sp>
      </p:grpSp>
      <p:sp>
        <p:nvSpPr>
          <p:cNvPr id="42" name="TextBox 42"/>
          <p:cNvSpPr txBox="1">
            <a:spLocks noGrp="1"/>
          </p:cNvSpPr>
          <p:nvPr>
            <p:ph type="title" idx="4294967295"/>
          </p:nvPr>
        </p:nvSpPr>
        <p:spPr>
          <a:xfrm>
            <a:off x="556728" y="723967"/>
            <a:ext cx="5838266" cy="130632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84"/>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A GROWING POPULATION:</a:t>
            </a:r>
          </a:p>
        </p:txBody>
      </p:sp>
      <p:sp>
        <p:nvSpPr>
          <p:cNvPr id="43" name="TextBox 43"/>
          <p:cNvSpPr txBox="1"/>
          <p:nvPr/>
        </p:nvSpPr>
        <p:spPr>
          <a:xfrm>
            <a:off x="556728" y="2075083"/>
            <a:ext cx="5325807" cy="976630"/>
          </a:xfrm>
          <a:prstGeom prst="rect">
            <a:avLst/>
          </a:prstGeom>
        </p:spPr>
        <p:txBody>
          <a:bodyPr lIns="0" tIns="0" rIns="0" bIns="0" rtlCol="0" anchor="t">
            <a:spAutoFit/>
          </a:bodyPr>
          <a:lstStyle/>
          <a:p>
            <a:pPr algn="l">
              <a:lnSpc>
                <a:spcPts val="3919"/>
              </a:lnSpc>
            </a:pPr>
            <a:r>
              <a:rPr lang="en-US" sz="2799" dirty="0">
                <a:solidFill>
                  <a:srgbClr val="000000"/>
                </a:solidFill>
                <a:latin typeface="Roboto Mono"/>
                <a:ea typeface="Roboto Mono"/>
                <a:cs typeface="Roboto Mono"/>
                <a:sym typeface="Roboto Mono"/>
              </a:rPr>
              <a:t>Students slipping through the cracks</a:t>
            </a:r>
          </a:p>
        </p:txBody>
      </p:sp>
      <p:grpSp>
        <p:nvGrpSpPr>
          <p:cNvPr id="19" name="Group 19" descr="a group of people walking down a sidewalk"/>
          <p:cNvGrpSpPr/>
          <p:nvPr/>
        </p:nvGrpSpPr>
        <p:grpSpPr>
          <a:xfrm>
            <a:off x="0" y="3330664"/>
            <a:ext cx="6709120" cy="6232369"/>
            <a:chOff x="0" y="0"/>
            <a:chExt cx="8945493" cy="8309825"/>
          </a:xfrm>
        </p:grpSpPr>
        <p:pic>
          <p:nvPicPr>
            <p:cNvPr id="20" name="Picture 20" descr="a group of people standing in front of a large poster"/>
            <p:cNvPicPr>
              <a:picLocks noChangeAspect="1"/>
            </p:cNvPicPr>
            <p:nvPr/>
          </p:nvPicPr>
          <p:blipFill>
            <a:blip r:embed="rId2"/>
            <a:srcRect l="17419" r="22100"/>
            <a:stretch>
              <a:fillRect/>
            </a:stretch>
          </p:blipFill>
          <p:spPr>
            <a:xfrm>
              <a:off x="0" y="0"/>
              <a:ext cx="8945493" cy="8309825"/>
            </a:xfrm>
            <a:prstGeom prst="rect">
              <a:avLst/>
            </a:prstGeom>
          </p:spPr>
        </p:pic>
      </p:grpSp>
      <p:grpSp>
        <p:nvGrpSpPr>
          <p:cNvPr id="3" name="Group 3">
            <a:extLst>
              <a:ext uri="{C183D7F6-B498-43B3-948B-1728B52AA6E4}">
                <adec:decorative xmlns:adec="http://schemas.microsoft.com/office/drawing/2017/decorative" val="1"/>
              </a:ext>
            </a:extLst>
          </p:cNvPr>
          <p:cNvGrpSpPr/>
          <p:nvPr/>
        </p:nvGrpSpPr>
        <p:grpSpPr>
          <a:xfrm>
            <a:off x="7336116" y="2243176"/>
            <a:ext cx="4080421" cy="652191"/>
            <a:chOff x="0" y="0"/>
            <a:chExt cx="2338064" cy="373703"/>
          </a:xfrm>
        </p:grpSpPr>
        <p:sp>
          <p:nvSpPr>
            <p:cNvPr id="4" name="Freeform 4"/>
            <p:cNvSpPr/>
            <p:nvPr/>
          </p:nvSpPr>
          <p:spPr>
            <a:xfrm>
              <a:off x="0" y="0"/>
              <a:ext cx="2338064" cy="373703"/>
            </a:xfrm>
            <a:custGeom>
              <a:avLst/>
              <a:gdLst/>
              <a:ahLst/>
              <a:cxnLst/>
              <a:rect l="l" t="t" r="r" b="b"/>
              <a:pathLst>
                <a:path w="2338064" h="373703">
                  <a:moveTo>
                    <a:pt x="2134864" y="0"/>
                  </a:moveTo>
                  <a:cubicBezTo>
                    <a:pt x="2247089" y="0"/>
                    <a:pt x="2338064" y="83656"/>
                    <a:pt x="2338064" y="186851"/>
                  </a:cubicBezTo>
                  <a:cubicBezTo>
                    <a:pt x="2338064" y="290046"/>
                    <a:pt x="2247089" y="373703"/>
                    <a:pt x="2134864" y="373703"/>
                  </a:cubicBezTo>
                  <a:lnTo>
                    <a:pt x="203200" y="373703"/>
                  </a:lnTo>
                  <a:cubicBezTo>
                    <a:pt x="90976" y="373703"/>
                    <a:pt x="0" y="290046"/>
                    <a:pt x="0" y="186851"/>
                  </a:cubicBezTo>
                  <a:cubicBezTo>
                    <a:pt x="0" y="83656"/>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5" name="TextBox 5"/>
            <p:cNvSpPr txBox="1"/>
            <p:nvPr/>
          </p:nvSpPr>
          <p:spPr>
            <a:xfrm>
              <a:off x="0" y="-85725"/>
              <a:ext cx="2338064" cy="459428"/>
            </a:xfrm>
            <a:prstGeom prst="rect">
              <a:avLst/>
            </a:prstGeom>
          </p:spPr>
          <p:txBody>
            <a:bodyPr lIns="52294" tIns="52294" rIns="52294" bIns="52294" rtlCol="0" anchor="ctr"/>
            <a:lstStyle/>
            <a:p>
              <a:pPr algn="ctr">
                <a:lnSpc>
                  <a:spcPts val="3779"/>
                </a:lnSpc>
              </a:pPr>
              <a:endParaRPr/>
            </a:p>
          </p:txBody>
        </p:sp>
      </p:grpSp>
      <p:sp>
        <p:nvSpPr>
          <p:cNvPr id="6" name="TextBox 6"/>
          <p:cNvSpPr txBox="1"/>
          <p:nvPr/>
        </p:nvSpPr>
        <p:spPr>
          <a:xfrm>
            <a:off x="7880106" y="1077054"/>
            <a:ext cx="2992575" cy="1151090"/>
          </a:xfrm>
          <a:prstGeom prst="rect">
            <a:avLst/>
          </a:prstGeom>
        </p:spPr>
        <p:txBody>
          <a:bodyPr wrap="square" lIns="0" tIns="0" rIns="0" bIns="0" rtlCol="0" anchor="t">
            <a:spAutoFit/>
          </a:bodyPr>
          <a:lstStyle/>
          <a:p>
            <a:pPr algn="ctr">
              <a:lnSpc>
                <a:spcPts val="9729"/>
              </a:lnSpc>
            </a:pPr>
            <a:r>
              <a:rPr lang="en-US" sz="6949" dirty="0">
                <a:solidFill>
                  <a:srgbClr val="000000"/>
                </a:solidFill>
                <a:latin typeface="Clancy 1"/>
                <a:ea typeface="Clancy 1"/>
                <a:cs typeface="Clancy 1"/>
                <a:sym typeface="Clancy 1"/>
              </a:rPr>
              <a:t>10.6%</a:t>
            </a:r>
          </a:p>
        </p:txBody>
      </p:sp>
      <p:sp>
        <p:nvSpPr>
          <p:cNvPr id="7" name="TextBox 7"/>
          <p:cNvSpPr txBox="1"/>
          <p:nvPr/>
        </p:nvSpPr>
        <p:spPr>
          <a:xfrm>
            <a:off x="7601132" y="2350612"/>
            <a:ext cx="3550390" cy="401599"/>
          </a:xfrm>
          <a:prstGeom prst="rect">
            <a:avLst/>
          </a:prstGeom>
        </p:spPr>
        <p:txBody>
          <a:bodyPr lIns="0" tIns="0" rIns="0" bIns="0" rtlCol="0" anchor="t">
            <a:spAutoFit/>
          </a:bodyPr>
          <a:lstStyle/>
          <a:p>
            <a:pPr algn="ctr">
              <a:lnSpc>
                <a:spcPts val="3432"/>
              </a:lnSpc>
            </a:pPr>
            <a:r>
              <a:rPr lang="en-US" sz="2451" dirty="0">
                <a:solidFill>
                  <a:srgbClr val="000000"/>
                </a:solidFill>
                <a:latin typeface="Roboto Mono"/>
                <a:ea typeface="Roboto Mono"/>
                <a:cs typeface="Roboto Mono"/>
                <a:sym typeface="Roboto Mono"/>
              </a:rPr>
              <a:t>Population Cohort</a:t>
            </a:r>
          </a:p>
        </p:txBody>
      </p:sp>
      <p:sp>
        <p:nvSpPr>
          <p:cNvPr id="8" name="TextBox 8"/>
          <p:cNvSpPr txBox="1"/>
          <p:nvPr/>
        </p:nvSpPr>
        <p:spPr>
          <a:xfrm>
            <a:off x="7531811" y="3012048"/>
            <a:ext cx="3619710" cy="1512635"/>
          </a:xfrm>
          <a:prstGeom prst="rect">
            <a:avLst/>
          </a:prstGeom>
        </p:spPr>
        <p:txBody>
          <a:bodyPr lIns="0" tIns="0" rIns="0" bIns="0" rtlCol="0" anchor="t">
            <a:spAutoFit/>
          </a:bodyPr>
          <a:lstStyle/>
          <a:p>
            <a:pPr algn="ctr">
              <a:lnSpc>
                <a:spcPts val="3021"/>
              </a:lnSpc>
            </a:pPr>
            <a:r>
              <a:rPr lang="en-US" sz="2158" dirty="0">
                <a:solidFill>
                  <a:srgbClr val="000000"/>
                </a:solidFill>
                <a:latin typeface="Roboto 2"/>
                <a:ea typeface="Roboto 2"/>
                <a:cs typeface="Roboto 2"/>
                <a:sym typeface="Roboto 2"/>
              </a:rPr>
              <a:t>In 2022 domestic undergraduate students were registered as living with a disability </a:t>
            </a:r>
          </a:p>
        </p:txBody>
      </p:sp>
      <p:sp>
        <p:nvSpPr>
          <p:cNvPr id="14" name="TextBox 14"/>
          <p:cNvSpPr txBox="1"/>
          <p:nvPr/>
        </p:nvSpPr>
        <p:spPr>
          <a:xfrm>
            <a:off x="13574697" y="1092993"/>
            <a:ext cx="2635402" cy="1151090"/>
          </a:xfrm>
          <a:prstGeom prst="rect">
            <a:avLst/>
          </a:prstGeom>
        </p:spPr>
        <p:txBody>
          <a:bodyPr wrap="square" lIns="0" tIns="0" rIns="0" bIns="0" rtlCol="0" anchor="t">
            <a:spAutoFit/>
          </a:bodyPr>
          <a:lstStyle/>
          <a:p>
            <a:pPr algn="ctr">
              <a:lnSpc>
                <a:spcPts val="9729"/>
              </a:lnSpc>
            </a:pPr>
            <a:r>
              <a:rPr lang="en-US" sz="6949" dirty="0">
                <a:solidFill>
                  <a:srgbClr val="000000"/>
                </a:solidFill>
                <a:latin typeface="Clancy 1"/>
                <a:ea typeface="Clancy 1"/>
                <a:cs typeface="Clancy 1"/>
                <a:sym typeface="Clancy 1"/>
              </a:rPr>
              <a:t>5.4%</a:t>
            </a:r>
          </a:p>
        </p:txBody>
      </p:sp>
      <p:grpSp>
        <p:nvGrpSpPr>
          <p:cNvPr id="10" name="Group 10">
            <a:extLst>
              <a:ext uri="{C183D7F6-B498-43B3-948B-1728B52AA6E4}">
                <adec:decorative xmlns:adec="http://schemas.microsoft.com/office/drawing/2017/decorative" val="1"/>
              </a:ext>
            </a:extLst>
          </p:cNvPr>
          <p:cNvGrpSpPr/>
          <p:nvPr/>
        </p:nvGrpSpPr>
        <p:grpSpPr>
          <a:xfrm>
            <a:off x="12852188" y="2243176"/>
            <a:ext cx="4080421" cy="652191"/>
            <a:chOff x="0" y="0"/>
            <a:chExt cx="2338064" cy="373703"/>
          </a:xfrm>
        </p:grpSpPr>
        <p:sp>
          <p:nvSpPr>
            <p:cNvPr id="11" name="Freeform 11"/>
            <p:cNvSpPr/>
            <p:nvPr/>
          </p:nvSpPr>
          <p:spPr>
            <a:xfrm>
              <a:off x="0" y="0"/>
              <a:ext cx="2338064" cy="373703"/>
            </a:xfrm>
            <a:custGeom>
              <a:avLst/>
              <a:gdLst/>
              <a:ahLst/>
              <a:cxnLst/>
              <a:rect l="l" t="t" r="r" b="b"/>
              <a:pathLst>
                <a:path w="2338064" h="373703">
                  <a:moveTo>
                    <a:pt x="2134864" y="0"/>
                  </a:moveTo>
                  <a:cubicBezTo>
                    <a:pt x="2247089" y="0"/>
                    <a:pt x="2338064" y="83656"/>
                    <a:pt x="2338064" y="186851"/>
                  </a:cubicBezTo>
                  <a:cubicBezTo>
                    <a:pt x="2338064" y="290046"/>
                    <a:pt x="2247089" y="373703"/>
                    <a:pt x="2134864" y="373703"/>
                  </a:cubicBezTo>
                  <a:lnTo>
                    <a:pt x="203200" y="373703"/>
                  </a:lnTo>
                  <a:cubicBezTo>
                    <a:pt x="90976" y="373703"/>
                    <a:pt x="0" y="290046"/>
                    <a:pt x="0" y="186851"/>
                  </a:cubicBezTo>
                  <a:cubicBezTo>
                    <a:pt x="0" y="83656"/>
                    <a:pt x="90976" y="0"/>
                    <a:pt x="203200" y="0"/>
                  </a:cubicBezTo>
                  <a:close/>
                </a:path>
              </a:pathLst>
            </a:custGeom>
            <a:solidFill>
              <a:srgbClr val="99DBBE"/>
            </a:solidFill>
            <a:ln w="19050" cap="sq">
              <a:solidFill>
                <a:srgbClr val="000000"/>
              </a:solidFill>
              <a:prstDash val="solid"/>
              <a:miter/>
            </a:ln>
          </p:spPr>
          <p:txBody>
            <a:bodyPr/>
            <a:lstStyle/>
            <a:p>
              <a:endParaRPr lang="en-AU"/>
            </a:p>
          </p:txBody>
        </p:sp>
        <p:sp>
          <p:nvSpPr>
            <p:cNvPr id="12" name="TextBox 12"/>
            <p:cNvSpPr txBox="1"/>
            <p:nvPr/>
          </p:nvSpPr>
          <p:spPr>
            <a:xfrm>
              <a:off x="0" y="-85725"/>
              <a:ext cx="2338064" cy="459428"/>
            </a:xfrm>
            <a:prstGeom prst="rect">
              <a:avLst/>
            </a:prstGeom>
          </p:spPr>
          <p:txBody>
            <a:bodyPr lIns="52294" tIns="52294" rIns="52294" bIns="52294" rtlCol="0" anchor="ctr"/>
            <a:lstStyle/>
            <a:p>
              <a:pPr algn="ctr">
                <a:lnSpc>
                  <a:spcPts val="3779"/>
                </a:lnSpc>
              </a:pPr>
              <a:endParaRPr/>
            </a:p>
          </p:txBody>
        </p:sp>
      </p:grpSp>
      <p:sp>
        <p:nvSpPr>
          <p:cNvPr id="13" name="TextBox 13"/>
          <p:cNvSpPr txBox="1"/>
          <p:nvPr/>
        </p:nvSpPr>
        <p:spPr>
          <a:xfrm>
            <a:off x="12993257" y="2334846"/>
            <a:ext cx="3798281" cy="401599"/>
          </a:xfrm>
          <a:prstGeom prst="rect">
            <a:avLst/>
          </a:prstGeom>
        </p:spPr>
        <p:txBody>
          <a:bodyPr wrap="square" lIns="0" tIns="0" rIns="0" bIns="0" rtlCol="0" anchor="t">
            <a:spAutoFit/>
          </a:bodyPr>
          <a:lstStyle/>
          <a:p>
            <a:pPr algn="ctr">
              <a:lnSpc>
                <a:spcPts val="3432"/>
              </a:lnSpc>
            </a:pPr>
            <a:r>
              <a:rPr lang="en-US" sz="2451" dirty="0">
                <a:solidFill>
                  <a:srgbClr val="000000"/>
                </a:solidFill>
                <a:latin typeface="Roboto Mono"/>
                <a:ea typeface="Roboto Mono"/>
                <a:cs typeface="Roboto Mono"/>
                <a:sym typeface="Roboto Mono"/>
              </a:rPr>
              <a:t>Lower Success Rate</a:t>
            </a:r>
          </a:p>
        </p:txBody>
      </p:sp>
      <p:sp>
        <p:nvSpPr>
          <p:cNvPr id="15" name="TextBox 15"/>
          <p:cNvSpPr txBox="1"/>
          <p:nvPr/>
        </p:nvSpPr>
        <p:spPr>
          <a:xfrm>
            <a:off x="12881472" y="3012048"/>
            <a:ext cx="4021853" cy="1129702"/>
          </a:xfrm>
          <a:prstGeom prst="rect">
            <a:avLst/>
          </a:prstGeom>
        </p:spPr>
        <p:txBody>
          <a:bodyPr lIns="0" tIns="0" rIns="0" bIns="0" rtlCol="0" anchor="t">
            <a:spAutoFit/>
          </a:bodyPr>
          <a:lstStyle/>
          <a:p>
            <a:pPr algn="ctr">
              <a:lnSpc>
                <a:spcPts val="3021"/>
              </a:lnSpc>
            </a:pPr>
            <a:r>
              <a:rPr lang="en-US" sz="2158">
                <a:solidFill>
                  <a:srgbClr val="000000"/>
                </a:solidFill>
                <a:latin typeface="Roboto 2"/>
                <a:ea typeface="Roboto 2"/>
                <a:cs typeface="Roboto 2"/>
                <a:sym typeface="Roboto 2"/>
              </a:rPr>
              <a:t>Despite this growth, their success rate is lower compared to non-disabled students.</a:t>
            </a:r>
          </a:p>
        </p:txBody>
      </p:sp>
      <p:grpSp>
        <p:nvGrpSpPr>
          <p:cNvPr id="21" name="Group 21">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22" name="Group 22"/>
            <p:cNvGrpSpPr/>
            <p:nvPr/>
          </p:nvGrpSpPr>
          <p:grpSpPr>
            <a:xfrm>
              <a:off x="0" y="0"/>
              <a:ext cx="24384000" cy="1371600"/>
              <a:chOff x="0" y="0"/>
              <a:chExt cx="4816593" cy="270933"/>
            </a:xfrm>
          </p:grpSpPr>
          <p:sp>
            <p:nvSpPr>
              <p:cNvPr id="23" name="Freeform 2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24" name="TextBox 24"/>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25" name="Freeform 25"/>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3"/>
              <a:stretch>
                <a:fillRect r="-252569"/>
              </a:stretch>
            </a:blipFill>
          </p:spPr>
          <p:txBody>
            <a:bodyPr/>
            <a:lstStyle/>
            <a:p>
              <a:endParaRPr lang="en-AU"/>
            </a:p>
          </p:txBody>
        </p:sp>
        <p:sp>
          <p:nvSpPr>
            <p:cNvPr id="26" name="Freeform 26"/>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sp>
          <p:nvSpPr>
            <p:cNvPr id="27" name="TextBox 27"/>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grpSp>
        <p:nvGrpSpPr>
          <p:cNvPr id="29" name="Group 29">
            <a:extLst>
              <a:ext uri="{C183D7F6-B498-43B3-948B-1728B52AA6E4}">
                <adec:decorative xmlns:adec="http://schemas.microsoft.com/office/drawing/2017/decorative" val="1"/>
              </a:ext>
            </a:extLst>
          </p:cNvPr>
          <p:cNvGrpSpPr/>
          <p:nvPr/>
        </p:nvGrpSpPr>
        <p:grpSpPr>
          <a:xfrm>
            <a:off x="7336116" y="6152426"/>
            <a:ext cx="4080421" cy="652191"/>
            <a:chOff x="0" y="0"/>
            <a:chExt cx="2338064" cy="373703"/>
          </a:xfrm>
        </p:grpSpPr>
        <p:sp>
          <p:nvSpPr>
            <p:cNvPr id="30" name="Freeform 30"/>
            <p:cNvSpPr/>
            <p:nvPr/>
          </p:nvSpPr>
          <p:spPr>
            <a:xfrm>
              <a:off x="0" y="0"/>
              <a:ext cx="2338064" cy="373703"/>
            </a:xfrm>
            <a:custGeom>
              <a:avLst/>
              <a:gdLst/>
              <a:ahLst/>
              <a:cxnLst/>
              <a:rect l="l" t="t" r="r" b="b"/>
              <a:pathLst>
                <a:path w="2338064" h="373703">
                  <a:moveTo>
                    <a:pt x="2134864" y="0"/>
                  </a:moveTo>
                  <a:cubicBezTo>
                    <a:pt x="2247089" y="0"/>
                    <a:pt x="2338064" y="83656"/>
                    <a:pt x="2338064" y="186851"/>
                  </a:cubicBezTo>
                  <a:cubicBezTo>
                    <a:pt x="2338064" y="290046"/>
                    <a:pt x="2247089" y="373703"/>
                    <a:pt x="2134864" y="373703"/>
                  </a:cubicBezTo>
                  <a:lnTo>
                    <a:pt x="203200" y="373703"/>
                  </a:lnTo>
                  <a:cubicBezTo>
                    <a:pt x="90976" y="373703"/>
                    <a:pt x="0" y="290046"/>
                    <a:pt x="0" y="186851"/>
                  </a:cubicBezTo>
                  <a:cubicBezTo>
                    <a:pt x="0" y="83656"/>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31" name="TextBox 31"/>
            <p:cNvSpPr txBox="1"/>
            <p:nvPr/>
          </p:nvSpPr>
          <p:spPr>
            <a:xfrm>
              <a:off x="0" y="-85725"/>
              <a:ext cx="2338064" cy="459428"/>
            </a:xfrm>
            <a:prstGeom prst="rect">
              <a:avLst/>
            </a:prstGeom>
          </p:spPr>
          <p:txBody>
            <a:bodyPr lIns="52294" tIns="52294" rIns="52294" bIns="52294" rtlCol="0" anchor="ctr"/>
            <a:lstStyle/>
            <a:p>
              <a:pPr algn="ctr">
                <a:lnSpc>
                  <a:spcPts val="3779"/>
                </a:lnSpc>
              </a:pPr>
              <a:endParaRPr/>
            </a:p>
          </p:txBody>
        </p:sp>
      </p:grpSp>
      <p:sp>
        <p:nvSpPr>
          <p:cNvPr id="33" name="TextBox 33"/>
          <p:cNvSpPr txBox="1"/>
          <p:nvPr/>
        </p:nvSpPr>
        <p:spPr>
          <a:xfrm>
            <a:off x="8183172" y="4902829"/>
            <a:ext cx="2316988" cy="1151090"/>
          </a:xfrm>
          <a:prstGeom prst="rect">
            <a:avLst/>
          </a:prstGeom>
        </p:spPr>
        <p:txBody>
          <a:bodyPr wrap="square" lIns="0" tIns="0" rIns="0" bIns="0" rtlCol="0" anchor="t">
            <a:spAutoFit/>
          </a:bodyPr>
          <a:lstStyle/>
          <a:p>
            <a:pPr algn="ctr">
              <a:lnSpc>
                <a:spcPts val="9729"/>
              </a:lnSpc>
            </a:pPr>
            <a:r>
              <a:rPr lang="en-US" sz="6949" dirty="0">
                <a:solidFill>
                  <a:srgbClr val="000000"/>
                </a:solidFill>
                <a:latin typeface="Clancy 1"/>
                <a:ea typeface="Clancy 1"/>
                <a:cs typeface="Clancy 1"/>
                <a:sym typeface="Clancy 1"/>
              </a:rPr>
              <a:t>2.3%</a:t>
            </a:r>
          </a:p>
        </p:txBody>
      </p:sp>
      <p:sp>
        <p:nvSpPr>
          <p:cNvPr id="32" name="TextBox 32"/>
          <p:cNvSpPr txBox="1"/>
          <p:nvPr/>
        </p:nvSpPr>
        <p:spPr>
          <a:xfrm>
            <a:off x="7531811" y="6277721"/>
            <a:ext cx="3722050" cy="401599"/>
          </a:xfrm>
          <a:prstGeom prst="rect">
            <a:avLst/>
          </a:prstGeom>
        </p:spPr>
        <p:txBody>
          <a:bodyPr wrap="square" lIns="0" tIns="0" rIns="0" bIns="0" rtlCol="0" anchor="t">
            <a:spAutoFit/>
          </a:bodyPr>
          <a:lstStyle/>
          <a:p>
            <a:pPr algn="ctr">
              <a:lnSpc>
                <a:spcPts val="3432"/>
              </a:lnSpc>
            </a:pPr>
            <a:r>
              <a:rPr lang="en-US" sz="2451" dirty="0">
                <a:solidFill>
                  <a:srgbClr val="000000"/>
                </a:solidFill>
                <a:latin typeface="Roboto Mono"/>
                <a:ea typeface="Roboto Mono"/>
                <a:cs typeface="Roboto Mono"/>
                <a:sym typeface="Roboto Mono"/>
              </a:rPr>
              <a:t>Lower Satisfaction</a:t>
            </a:r>
          </a:p>
        </p:txBody>
      </p:sp>
      <p:sp>
        <p:nvSpPr>
          <p:cNvPr id="34" name="TextBox 34"/>
          <p:cNvSpPr txBox="1"/>
          <p:nvPr/>
        </p:nvSpPr>
        <p:spPr>
          <a:xfrm>
            <a:off x="7365400" y="6911773"/>
            <a:ext cx="4021853" cy="1512635"/>
          </a:xfrm>
          <a:prstGeom prst="rect">
            <a:avLst/>
          </a:prstGeom>
        </p:spPr>
        <p:txBody>
          <a:bodyPr lIns="0" tIns="0" rIns="0" bIns="0" rtlCol="0" anchor="t">
            <a:spAutoFit/>
          </a:bodyPr>
          <a:lstStyle/>
          <a:p>
            <a:pPr algn="ctr">
              <a:lnSpc>
                <a:spcPts val="3021"/>
              </a:lnSpc>
            </a:pPr>
            <a:r>
              <a:rPr lang="en-US" sz="2158">
                <a:solidFill>
                  <a:srgbClr val="000000"/>
                </a:solidFill>
                <a:latin typeface="Roboto 2"/>
                <a:ea typeface="Roboto 2"/>
                <a:cs typeface="Roboto 2"/>
                <a:sym typeface="Roboto 2"/>
              </a:rPr>
              <a:t>Students with disabilities are less likely to rate their overall experience positively compared to their non-disabled peers</a:t>
            </a:r>
          </a:p>
        </p:txBody>
      </p:sp>
      <p:grpSp>
        <p:nvGrpSpPr>
          <p:cNvPr id="36" name="Group 36">
            <a:extLst>
              <a:ext uri="{C183D7F6-B498-43B3-948B-1728B52AA6E4}">
                <adec:decorative xmlns:adec="http://schemas.microsoft.com/office/drawing/2017/decorative" val="1"/>
              </a:ext>
            </a:extLst>
          </p:cNvPr>
          <p:cNvGrpSpPr/>
          <p:nvPr/>
        </p:nvGrpSpPr>
        <p:grpSpPr>
          <a:xfrm>
            <a:off x="12852189" y="6152426"/>
            <a:ext cx="4080421" cy="652191"/>
            <a:chOff x="0" y="0"/>
            <a:chExt cx="2338064" cy="373703"/>
          </a:xfrm>
        </p:grpSpPr>
        <p:sp>
          <p:nvSpPr>
            <p:cNvPr id="37" name="Freeform 37"/>
            <p:cNvSpPr/>
            <p:nvPr/>
          </p:nvSpPr>
          <p:spPr>
            <a:xfrm>
              <a:off x="0" y="0"/>
              <a:ext cx="2338064" cy="373703"/>
            </a:xfrm>
            <a:custGeom>
              <a:avLst/>
              <a:gdLst/>
              <a:ahLst/>
              <a:cxnLst/>
              <a:rect l="l" t="t" r="r" b="b"/>
              <a:pathLst>
                <a:path w="2338064" h="373703">
                  <a:moveTo>
                    <a:pt x="2134864" y="0"/>
                  </a:moveTo>
                  <a:cubicBezTo>
                    <a:pt x="2247089" y="0"/>
                    <a:pt x="2338064" y="83656"/>
                    <a:pt x="2338064" y="186851"/>
                  </a:cubicBezTo>
                  <a:cubicBezTo>
                    <a:pt x="2338064" y="290046"/>
                    <a:pt x="2247089" y="373703"/>
                    <a:pt x="2134864" y="373703"/>
                  </a:cubicBezTo>
                  <a:lnTo>
                    <a:pt x="203200" y="373703"/>
                  </a:lnTo>
                  <a:cubicBezTo>
                    <a:pt x="90976" y="373703"/>
                    <a:pt x="0" y="290046"/>
                    <a:pt x="0" y="186851"/>
                  </a:cubicBezTo>
                  <a:cubicBezTo>
                    <a:pt x="0" y="83656"/>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38" name="TextBox 38"/>
            <p:cNvSpPr txBox="1"/>
            <p:nvPr/>
          </p:nvSpPr>
          <p:spPr>
            <a:xfrm>
              <a:off x="0" y="-85725"/>
              <a:ext cx="2338064" cy="459428"/>
            </a:xfrm>
            <a:prstGeom prst="rect">
              <a:avLst/>
            </a:prstGeom>
          </p:spPr>
          <p:txBody>
            <a:bodyPr lIns="52294" tIns="52294" rIns="52294" bIns="52294" rtlCol="0" anchor="ctr"/>
            <a:lstStyle/>
            <a:p>
              <a:pPr algn="ctr">
                <a:lnSpc>
                  <a:spcPts val="3779"/>
                </a:lnSpc>
              </a:pPr>
              <a:endParaRPr/>
            </a:p>
          </p:txBody>
        </p:sp>
      </p:grpSp>
      <p:sp>
        <p:nvSpPr>
          <p:cNvPr id="40" name="TextBox 40"/>
          <p:cNvSpPr txBox="1"/>
          <p:nvPr/>
        </p:nvSpPr>
        <p:spPr>
          <a:xfrm>
            <a:off x="13944093" y="4991811"/>
            <a:ext cx="1896612" cy="1151090"/>
          </a:xfrm>
          <a:prstGeom prst="rect">
            <a:avLst/>
          </a:prstGeom>
        </p:spPr>
        <p:txBody>
          <a:bodyPr lIns="0" tIns="0" rIns="0" bIns="0" rtlCol="0" anchor="t">
            <a:spAutoFit/>
          </a:bodyPr>
          <a:lstStyle/>
          <a:p>
            <a:pPr algn="ctr">
              <a:lnSpc>
                <a:spcPts val="9729"/>
              </a:lnSpc>
            </a:pPr>
            <a:r>
              <a:rPr lang="en-US" sz="6949" dirty="0">
                <a:solidFill>
                  <a:srgbClr val="000000"/>
                </a:solidFill>
                <a:latin typeface="Clancy 1"/>
                <a:ea typeface="Clancy 1"/>
                <a:cs typeface="Clancy 1"/>
                <a:sym typeface="Clancy 1"/>
              </a:rPr>
              <a:t>8.9%</a:t>
            </a:r>
          </a:p>
        </p:txBody>
      </p:sp>
      <p:sp>
        <p:nvSpPr>
          <p:cNvPr id="39" name="TextBox 39"/>
          <p:cNvSpPr txBox="1"/>
          <p:nvPr/>
        </p:nvSpPr>
        <p:spPr>
          <a:xfrm>
            <a:off x="13057212" y="6260489"/>
            <a:ext cx="3670370" cy="404470"/>
          </a:xfrm>
          <a:prstGeom prst="rect">
            <a:avLst/>
          </a:prstGeom>
        </p:spPr>
        <p:txBody>
          <a:bodyPr wrap="square" lIns="0" tIns="0" rIns="0" bIns="0" rtlCol="0" anchor="t">
            <a:spAutoFit/>
          </a:bodyPr>
          <a:lstStyle/>
          <a:p>
            <a:pPr algn="ctr">
              <a:lnSpc>
                <a:spcPts val="3432"/>
              </a:lnSpc>
            </a:pPr>
            <a:r>
              <a:rPr lang="en-US" sz="2451" dirty="0">
                <a:solidFill>
                  <a:srgbClr val="000000"/>
                </a:solidFill>
                <a:latin typeface="Roboto Mono"/>
                <a:ea typeface="Roboto Mono"/>
                <a:cs typeface="Roboto Mono"/>
                <a:sym typeface="Roboto Mono"/>
              </a:rPr>
              <a:t>Lower employment</a:t>
            </a:r>
          </a:p>
        </p:txBody>
      </p:sp>
      <p:sp>
        <p:nvSpPr>
          <p:cNvPr id="41" name="TextBox 41"/>
          <p:cNvSpPr txBox="1"/>
          <p:nvPr/>
        </p:nvSpPr>
        <p:spPr>
          <a:xfrm>
            <a:off x="12716929" y="6911773"/>
            <a:ext cx="4350939" cy="1512635"/>
          </a:xfrm>
          <a:prstGeom prst="rect">
            <a:avLst/>
          </a:prstGeom>
        </p:spPr>
        <p:txBody>
          <a:bodyPr lIns="0" tIns="0" rIns="0" bIns="0" rtlCol="0" anchor="t">
            <a:spAutoFit/>
          </a:bodyPr>
          <a:lstStyle/>
          <a:p>
            <a:pPr algn="ctr">
              <a:lnSpc>
                <a:spcPts val="3021"/>
              </a:lnSpc>
            </a:pPr>
            <a:r>
              <a:rPr lang="en-US" sz="2158">
                <a:solidFill>
                  <a:srgbClr val="000000"/>
                </a:solidFill>
                <a:latin typeface="Roboto 2"/>
                <a:ea typeface="Roboto 2"/>
                <a:cs typeface="Roboto 2"/>
                <a:sym typeface="Roboto 2"/>
              </a:rPr>
              <a:t>Graduate outcomes for those with disabilities are less likely to achieve full time employment compared to their non-disabled peers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016691" y="0"/>
            <a:ext cx="7271309" cy="9258300"/>
            <a:chOff x="0" y="0"/>
            <a:chExt cx="1915077" cy="2438400"/>
          </a:xfrm>
        </p:grpSpPr>
        <p:sp>
          <p:nvSpPr>
            <p:cNvPr id="3" name="Freeform 3">
              <a:extLst>
                <a:ext uri="{C183D7F6-B498-43B3-948B-1728B52AA6E4}">
                  <adec:decorative xmlns:adec="http://schemas.microsoft.com/office/drawing/2017/decorative" val="1"/>
                </a:ext>
              </a:extLst>
            </p:cNvPr>
            <p:cNvSpPr/>
            <p:nvPr/>
          </p:nvSpPr>
          <p:spPr>
            <a:xfrm>
              <a:off x="0" y="0"/>
              <a:ext cx="1915077" cy="2438400"/>
            </a:xfrm>
            <a:custGeom>
              <a:avLst/>
              <a:gdLst/>
              <a:ahLst/>
              <a:cxnLst/>
              <a:rect l="l" t="t" r="r" b="b"/>
              <a:pathLst>
                <a:path w="1915077" h="2438400">
                  <a:moveTo>
                    <a:pt x="0" y="0"/>
                  </a:moveTo>
                  <a:lnTo>
                    <a:pt x="1915077" y="0"/>
                  </a:lnTo>
                  <a:lnTo>
                    <a:pt x="1915077" y="2438400"/>
                  </a:lnTo>
                  <a:lnTo>
                    <a:pt x="0" y="2438400"/>
                  </a:lnTo>
                  <a:close/>
                </a:path>
              </a:pathLst>
            </a:custGeom>
            <a:solidFill>
              <a:srgbClr val="FEDC00"/>
            </a:solidFill>
          </p:spPr>
          <p:txBody>
            <a:bodyPr/>
            <a:lstStyle/>
            <a:p>
              <a:endParaRPr lang="en-AU"/>
            </a:p>
          </p:txBody>
        </p:sp>
        <p:sp>
          <p:nvSpPr>
            <p:cNvPr id="4" name="TextBox 4"/>
            <p:cNvSpPr txBox="1"/>
            <p:nvPr/>
          </p:nvSpPr>
          <p:spPr>
            <a:xfrm>
              <a:off x="0" y="-76200"/>
              <a:ext cx="1915077" cy="2514600"/>
            </a:xfrm>
            <a:prstGeom prst="rect">
              <a:avLst/>
            </a:prstGeom>
          </p:spPr>
          <p:txBody>
            <a:bodyPr lIns="50800" tIns="50800" rIns="50800" bIns="50800" rtlCol="0" anchor="ctr"/>
            <a:lstStyle/>
            <a:p>
              <a:pPr algn="ctr">
                <a:lnSpc>
                  <a:spcPts val="2940"/>
                </a:lnSpc>
              </a:pPr>
              <a:endParaRPr/>
            </a:p>
          </p:txBody>
        </p:sp>
      </p:grpSp>
      <p:sp>
        <p:nvSpPr>
          <p:cNvPr id="39" name="TextBox 39"/>
          <p:cNvSpPr txBox="1">
            <a:spLocks noGrp="1"/>
          </p:cNvSpPr>
          <p:nvPr>
            <p:ph type="title" idx="4294967295"/>
          </p:nvPr>
        </p:nvSpPr>
        <p:spPr>
          <a:xfrm>
            <a:off x="1028700" y="846990"/>
            <a:ext cx="7048140" cy="64537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697"/>
              </a:lnSpc>
              <a:spcBef>
                <a:spcPts val="0"/>
              </a:spcBef>
              <a:spcAft>
                <a:spcPts val="0"/>
              </a:spcAft>
              <a:buClrTx/>
              <a:buSzTx/>
              <a:buFontTx/>
              <a:buNone/>
              <a:tabLst/>
              <a:defRPr/>
            </a:pPr>
            <a:r>
              <a:rPr kumimoji="0" lang="en-US" sz="5398"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CHANTEL’S STORY:</a:t>
            </a:r>
          </a:p>
        </p:txBody>
      </p:sp>
      <p:sp>
        <p:nvSpPr>
          <p:cNvPr id="40" name="TextBox 40"/>
          <p:cNvSpPr txBox="1"/>
          <p:nvPr/>
        </p:nvSpPr>
        <p:spPr>
          <a:xfrm>
            <a:off x="1028700" y="1495409"/>
            <a:ext cx="8528055" cy="1019548"/>
          </a:xfrm>
          <a:prstGeom prst="rect">
            <a:avLst/>
          </a:prstGeom>
        </p:spPr>
        <p:txBody>
          <a:bodyPr lIns="0" tIns="0" rIns="0" bIns="0" rtlCol="0" anchor="t">
            <a:spAutoFit/>
          </a:bodyPr>
          <a:lstStyle/>
          <a:p>
            <a:pPr algn="l">
              <a:lnSpc>
                <a:spcPts val="4179"/>
              </a:lnSpc>
            </a:pPr>
            <a:r>
              <a:rPr lang="en-US" sz="2985" dirty="0">
                <a:solidFill>
                  <a:srgbClr val="000000"/>
                </a:solidFill>
                <a:latin typeface="Roboto Mono"/>
                <a:ea typeface="Roboto Mono"/>
                <a:cs typeface="Roboto Mono"/>
                <a:sym typeface="Roboto Mono"/>
              </a:rPr>
              <a:t>Redefining success through education and leadership</a:t>
            </a:r>
          </a:p>
        </p:txBody>
      </p:sp>
      <p:grpSp>
        <p:nvGrpSpPr>
          <p:cNvPr id="5" name="Group 5" descr="Chantel Le Cross at their graduation standing on the UNSW Sun Dian at Library Lawn in their graduation gown and hat throwing peace signs"/>
          <p:cNvGrpSpPr/>
          <p:nvPr/>
        </p:nvGrpSpPr>
        <p:grpSpPr>
          <a:xfrm>
            <a:off x="10416281" y="1843617"/>
            <a:ext cx="7871719" cy="8443383"/>
            <a:chOff x="0" y="0"/>
            <a:chExt cx="10495625" cy="11257844"/>
          </a:xfrm>
        </p:grpSpPr>
        <p:pic>
          <p:nvPicPr>
            <p:cNvPr id="6" name="Picture 6" descr="Chantel Le Cross at their graduation standing on the UNSW Sun Dian at Library Lawn in their graduation gown and hat throwing peace signs"/>
            <p:cNvPicPr>
              <a:picLocks noChangeAspect="1"/>
            </p:cNvPicPr>
            <p:nvPr/>
          </p:nvPicPr>
          <p:blipFill>
            <a:blip r:embed="rId2"/>
            <a:srcRect l="3774" t="13542" r="12990" b="15358"/>
            <a:stretch>
              <a:fillRect/>
            </a:stretch>
          </p:blipFill>
          <p:spPr>
            <a:xfrm>
              <a:off x="0" y="0"/>
              <a:ext cx="10495625" cy="11257844"/>
            </a:xfrm>
            <a:prstGeom prst="rect">
              <a:avLst/>
            </a:prstGeom>
          </p:spPr>
        </p:pic>
      </p:grpSp>
      <p:grpSp>
        <p:nvGrpSpPr>
          <p:cNvPr id="7" name="Group 7">
            <a:extLst>
              <a:ext uri="{C183D7F6-B498-43B3-948B-1728B52AA6E4}">
                <adec:decorative xmlns:adec="http://schemas.microsoft.com/office/drawing/2017/decorative" val="1"/>
              </a:ext>
            </a:extLst>
          </p:cNvPr>
          <p:cNvGrpSpPr/>
          <p:nvPr/>
        </p:nvGrpSpPr>
        <p:grpSpPr>
          <a:xfrm>
            <a:off x="1028700" y="2886432"/>
            <a:ext cx="9987991" cy="688985"/>
            <a:chOff x="0" y="0"/>
            <a:chExt cx="5891446" cy="406400"/>
          </a:xfrm>
        </p:grpSpPr>
        <p:sp>
          <p:nvSpPr>
            <p:cNvPr id="8" name="Freeform 8">
              <a:extLst>
                <a:ext uri="{C183D7F6-B498-43B3-948B-1728B52AA6E4}">
                  <adec:decorative xmlns:adec="http://schemas.microsoft.com/office/drawing/2017/decorative" val="1"/>
                </a:ext>
              </a:extLst>
            </p:cNvPr>
            <p:cNvSpPr/>
            <p:nvPr/>
          </p:nvSpPr>
          <p:spPr>
            <a:xfrm>
              <a:off x="0" y="0"/>
              <a:ext cx="5891446" cy="406400"/>
            </a:xfrm>
            <a:custGeom>
              <a:avLst/>
              <a:gdLst/>
              <a:ahLst/>
              <a:cxnLst/>
              <a:rect l="l" t="t" r="r" b="b"/>
              <a:pathLst>
                <a:path w="5891446" h="406400">
                  <a:moveTo>
                    <a:pt x="5688246" y="0"/>
                  </a:moveTo>
                  <a:cubicBezTo>
                    <a:pt x="5800470" y="0"/>
                    <a:pt x="5891446" y="90976"/>
                    <a:pt x="5891446" y="203200"/>
                  </a:cubicBezTo>
                  <a:cubicBezTo>
                    <a:pt x="5891446" y="315424"/>
                    <a:pt x="5800470" y="406400"/>
                    <a:pt x="5688246" y="406400"/>
                  </a:cubicBezTo>
                  <a:lnTo>
                    <a:pt x="203200" y="406400"/>
                  </a:lnTo>
                  <a:cubicBezTo>
                    <a:pt x="90976" y="406400"/>
                    <a:pt x="0" y="315424"/>
                    <a:pt x="0" y="203200"/>
                  </a:cubicBezTo>
                  <a:cubicBezTo>
                    <a:pt x="0" y="90976"/>
                    <a:pt x="90976" y="0"/>
                    <a:pt x="203200" y="0"/>
                  </a:cubicBezTo>
                  <a:close/>
                </a:path>
              </a:pathLst>
            </a:custGeom>
            <a:solidFill>
              <a:srgbClr val="F7AAB3"/>
            </a:solidFill>
            <a:ln w="19050" cap="sq">
              <a:solidFill>
                <a:srgbClr val="000000"/>
              </a:solidFill>
              <a:prstDash val="solid"/>
              <a:miter/>
            </a:ln>
          </p:spPr>
          <p:txBody>
            <a:bodyPr/>
            <a:lstStyle/>
            <a:p>
              <a:endParaRPr lang="en-AU"/>
            </a:p>
          </p:txBody>
        </p:sp>
        <p:sp>
          <p:nvSpPr>
            <p:cNvPr id="9" name="TextBox 9"/>
            <p:cNvSpPr txBox="1"/>
            <p:nvPr/>
          </p:nvSpPr>
          <p:spPr>
            <a:xfrm>
              <a:off x="0" y="-85725"/>
              <a:ext cx="5891446" cy="492125"/>
            </a:xfrm>
            <a:prstGeom prst="rect">
              <a:avLst/>
            </a:prstGeom>
          </p:spPr>
          <p:txBody>
            <a:bodyPr lIns="50800" tIns="50800" rIns="50800" bIns="50800" rtlCol="0" anchor="ctr"/>
            <a:lstStyle/>
            <a:p>
              <a:pPr algn="ctr">
                <a:lnSpc>
                  <a:spcPts val="3779"/>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a:off x="1093159" y="3788319"/>
            <a:ext cx="9502491" cy="688985"/>
            <a:chOff x="0" y="0"/>
            <a:chExt cx="5605073" cy="406400"/>
          </a:xfrm>
        </p:grpSpPr>
        <p:sp>
          <p:nvSpPr>
            <p:cNvPr id="11" name="Freeform 11">
              <a:extLst>
                <a:ext uri="{C183D7F6-B498-43B3-948B-1728B52AA6E4}">
                  <adec:decorative xmlns:adec="http://schemas.microsoft.com/office/drawing/2017/decorative" val="1"/>
                </a:ext>
              </a:extLst>
            </p:cNvPr>
            <p:cNvSpPr/>
            <p:nvPr/>
          </p:nvSpPr>
          <p:spPr>
            <a:xfrm>
              <a:off x="0" y="0"/>
              <a:ext cx="5605073" cy="406400"/>
            </a:xfrm>
            <a:custGeom>
              <a:avLst/>
              <a:gdLst/>
              <a:ahLst/>
              <a:cxnLst/>
              <a:rect l="l" t="t" r="r" b="b"/>
              <a:pathLst>
                <a:path w="5605073" h="406400">
                  <a:moveTo>
                    <a:pt x="5401873" y="0"/>
                  </a:moveTo>
                  <a:cubicBezTo>
                    <a:pt x="5514097" y="0"/>
                    <a:pt x="5605073" y="90976"/>
                    <a:pt x="5605073" y="203200"/>
                  </a:cubicBezTo>
                  <a:cubicBezTo>
                    <a:pt x="5605073" y="315424"/>
                    <a:pt x="5514097" y="406400"/>
                    <a:pt x="5401873" y="406400"/>
                  </a:cubicBezTo>
                  <a:lnTo>
                    <a:pt x="203200" y="406400"/>
                  </a:lnTo>
                  <a:cubicBezTo>
                    <a:pt x="90976" y="406400"/>
                    <a:pt x="0" y="315424"/>
                    <a:pt x="0" y="203200"/>
                  </a:cubicBezTo>
                  <a:cubicBezTo>
                    <a:pt x="0" y="90976"/>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12" name="TextBox 12"/>
            <p:cNvSpPr txBox="1"/>
            <p:nvPr/>
          </p:nvSpPr>
          <p:spPr>
            <a:xfrm>
              <a:off x="0" y="-85725"/>
              <a:ext cx="5605073" cy="492125"/>
            </a:xfrm>
            <a:prstGeom prst="rect">
              <a:avLst/>
            </a:prstGeom>
          </p:spPr>
          <p:txBody>
            <a:bodyPr lIns="50800" tIns="50800" rIns="50800" bIns="50800" rtlCol="0" anchor="ctr"/>
            <a:lstStyle/>
            <a:p>
              <a:pPr algn="ctr">
                <a:lnSpc>
                  <a:spcPts val="3779"/>
                </a:lnSpc>
              </a:pPr>
              <a:endParaRPr/>
            </a:p>
          </p:txBody>
        </p:sp>
      </p:grpSp>
      <p:grpSp>
        <p:nvGrpSpPr>
          <p:cNvPr id="13" name="Group 13">
            <a:extLst>
              <a:ext uri="{C183D7F6-B498-43B3-948B-1728B52AA6E4}">
                <adec:decorative xmlns:adec="http://schemas.microsoft.com/office/drawing/2017/decorative" val="1"/>
              </a:ext>
            </a:extLst>
          </p:cNvPr>
          <p:cNvGrpSpPr/>
          <p:nvPr/>
        </p:nvGrpSpPr>
        <p:grpSpPr>
          <a:xfrm>
            <a:off x="1093159" y="4686855"/>
            <a:ext cx="9923533" cy="688985"/>
            <a:chOff x="0" y="0"/>
            <a:chExt cx="5853425" cy="406400"/>
          </a:xfrm>
        </p:grpSpPr>
        <p:sp>
          <p:nvSpPr>
            <p:cNvPr id="14" name="Freeform 14">
              <a:extLst>
                <a:ext uri="{C183D7F6-B498-43B3-948B-1728B52AA6E4}">
                  <adec:decorative xmlns:adec="http://schemas.microsoft.com/office/drawing/2017/decorative" val="1"/>
                </a:ext>
              </a:extLst>
            </p:cNvPr>
            <p:cNvSpPr/>
            <p:nvPr/>
          </p:nvSpPr>
          <p:spPr>
            <a:xfrm>
              <a:off x="0" y="0"/>
              <a:ext cx="5853425" cy="406400"/>
            </a:xfrm>
            <a:custGeom>
              <a:avLst/>
              <a:gdLst/>
              <a:ahLst/>
              <a:cxnLst/>
              <a:rect l="l" t="t" r="r" b="b"/>
              <a:pathLst>
                <a:path w="5853425" h="406400">
                  <a:moveTo>
                    <a:pt x="5650225" y="0"/>
                  </a:moveTo>
                  <a:cubicBezTo>
                    <a:pt x="5762449" y="0"/>
                    <a:pt x="5853425" y="90976"/>
                    <a:pt x="5853425" y="203200"/>
                  </a:cubicBezTo>
                  <a:cubicBezTo>
                    <a:pt x="5853425" y="315424"/>
                    <a:pt x="5762449" y="406400"/>
                    <a:pt x="5650225" y="406400"/>
                  </a:cubicBezTo>
                  <a:lnTo>
                    <a:pt x="203200" y="406400"/>
                  </a:lnTo>
                  <a:cubicBezTo>
                    <a:pt x="90976" y="406400"/>
                    <a:pt x="0" y="315424"/>
                    <a:pt x="0" y="203200"/>
                  </a:cubicBezTo>
                  <a:cubicBezTo>
                    <a:pt x="0" y="90976"/>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15" name="TextBox 15"/>
            <p:cNvSpPr txBox="1"/>
            <p:nvPr/>
          </p:nvSpPr>
          <p:spPr>
            <a:xfrm>
              <a:off x="0" y="-85725"/>
              <a:ext cx="5853425" cy="492125"/>
            </a:xfrm>
            <a:prstGeom prst="rect">
              <a:avLst/>
            </a:prstGeom>
          </p:spPr>
          <p:txBody>
            <a:bodyPr lIns="50800" tIns="50800" rIns="50800" bIns="50800" rtlCol="0" anchor="ctr"/>
            <a:lstStyle/>
            <a:p>
              <a:pPr algn="ctr">
                <a:lnSpc>
                  <a:spcPts val="3779"/>
                </a:lnSpc>
              </a:pPr>
              <a:endParaRPr/>
            </a:p>
          </p:txBody>
        </p:sp>
      </p:grpSp>
      <p:grpSp>
        <p:nvGrpSpPr>
          <p:cNvPr id="16" name="Group 16">
            <a:extLst>
              <a:ext uri="{C183D7F6-B498-43B3-948B-1728B52AA6E4}">
                <adec:decorative xmlns:adec="http://schemas.microsoft.com/office/drawing/2017/decorative" val="1"/>
              </a:ext>
            </a:extLst>
          </p:cNvPr>
          <p:cNvGrpSpPr/>
          <p:nvPr/>
        </p:nvGrpSpPr>
        <p:grpSpPr>
          <a:xfrm>
            <a:off x="1093159" y="5585390"/>
            <a:ext cx="9755824" cy="688985"/>
            <a:chOff x="0" y="0"/>
            <a:chExt cx="5754502" cy="406400"/>
          </a:xfrm>
        </p:grpSpPr>
        <p:sp>
          <p:nvSpPr>
            <p:cNvPr id="17" name="Freeform 17">
              <a:extLst>
                <a:ext uri="{C183D7F6-B498-43B3-948B-1728B52AA6E4}">
                  <adec:decorative xmlns:adec="http://schemas.microsoft.com/office/drawing/2017/decorative" val="1"/>
                </a:ext>
              </a:extLst>
            </p:cNvPr>
            <p:cNvSpPr/>
            <p:nvPr/>
          </p:nvSpPr>
          <p:spPr>
            <a:xfrm>
              <a:off x="0" y="0"/>
              <a:ext cx="5754502" cy="406400"/>
            </a:xfrm>
            <a:custGeom>
              <a:avLst/>
              <a:gdLst/>
              <a:ahLst/>
              <a:cxnLst/>
              <a:rect l="l" t="t" r="r" b="b"/>
              <a:pathLst>
                <a:path w="5754502" h="406400">
                  <a:moveTo>
                    <a:pt x="5551302" y="0"/>
                  </a:moveTo>
                  <a:cubicBezTo>
                    <a:pt x="5663526" y="0"/>
                    <a:pt x="5754502" y="90976"/>
                    <a:pt x="5754502" y="203200"/>
                  </a:cubicBezTo>
                  <a:cubicBezTo>
                    <a:pt x="5754502" y="315424"/>
                    <a:pt x="5663526" y="406400"/>
                    <a:pt x="5551302" y="406400"/>
                  </a:cubicBezTo>
                  <a:lnTo>
                    <a:pt x="203200" y="406400"/>
                  </a:lnTo>
                  <a:cubicBezTo>
                    <a:pt x="90976" y="406400"/>
                    <a:pt x="0" y="315424"/>
                    <a:pt x="0" y="203200"/>
                  </a:cubicBezTo>
                  <a:cubicBezTo>
                    <a:pt x="0" y="90976"/>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18" name="TextBox 18"/>
            <p:cNvSpPr txBox="1"/>
            <p:nvPr/>
          </p:nvSpPr>
          <p:spPr>
            <a:xfrm>
              <a:off x="0" y="-85725"/>
              <a:ext cx="5754502" cy="492125"/>
            </a:xfrm>
            <a:prstGeom prst="rect">
              <a:avLst/>
            </a:prstGeom>
          </p:spPr>
          <p:txBody>
            <a:bodyPr lIns="50800" tIns="50800" rIns="50800" bIns="50800" rtlCol="0" anchor="ctr"/>
            <a:lstStyle/>
            <a:p>
              <a:pPr algn="ctr">
                <a:lnSpc>
                  <a:spcPts val="3779"/>
                </a:lnSpc>
              </a:pPr>
              <a:endParaRPr/>
            </a:p>
          </p:txBody>
        </p:sp>
      </p:grpSp>
      <p:grpSp>
        <p:nvGrpSpPr>
          <p:cNvPr id="19" name="Group 19">
            <a:extLst>
              <a:ext uri="{C183D7F6-B498-43B3-948B-1728B52AA6E4}">
                <adec:decorative xmlns:adec="http://schemas.microsoft.com/office/drawing/2017/decorative" val="1"/>
              </a:ext>
            </a:extLst>
          </p:cNvPr>
          <p:cNvGrpSpPr/>
          <p:nvPr/>
        </p:nvGrpSpPr>
        <p:grpSpPr>
          <a:xfrm>
            <a:off x="1093159" y="6483925"/>
            <a:ext cx="10849214" cy="688985"/>
            <a:chOff x="0" y="0"/>
            <a:chExt cx="6399441" cy="406400"/>
          </a:xfrm>
        </p:grpSpPr>
        <p:sp>
          <p:nvSpPr>
            <p:cNvPr id="20" name="Freeform 20">
              <a:extLst>
                <a:ext uri="{C183D7F6-B498-43B3-948B-1728B52AA6E4}">
                  <adec:decorative xmlns:adec="http://schemas.microsoft.com/office/drawing/2017/decorative" val="1"/>
                </a:ext>
              </a:extLst>
            </p:cNvPr>
            <p:cNvSpPr/>
            <p:nvPr/>
          </p:nvSpPr>
          <p:spPr>
            <a:xfrm>
              <a:off x="0" y="0"/>
              <a:ext cx="6399441" cy="406400"/>
            </a:xfrm>
            <a:custGeom>
              <a:avLst/>
              <a:gdLst/>
              <a:ahLst/>
              <a:cxnLst/>
              <a:rect l="l" t="t" r="r" b="b"/>
              <a:pathLst>
                <a:path w="6399441" h="406400">
                  <a:moveTo>
                    <a:pt x="6196241" y="0"/>
                  </a:moveTo>
                  <a:cubicBezTo>
                    <a:pt x="6308465" y="0"/>
                    <a:pt x="6399441" y="90976"/>
                    <a:pt x="6399441" y="203200"/>
                  </a:cubicBezTo>
                  <a:cubicBezTo>
                    <a:pt x="6399441" y="315424"/>
                    <a:pt x="6308465" y="406400"/>
                    <a:pt x="6196241" y="406400"/>
                  </a:cubicBezTo>
                  <a:lnTo>
                    <a:pt x="203200" y="406400"/>
                  </a:lnTo>
                  <a:cubicBezTo>
                    <a:pt x="90976" y="406400"/>
                    <a:pt x="0" y="315424"/>
                    <a:pt x="0" y="203200"/>
                  </a:cubicBezTo>
                  <a:cubicBezTo>
                    <a:pt x="0" y="90976"/>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21" name="TextBox 21"/>
            <p:cNvSpPr txBox="1"/>
            <p:nvPr/>
          </p:nvSpPr>
          <p:spPr>
            <a:xfrm>
              <a:off x="0" y="-85725"/>
              <a:ext cx="6399441" cy="492125"/>
            </a:xfrm>
            <a:prstGeom prst="rect">
              <a:avLst/>
            </a:prstGeom>
          </p:spPr>
          <p:txBody>
            <a:bodyPr lIns="50800" tIns="50800" rIns="50800" bIns="50800" rtlCol="0" anchor="ctr"/>
            <a:lstStyle/>
            <a:p>
              <a:pPr algn="ctr">
                <a:lnSpc>
                  <a:spcPts val="3779"/>
                </a:lnSpc>
              </a:pPr>
              <a:endParaRPr/>
            </a:p>
          </p:txBody>
        </p:sp>
      </p:grpSp>
      <p:grpSp>
        <p:nvGrpSpPr>
          <p:cNvPr id="22" name="Group 22">
            <a:extLst>
              <a:ext uri="{C183D7F6-B498-43B3-948B-1728B52AA6E4}">
                <adec:decorative xmlns:adec="http://schemas.microsoft.com/office/drawing/2017/decorative" val="1"/>
              </a:ext>
            </a:extLst>
          </p:cNvPr>
          <p:cNvGrpSpPr/>
          <p:nvPr/>
        </p:nvGrpSpPr>
        <p:grpSpPr>
          <a:xfrm>
            <a:off x="1093159" y="7382460"/>
            <a:ext cx="10414022" cy="688985"/>
            <a:chOff x="0" y="0"/>
            <a:chExt cx="6142742" cy="406400"/>
          </a:xfrm>
        </p:grpSpPr>
        <p:sp>
          <p:nvSpPr>
            <p:cNvPr id="23" name="Freeform 23">
              <a:extLst>
                <a:ext uri="{C183D7F6-B498-43B3-948B-1728B52AA6E4}">
                  <adec:decorative xmlns:adec="http://schemas.microsoft.com/office/drawing/2017/decorative" val="1"/>
                </a:ext>
              </a:extLst>
            </p:cNvPr>
            <p:cNvSpPr/>
            <p:nvPr/>
          </p:nvSpPr>
          <p:spPr>
            <a:xfrm>
              <a:off x="0" y="0"/>
              <a:ext cx="6142742" cy="406400"/>
            </a:xfrm>
            <a:custGeom>
              <a:avLst/>
              <a:gdLst/>
              <a:ahLst/>
              <a:cxnLst/>
              <a:rect l="l" t="t" r="r" b="b"/>
              <a:pathLst>
                <a:path w="6142742" h="406400">
                  <a:moveTo>
                    <a:pt x="5939542" y="0"/>
                  </a:moveTo>
                  <a:cubicBezTo>
                    <a:pt x="6051766" y="0"/>
                    <a:pt x="6142742" y="90976"/>
                    <a:pt x="6142742" y="203200"/>
                  </a:cubicBezTo>
                  <a:cubicBezTo>
                    <a:pt x="6142742" y="315424"/>
                    <a:pt x="6051766" y="406400"/>
                    <a:pt x="5939542" y="406400"/>
                  </a:cubicBezTo>
                  <a:lnTo>
                    <a:pt x="203200" y="406400"/>
                  </a:lnTo>
                  <a:cubicBezTo>
                    <a:pt x="90976" y="406400"/>
                    <a:pt x="0" y="315424"/>
                    <a:pt x="0" y="203200"/>
                  </a:cubicBezTo>
                  <a:cubicBezTo>
                    <a:pt x="0" y="90976"/>
                    <a:pt x="90976" y="0"/>
                    <a:pt x="203200" y="0"/>
                  </a:cubicBezTo>
                  <a:close/>
                </a:path>
              </a:pathLst>
            </a:custGeom>
            <a:solidFill>
              <a:srgbClr val="FFC4A6"/>
            </a:solidFill>
            <a:ln w="19050" cap="sq">
              <a:solidFill>
                <a:srgbClr val="000000"/>
              </a:solidFill>
              <a:prstDash val="solid"/>
              <a:miter/>
            </a:ln>
          </p:spPr>
          <p:txBody>
            <a:bodyPr/>
            <a:lstStyle/>
            <a:p>
              <a:endParaRPr lang="en-AU"/>
            </a:p>
          </p:txBody>
        </p:sp>
        <p:sp>
          <p:nvSpPr>
            <p:cNvPr id="24" name="TextBox 24"/>
            <p:cNvSpPr txBox="1"/>
            <p:nvPr/>
          </p:nvSpPr>
          <p:spPr>
            <a:xfrm>
              <a:off x="0" y="-85725"/>
              <a:ext cx="6142742" cy="492125"/>
            </a:xfrm>
            <a:prstGeom prst="rect">
              <a:avLst/>
            </a:prstGeom>
          </p:spPr>
          <p:txBody>
            <a:bodyPr lIns="50800" tIns="50800" rIns="50800" bIns="50800" rtlCol="0" anchor="ctr"/>
            <a:lstStyle/>
            <a:p>
              <a:pPr algn="ctr">
                <a:lnSpc>
                  <a:spcPts val="3779"/>
                </a:lnSpc>
              </a:pPr>
              <a:endParaRPr/>
            </a:p>
          </p:txBody>
        </p:sp>
      </p:grpSp>
      <p:grpSp>
        <p:nvGrpSpPr>
          <p:cNvPr id="41" name="Group 41">
            <a:extLst>
              <a:ext uri="{C183D7F6-B498-43B3-948B-1728B52AA6E4}">
                <adec:decorative xmlns:adec="http://schemas.microsoft.com/office/drawing/2017/decorative" val="1"/>
              </a:ext>
            </a:extLst>
          </p:cNvPr>
          <p:cNvGrpSpPr/>
          <p:nvPr/>
        </p:nvGrpSpPr>
        <p:grpSpPr>
          <a:xfrm>
            <a:off x="1093159" y="8280996"/>
            <a:ext cx="10281319" cy="688985"/>
            <a:chOff x="0" y="0"/>
            <a:chExt cx="6064466" cy="406400"/>
          </a:xfrm>
        </p:grpSpPr>
        <p:sp>
          <p:nvSpPr>
            <p:cNvPr id="42" name="Freeform 42">
              <a:extLst>
                <a:ext uri="{C183D7F6-B498-43B3-948B-1728B52AA6E4}">
                  <adec:decorative xmlns:adec="http://schemas.microsoft.com/office/drawing/2017/decorative" val="1"/>
                </a:ext>
              </a:extLst>
            </p:cNvPr>
            <p:cNvSpPr/>
            <p:nvPr/>
          </p:nvSpPr>
          <p:spPr>
            <a:xfrm>
              <a:off x="0" y="0"/>
              <a:ext cx="6064466" cy="406400"/>
            </a:xfrm>
            <a:custGeom>
              <a:avLst/>
              <a:gdLst/>
              <a:ahLst/>
              <a:cxnLst/>
              <a:rect l="l" t="t" r="r" b="b"/>
              <a:pathLst>
                <a:path w="6064466" h="406400">
                  <a:moveTo>
                    <a:pt x="5861266" y="0"/>
                  </a:moveTo>
                  <a:cubicBezTo>
                    <a:pt x="5973491" y="0"/>
                    <a:pt x="6064466" y="90976"/>
                    <a:pt x="6064466" y="203200"/>
                  </a:cubicBezTo>
                  <a:cubicBezTo>
                    <a:pt x="6064466" y="315424"/>
                    <a:pt x="5973491" y="406400"/>
                    <a:pt x="5861266" y="406400"/>
                  </a:cubicBezTo>
                  <a:lnTo>
                    <a:pt x="203200" y="406400"/>
                  </a:lnTo>
                  <a:cubicBezTo>
                    <a:pt x="90976" y="406400"/>
                    <a:pt x="0" y="315424"/>
                    <a:pt x="0" y="203200"/>
                  </a:cubicBezTo>
                  <a:cubicBezTo>
                    <a:pt x="0" y="90976"/>
                    <a:pt x="90976" y="0"/>
                    <a:pt x="203200" y="0"/>
                  </a:cubicBezTo>
                  <a:close/>
                </a:path>
              </a:pathLst>
            </a:custGeom>
            <a:solidFill>
              <a:srgbClr val="99DBBE"/>
            </a:solidFill>
            <a:ln w="19050" cap="sq">
              <a:solidFill>
                <a:srgbClr val="000000"/>
              </a:solidFill>
              <a:prstDash val="solid"/>
              <a:miter/>
            </a:ln>
          </p:spPr>
          <p:txBody>
            <a:bodyPr/>
            <a:lstStyle/>
            <a:p>
              <a:endParaRPr lang="en-AU"/>
            </a:p>
          </p:txBody>
        </p:sp>
        <p:sp>
          <p:nvSpPr>
            <p:cNvPr id="43" name="TextBox 43"/>
            <p:cNvSpPr txBox="1"/>
            <p:nvPr/>
          </p:nvSpPr>
          <p:spPr>
            <a:xfrm>
              <a:off x="0" y="-85725"/>
              <a:ext cx="6064466" cy="492125"/>
            </a:xfrm>
            <a:prstGeom prst="rect">
              <a:avLst/>
            </a:prstGeom>
          </p:spPr>
          <p:txBody>
            <a:bodyPr lIns="50800" tIns="50800" rIns="50800" bIns="50800" rtlCol="0" anchor="ctr"/>
            <a:lstStyle/>
            <a:p>
              <a:pPr algn="ctr">
                <a:lnSpc>
                  <a:spcPts val="3779"/>
                </a:lnSpc>
              </a:pPr>
              <a:endParaRPr/>
            </a:p>
          </p:txBody>
        </p:sp>
      </p:grpSp>
      <p:sp>
        <p:nvSpPr>
          <p:cNvPr id="38" name="TextBox 38"/>
          <p:cNvSpPr txBox="1"/>
          <p:nvPr/>
        </p:nvSpPr>
        <p:spPr>
          <a:xfrm>
            <a:off x="1351983" y="2976784"/>
            <a:ext cx="10155198"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Early Achiever: </a:t>
            </a:r>
            <a:r>
              <a:rPr lang="en-US" sz="2699" dirty="0">
                <a:solidFill>
                  <a:srgbClr val="000000"/>
                </a:solidFill>
                <a:latin typeface="Telegraf"/>
                <a:ea typeface="Telegraf"/>
                <a:cs typeface="Telegraf"/>
                <a:sym typeface="Telegraf"/>
              </a:rPr>
              <a:t>The gifted child to burnt out adult pipeline</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46" name="TextBox 46"/>
          <p:cNvSpPr txBox="1"/>
          <p:nvPr/>
        </p:nvSpPr>
        <p:spPr>
          <a:xfrm>
            <a:off x="1365873" y="3860704"/>
            <a:ext cx="10155198"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Barriers to Diagnosis: </a:t>
            </a:r>
            <a:r>
              <a:rPr lang="en-US" sz="2699" dirty="0">
                <a:solidFill>
                  <a:srgbClr val="000000"/>
                </a:solidFill>
                <a:latin typeface="Telegraf"/>
                <a:ea typeface="Telegraf"/>
                <a:cs typeface="Telegraf"/>
                <a:sym typeface="Telegraf"/>
              </a:rPr>
              <a:t>misunderstood &amp; misdiagnosed</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25" name="TextBox 25"/>
          <p:cNvSpPr txBox="1"/>
          <p:nvPr/>
        </p:nvSpPr>
        <p:spPr>
          <a:xfrm>
            <a:off x="1345491" y="4741787"/>
            <a:ext cx="9250159"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Chronic Illness &amp; Disability: </a:t>
            </a:r>
            <a:r>
              <a:rPr lang="en-US" sz="2699" dirty="0">
                <a:solidFill>
                  <a:srgbClr val="000000"/>
                </a:solidFill>
                <a:latin typeface="Telegraf"/>
                <a:ea typeface="Telegraf"/>
                <a:cs typeface="Telegraf"/>
                <a:sym typeface="Telegraf"/>
              </a:rPr>
              <a:t>adapting to new challenges</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26" name="TextBox 26"/>
          <p:cNvSpPr txBox="1"/>
          <p:nvPr/>
        </p:nvSpPr>
        <p:spPr>
          <a:xfrm>
            <a:off x="1326850" y="5640322"/>
            <a:ext cx="9846645"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Career Shift: </a:t>
            </a:r>
            <a:r>
              <a:rPr lang="en-US" sz="2699" dirty="0">
                <a:solidFill>
                  <a:srgbClr val="000000"/>
                </a:solidFill>
                <a:latin typeface="Telegraf"/>
                <a:ea typeface="Telegraf"/>
                <a:cs typeface="Telegraf"/>
                <a:sym typeface="Telegraf"/>
              </a:rPr>
              <a:t>Reexamining expectations and opportunities</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27" name="TextBox 27"/>
          <p:cNvSpPr txBox="1"/>
          <p:nvPr/>
        </p:nvSpPr>
        <p:spPr>
          <a:xfrm>
            <a:off x="1326850" y="6571868"/>
            <a:ext cx="10414244"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COVID’s Impact: </a:t>
            </a:r>
            <a:r>
              <a:rPr lang="en-US" sz="2699" dirty="0">
                <a:solidFill>
                  <a:srgbClr val="000000"/>
                </a:solidFill>
                <a:latin typeface="Telegraf"/>
                <a:ea typeface="Telegraf"/>
                <a:cs typeface="Telegraf"/>
                <a:sym typeface="Telegraf"/>
              </a:rPr>
              <a:t>The world went quiet &amp; suddenly I could hear</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44" name="TextBox 44"/>
          <p:cNvSpPr txBox="1"/>
          <p:nvPr/>
        </p:nvSpPr>
        <p:spPr>
          <a:xfrm>
            <a:off x="1326850" y="7439610"/>
            <a:ext cx="10868856" cy="969645"/>
          </a:xfrm>
          <a:prstGeom prst="rect">
            <a:avLst/>
          </a:prstGeom>
        </p:spPr>
        <p:txBody>
          <a:bodyPr lIns="0" tIns="0" rIns="0" bIns="0" rtlCol="0" anchor="t">
            <a:spAutoFit/>
          </a:bodyPr>
          <a:lstStyle/>
          <a:p>
            <a:pPr algn="l">
              <a:lnSpc>
                <a:spcPts val="3779"/>
              </a:lnSpc>
            </a:pPr>
            <a:r>
              <a:rPr lang="en-US" sz="2699" b="1" dirty="0">
                <a:solidFill>
                  <a:srgbClr val="000000"/>
                </a:solidFill>
                <a:latin typeface="Telegraf Bold"/>
                <a:ea typeface="Telegraf Bold"/>
                <a:cs typeface="Telegraf Bold"/>
                <a:sym typeface="Telegraf Bold"/>
              </a:rPr>
              <a:t>The Power of Education: </a:t>
            </a:r>
            <a:r>
              <a:rPr lang="en-US" sz="2699" dirty="0">
                <a:solidFill>
                  <a:srgbClr val="000000"/>
                </a:solidFill>
                <a:latin typeface="Telegraf"/>
                <a:ea typeface="Telegraf"/>
                <a:cs typeface="Telegraf"/>
                <a:sym typeface="Telegraf"/>
              </a:rPr>
              <a:t>The impact of withholding access</a:t>
            </a:r>
          </a:p>
          <a:p>
            <a:pPr marL="0" lvl="0" indent="0" algn="l">
              <a:lnSpc>
                <a:spcPts val="3779"/>
              </a:lnSpc>
              <a:spcBef>
                <a:spcPct val="0"/>
              </a:spcBef>
            </a:pPr>
            <a:endParaRPr lang="en-US" sz="2699" dirty="0">
              <a:solidFill>
                <a:srgbClr val="000000"/>
              </a:solidFill>
              <a:latin typeface="Telegraf"/>
              <a:ea typeface="Telegraf"/>
              <a:cs typeface="Telegraf"/>
              <a:sym typeface="Telegraf"/>
            </a:endParaRPr>
          </a:p>
        </p:txBody>
      </p:sp>
      <p:sp>
        <p:nvSpPr>
          <p:cNvPr id="45" name="TextBox 45"/>
          <p:cNvSpPr txBox="1"/>
          <p:nvPr/>
        </p:nvSpPr>
        <p:spPr>
          <a:xfrm>
            <a:off x="1326850" y="8342581"/>
            <a:ext cx="10868856" cy="493395"/>
          </a:xfrm>
          <a:prstGeom prst="rect">
            <a:avLst/>
          </a:prstGeom>
        </p:spPr>
        <p:txBody>
          <a:bodyPr lIns="0" tIns="0" rIns="0" bIns="0" rtlCol="0" anchor="t">
            <a:spAutoFit/>
          </a:bodyPr>
          <a:lstStyle/>
          <a:p>
            <a:pPr marL="0" lvl="0" indent="0" algn="l">
              <a:lnSpc>
                <a:spcPts val="3779"/>
              </a:lnSpc>
              <a:spcBef>
                <a:spcPct val="0"/>
              </a:spcBef>
            </a:pPr>
            <a:r>
              <a:rPr lang="en-US" sz="2699" b="1" dirty="0">
                <a:solidFill>
                  <a:srgbClr val="000000"/>
                </a:solidFill>
                <a:latin typeface="Telegraf Bold"/>
                <a:ea typeface="Telegraf Bold"/>
                <a:cs typeface="Telegraf Bold"/>
                <a:sym typeface="Telegraf Bold"/>
              </a:rPr>
              <a:t>Redefining Leadership: </a:t>
            </a:r>
            <a:r>
              <a:rPr lang="en-US" sz="2699" dirty="0">
                <a:solidFill>
                  <a:srgbClr val="000000"/>
                </a:solidFill>
                <a:latin typeface="Telegraf"/>
                <a:ea typeface="Telegraf"/>
                <a:cs typeface="Telegraf"/>
                <a:sym typeface="Telegraf"/>
              </a:rPr>
              <a:t>One that allows complexity &amp; dignity</a:t>
            </a:r>
          </a:p>
        </p:txBody>
      </p:sp>
      <p:grpSp>
        <p:nvGrpSpPr>
          <p:cNvPr id="28" name="Group 28">
            <a:extLst>
              <a:ext uri="{C183D7F6-B498-43B3-948B-1728B52AA6E4}">
                <adec:decorative xmlns:adec="http://schemas.microsoft.com/office/drawing/2017/decorative" val="1"/>
              </a:ext>
            </a:extLst>
          </p:cNvPr>
          <p:cNvGrpSpPr/>
          <p:nvPr/>
        </p:nvGrpSpPr>
        <p:grpSpPr>
          <a:xfrm>
            <a:off x="17008916" y="9350839"/>
            <a:ext cx="894494" cy="843621"/>
            <a:chOff x="0" y="0"/>
            <a:chExt cx="1192659" cy="1124828"/>
          </a:xfrm>
        </p:grpSpPr>
        <p:sp>
          <p:nvSpPr>
            <p:cNvPr id="29" name="Freeform 29"/>
            <p:cNvSpPr/>
            <p:nvPr/>
          </p:nvSpPr>
          <p:spPr>
            <a:xfrm>
              <a:off x="389514" y="0"/>
              <a:ext cx="413631" cy="618689"/>
            </a:xfrm>
            <a:custGeom>
              <a:avLst/>
              <a:gdLst/>
              <a:ahLst/>
              <a:cxnLst/>
              <a:rect l="l" t="t" r="r" b="b"/>
              <a:pathLst>
                <a:path w="413631" h="618689">
                  <a:moveTo>
                    <a:pt x="0" y="0"/>
                  </a:moveTo>
                  <a:lnTo>
                    <a:pt x="413631" y="0"/>
                  </a:lnTo>
                  <a:lnTo>
                    <a:pt x="413631" y="618689"/>
                  </a:lnTo>
                  <a:lnTo>
                    <a:pt x="0" y="618689"/>
                  </a:lnTo>
                  <a:lnTo>
                    <a:pt x="0" y="0"/>
                  </a:lnTo>
                  <a:close/>
                </a:path>
              </a:pathLst>
            </a:custGeom>
            <a:blipFill>
              <a:blip r:embed="rId3"/>
              <a:stretch>
                <a:fillRect r="-252569"/>
              </a:stretch>
            </a:blipFill>
          </p:spPr>
          <p:txBody>
            <a:bodyPr/>
            <a:lstStyle/>
            <a:p>
              <a:endParaRPr lang="en-AU"/>
            </a:p>
          </p:txBody>
        </p:sp>
        <p:sp>
          <p:nvSpPr>
            <p:cNvPr id="30" name="Freeform 30"/>
            <p:cNvSpPr/>
            <p:nvPr/>
          </p:nvSpPr>
          <p:spPr>
            <a:xfrm>
              <a:off x="0" y="643114"/>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grpSp>
      <p:grpSp>
        <p:nvGrpSpPr>
          <p:cNvPr id="31" name="Group 31">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32" name="Group 32"/>
            <p:cNvGrpSpPr/>
            <p:nvPr/>
          </p:nvGrpSpPr>
          <p:grpSpPr>
            <a:xfrm>
              <a:off x="0" y="0"/>
              <a:ext cx="24384000" cy="1371600"/>
              <a:chOff x="0" y="0"/>
              <a:chExt cx="4816593" cy="270933"/>
            </a:xfrm>
          </p:grpSpPr>
          <p:sp>
            <p:nvSpPr>
              <p:cNvPr id="33" name="Freeform 3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34" name="TextBox 34"/>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35" name="Freeform 35"/>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3"/>
              <a:stretch>
                <a:fillRect r="-252569"/>
              </a:stretch>
            </a:blipFill>
          </p:spPr>
          <p:txBody>
            <a:bodyPr/>
            <a:lstStyle/>
            <a:p>
              <a:endParaRPr lang="en-AU"/>
            </a:p>
          </p:txBody>
        </p:sp>
        <p:sp>
          <p:nvSpPr>
            <p:cNvPr id="36" name="Freeform 36"/>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sp>
          <p:nvSpPr>
            <p:cNvPr id="37" name="TextBox 37"/>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3" name="Group 3"/>
            <p:cNvGrpSpPr/>
            <p:nvPr/>
          </p:nvGrpSpPr>
          <p:grpSpPr>
            <a:xfrm>
              <a:off x="0" y="0"/>
              <a:ext cx="24384000" cy="13716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5" name="TextBox 5"/>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6" name="Freeform 6"/>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2"/>
              <a:stretch>
                <a:fillRect r="-252569"/>
              </a:stretch>
            </a:blipFill>
          </p:spPr>
          <p:txBody>
            <a:bodyPr/>
            <a:lstStyle/>
            <a:p>
              <a:endParaRPr lang="en-AU"/>
            </a:p>
          </p:txBody>
        </p:sp>
        <p:sp>
          <p:nvSpPr>
            <p:cNvPr id="7" name="Freeform 7"/>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3"/>
              <a:stretch>
                <a:fillRect l="-48740" t="-24700" b="-31531"/>
              </a:stretch>
            </a:blipFill>
          </p:spPr>
          <p:txBody>
            <a:bodyPr/>
            <a:lstStyle/>
            <a:p>
              <a:endParaRPr lang="en-AU"/>
            </a:p>
          </p:txBody>
        </p:sp>
        <p:sp>
          <p:nvSpPr>
            <p:cNvPr id="8" name="TextBox 8"/>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
        <p:nvSpPr>
          <p:cNvPr id="10" name="Freeform 10">
            <a:extLst>
              <a:ext uri="{C183D7F6-B498-43B3-948B-1728B52AA6E4}">
                <adec:decorative xmlns:adec="http://schemas.microsoft.com/office/drawing/2017/decorative" val="1"/>
              </a:ext>
            </a:extLst>
          </p:cNvPr>
          <p:cNvSpPr/>
          <p:nvPr/>
        </p:nvSpPr>
        <p:spPr>
          <a:xfrm>
            <a:off x="1028700" y="3650325"/>
            <a:ext cx="7218552" cy="688985"/>
          </a:xfrm>
          <a:custGeom>
            <a:avLst/>
            <a:gdLst/>
            <a:ahLst/>
            <a:cxnLst/>
            <a:rect l="l" t="t" r="r" b="b"/>
            <a:pathLst>
              <a:path w="4257884" h="406400">
                <a:moveTo>
                  <a:pt x="4054684" y="0"/>
                </a:moveTo>
                <a:cubicBezTo>
                  <a:pt x="4166908" y="0"/>
                  <a:pt x="4257884" y="90976"/>
                  <a:pt x="4257884" y="203200"/>
                </a:cubicBezTo>
                <a:cubicBezTo>
                  <a:pt x="4257884" y="315424"/>
                  <a:pt x="4166908" y="406400"/>
                  <a:pt x="4054684" y="406400"/>
                </a:cubicBezTo>
                <a:lnTo>
                  <a:pt x="203200" y="406400"/>
                </a:lnTo>
                <a:cubicBezTo>
                  <a:pt x="90976" y="406400"/>
                  <a:pt x="0" y="315424"/>
                  <a:pt x="0" y="203200"/>
                </a:cubicBezTo>
                <a:cubicBezTo>
                  <a:pt x="0" y="90976"/>
                  <a:pt x="90976" y="0"/>
                  <a:pt x="203200" y="0"/>
                </a:cubicBezTo>
                <a:close/>
              </a:path>
            </a:pathLst>
          </a:custGeom>
          <a:solidFill>
            <a:srgbClr val="F7AAB3"/>
          </a:solidFill>
          <a:ln w="19050" cap="sq">
            <a:solidFill>
              <a:srgbClr val="000000"/>
            </a:solidFill>
            <a:prstDash val="solid"/>
            <a:miter/>
          </a:ln>
        </p:spPr>
        <p:txBody>
          <a:bodyPr/>
          <a:lstStyle/>
          <a:p>
            <a:endParaRPr lang="en-AU"/>
          </a:p>
        </p:txBody>
      </p:sp>
      <p:sp>
        <p:nvSpPr>
          <p:cNvPr id="11" name="TextBox 11">
            <a:extLst>
              <a:ext uri="{C183D7F6-B498-43B3-948B-1728B52AA6E4}">
                <adec:decorative xmlns:adec="http://schemas.microsoft.com/office/drawing/2017/decorative" val="1"/>
              </a:ext>
            </a:extLst>
          </p:cNvPr>
          <p:cNvSpPr txBox="1"/>
          <p:nvPr/>
        </p:nvSpPr>
        <p:spPr>
          <a:xfrm>
            <a:off x="1028700" y="3504992"/>
            <a:ext cx="7218552" cy="834318"/>
          </a:xfrm>
          <a:prstGeom prst="rect">
            <a:avLst/>
          </a:prstGeom>
        </p:spPr>
        <p:txBody>
          <a:bodyPr lIns="50800" tIns="50800" rIns="50800" bIns="50800" rtlCol="0" anchor="ctr"/>
          <a:lstStyle/>
          <a:p>
            <a:pPr algn="ctr">
              <a:lnSpc>
                <a:spcPts val="3779"/>
              </a:lnSpc>
            </a:pPr>
            <a:endParaRPr/>
          </a:p>
        </p:txBody>
      </p:sp>
      <p:sp>
        <p:nvSpPr>
          <p:cNvPr id="13" name="Freeform 13">
            <a:extLst>
              <a:ext uri="{C183D7F6-B498-43B3-948B-1728B52AA6E4}">
                <adec:decorative xmlns:adec="http://schemas.microsoft.com/office/drawing/2017/decorative" val="1"/>
              </a:ext>
            </a:extLst>
          </p:cNvPr>
          <p:cNvSpPr/>
          <p:nvPr/>
        </p:nvSpPr>
        <p:spPr>
          <a:xfrm>
            <a:off x="1028700" y="4501235"/>
            <a:ext cx="7218552" cy="688985"/>
          </a:xfrm>
          <a:custGeom>
            <a:avLst/>
            <a:gdLst/>
            <a:ahLst/>
            <a:cxnLst/>
            <a:rect l="l" t="t" r="r" b="b"/>
            <a:pathLst>
              <a:path w="4257884" h="406400">
                <a:moveTo>
                  <a:pt x="4054684" y="0"/>
                </a:moveTo>
                <a:cubicBezTo>
                  <a:pt x="4166908" y="0"/>
                  <a:pt x="4257884" y="90976"/>
                  <a:pt x="4257884" y="203200"/>
                </a:cubicBezTo>
                <a:cubicBezTo>
                  <a:pt x="4257884" y="315424"/>
                  <a:pt x="4166908" y="406400"/>
                  <a:pt x="4054684" y="406400"/>
                </a:cubicBezTo>
                <a:lnTo>
                  <a:pt x="203200" y="406400"/>
                </a:lnTo>
                <a:cubicBezTo>
                  <a:pt x="90976" y="406400"/>
                  <a:pt x="0" y="315424"/>
                  <a:pt x="0" y="203200"/>
                </a:cubicBezTo>
                <a:cubicBezTo>
                  <a:pt x="0" y="90976"/>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14" name="TextBox 14">
            <a:extLst>
              <a:ext uri="{C183D7F6-B498-43B3-948B-1728B52AA6E4}">
                <adec:decorative xmlns:adec="http://schemas.microsoft.com/office/drawing/2017/decorative" val="1"/>
              </a:ext>
            </a:extLst>
          </p:cNvPr>
          <p:cNvSpPr txBox="1"/>
          <p:nvPr/>
        </p:nvSpPr>
        <p:spPr>
          <a:xfrm>
            <a:off x="1028700" y="4355902"/>
            <a:ext cx="7218552" cy="834318"/>
          </a:xfrm>
          <a:prstGeom prst="rect">
            <a:avLst/>
          </a:prstGeom>
        </p:spPr>
        <p:txBody>
          <a:bodyPr lIns="50800" tIns="50800" rIns="50800" bIns="50800" rtlCol="0" anchor="ctr"/>
          <a:lstStyle/>
          <a:p>
            <a:pPr algn="ctr">
              <a:lnSpc>
                <a:spcPts val="3779"/>
              </a:lnSpc>
            </a:pPr>
            <a:endParaRPr/>
          </a:p>
        </p:txBody>
      </p:sp>
      <p:sp>
        <p:nvSpPr>
          <p:cNvPr id="16" name="Freeform 16">
            <a:extLst>
              <a:ext uri="{C183D7F6-B498-43B3-948B-1728B52AA6E4}">
                <adec:decorative xmlns:adec="http://schemas.microsoft.com/office/drawing/2017/decorative" val="1"/>
              </a:ext>
            </a:extLst>
          </p:cNvPr>
          <p:cNvSpPr/>
          <p:nvPr/>
        </p:nvSpPr>
        <p:spPr>
          <a:xfrm>
            <a:off x="1028700" y="5352145"/>
            <a:ext cx="7218552" cy="688985"/>
          </a:xfrm>
          <a:custGeom>
            <a:avLst/>
            <a:gdLst/>
            <a:ahLst/>
            <a:cxnLst/>
            <a:rect l="l" t="t" r="r" b="b"/>
            <a:pathLst>
              <a:path w="4257884" h="406400">
                <a:moveTo>
                  <a:pt x="4054684" y="0"/>
                </a:moveTo>
                <a:cubicBezTo>
                  <a:pt x="4166908" y="0"/>
                  <a:pt x="4257884" y="90976"/>
                  <a:pt x="4257884" y="203200"/>
                </a:cubicBezTo>
                <a:cubicBezTo>
                  <a:pt x="4257884" y="315424"/>
                  <a:pt x="4166908" y="406400"/>
                  <a:pt x="4054684" y="406400"/>
                </a:cubicBezTo>
                <a:lnTo>
                  <a:pt x="203200" y="406400"/>
                </a:lnTo>
                <a:cubicBezTo>
                  <a:pt x="90976" y="406400"/>
                  <a:pt x="0" y="315424"/>
                  <a:pt x="0" y="203200"/>
                </a:cubicBezTo>
                <a:cubicBezTo>
                  <a:pt x="0" y="90976"/>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17" name="TextBox 17">
            <a:extLst>
              <a:ext uri="{C183D7F6-B498-43B3-948B-1728B52AA6E4}">
                <adec:decorative xmlns:adec="http://schemas.microsoft.com/office/drawing/2017/decorative" val="1"/>
              </a:ext>
            </a:extLst>
          </p:cNvPr>
          <p:cNvSpPr txBox="1"/>
          <p:nvPr/>
        </p:nvSpPr>
        <p:spPr>
          <a:xfrm>
            <a:off x="1028700" y="5206812"/>
            <a:ext cx="7218552" cy="834318"/>
          </a:xfrm>
          <a:prstGeom prst="rect">
            <a:avLst/>
          </a:prstGeom>
        </p:spPr>
        <p:txBody>
          <a:bodyPr lIns="50800" tIns="50800" rIns="50800" bIns="50800" rtlCol="0" anchor="ctr"/>
          <a:lstStyle/>
          <a:p>
            <a:pPr algn="ctr">
              <a:lnSpc>
                <a:spcPts val="3779"/>
              </a:lnSpc>
            </a:pPr>
            <a:endParaRPr/>
          </a:p>
        </p:txBody>
      </p:sp>
      <p:sp>
        <p:nvSpPr>
          <p:cNvPr id="19" name="Freeform 19">
            <a:extLst>
              <a:ext uri="{C183D7F6-B498-43B3-948B-1728B52AA6E4}">
                <adec:decorative xmlns:adec="http://schemas.microsoft.com/office/drawing/2017/decorative" val="1"/>
              </a:ext>
            </a:extLst>
          </p:cNvPr>
          <p:cNvSpPr/>
          <p:nvPr/>
        </p:nvSpPr>
        <p:spPr>
          <a:xfrm>
            <a:off x="1028700" y="6203056"/>
            <a:ext cx="7218552" cy="688985"/>
          </a:xfrm>
          <a:custGeom>
            <a:avLst/>
            <a:gdLst/>
            <a:ahLst/>
            <a:cxnLst/>
            <a:rect l="l" t="t" r="r" b="b"/>
            <a:pathLst>
              <a:path w="4257884" h="406400">
                <a:moveTo>
                  <a:pt x="4054684" y="0"/>
                </a:moveTo>
                <a:cubicBezTo>
                  <a:pt x="4166908" y="0"/>
                  <a:pt x="4257884" y="90976"/>
                  <a:pt x="4257884" y="203200"/>
                </a:cubicBezTo>
                <a:cubicBezTo>
                  <a:pt x="4257884" y="315424"/>
                  <a:pt x="4166908" y="406400"/>
                  <a:pt x="4054684" y="406400"/>
                </a:cubicBezTo>
                <a:lnTo>
                  <a:pt x="203200" y="406400"/>
                </a:lnTo>
                <a:cubicBezTo>
                  <a:pt x="90976" y="406400"/>
                  <a:pt x="0" y="315424"/>
                  <a:pt x="0" y="203200"/>
                </a:cubicBezTo>
                <a:cubicBezTo>
                  <a:pt x="0" y="90976"/>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20" name="TextBox 20">
            <a:extLst>
              <a:ext uri="{C183D7F6-B498-43B3-948B-1728B52AA6E4}">
                <adec:decorative xmlns:adec="http://schemas.microsoft.com/office/drawing/2017/decorative" val="1"/>
              </a:ext>
            </a:extLst>
          </p:cNvPr>
          <p:cNvSpPr txBox="1"/>
          <p:nvPr/>
        </p:nvSpPr>
        <p:spPr>
          <a:xfrm>
            <a:off x="1028700" y="6057723"/>
            <a:ext cx="7218552" cy="834318"/>
          </a:xfrm>
          <a:prstGeom prst="rect">
            <a:avLst/>
          </a:prstGeom>
        </p:spPr>
        <p:txBody>
          <a:bodyPr lIns="50800" tIns="50800" rIns="50800" bIns="50800" rtlCol="0" anchor="ctr"/>
          <a:lstStyle/>
          <a:p>
            <a:pPr algn="ctr">
              <a:lnSpc>
                <a:spcPts val="3779"/>
              </a:lnSpc>
            </a:pPr>
            <a:endParaRPr/>
          </a:p>
        </p:txBody>
      </p:sp>
      <p:sp>
        <p:nvSpPr>
          <p:cNvPr id="22" name="Freeform 22">
            <a:extLst>
              <a:ext uri="{C183D7F6-B498-43B3-948B-1728B52AA6E4}">
                <adec:decorative xmlns:adec="http://schemas.microsoft.com/office/drawing/2017/decorative" val="1"/>
              </a:ext>
            </a:extLst>
          </p:cNvPr>
          <p:cNvSpPr/>
          <p:nvPr/>
        </p:nvSpPr>
        <p:spPr>
          <a:xfrm>
            <a:off x="1028700" y="7053966"/>
            <a:ext cx="7218552" cy="688985"/>
          </a:xfrm>
          <a:custGeom>
            <a:avLst/>
            <a:gdLst/>
            <a:ahLst/>
            <a:cxnLst/>
            <a:rect l="l" t="t" r="r" b="b"/>
            <a:pathLst>
              <a:path w="4257884" h="406400">
                <a:moveTo>
                  <a:pt x="4054684" y="0"/>
                </a:moveTo>
                <a:cubicBezTo>
                  <a:pt x="4166908" y="0"/>
                  <a:pt x="4257884" y="90976"/>
                  <a:pt x="4257884" y="203200"/>
                </a:cubicBezTo>
                <a:cubicBezTo>
                  <a:pt x="4257884" y="315424"/>
                  <a:pt x="4166908" y="406400"/>
                  <a:pt x="4054684" y="406400"/>
                </a:cubicBezTo>
                <a:lnTo>
                  <a:pt x="203200" y="406400"/>
                </a:lnTo>
                <a:cubicBezTo>
                  <a:pt x="90976" y="406400"/>
                  <a:pt x="0" y="315424"/>
                  <a:pt x="0" y="203200"/>
                </a:cubicBezTo>
                <a:cubicBezTo>
                  <a:pt x="0" y="90976"/>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23" name="TextBox 23">
            <a:extLst>
              <a:ext uri="{C183D7F6-B498-43B3-948B-1728B52AA6E4}">
                <adec:decorative xmlns:adec="http://schemas.microsoft.com/office/drawing/2017/decorative" val="1"/>
              </a:ext>
            </a:extLst>
          </p:cNvPr>
          <p:cNvSpPr txBox="1"/>
          <p:nvPr/>
        </p:nvSpPr>
        <p:spPr>
          <a:xfrm>
            <a:off x="1028700" y="6908633"/>
            <a:ext cx="7218552" cy="834318"/>
          </a:xfrm>
          <a:prstGeom prst="rect">
            <a:avLst/>
          </a:prstGeom>
        </p:spPr>
        <p:txBody>
          <a:bodyPr lIns="50800" tIns="50800" rIns="50800" bIns="50800" rtlCol="0" anchor="ctr"/>
          <a:lstStyle/>
          <a:p>
            <a:pPr algn="ctr">
              <a:lnSpc>
                <a:spcPts val="3779"/>
              </a:lnSpc>
            </a:pPr>
            <a:endParaRPr/>
          </a:p>
        </p:txBody>
      </p:sp>
      <p:sp>
        <p:nvSpPr>
          <p:cNvPr id="25" name="Freeform 25">
            <a:extLst>
              <a:ext uri="{C183D7F6-B498-43B3-948B-1728B52AA6E4}">
                <adec:decorative xmlns:adec="http://schemas.microsoft.com/office/drawing/2017/decorative" val="1"/>
              </a:ext>
            </a:extLst>
          </p:cNvPr>
          <p:cNvSpPr/>
          <p:nvPr/>
        </p:nvSpPr>
        <p:spPr>
          <a:xfrm>
            <a:off x="1028700" y="7904876"/>
            <a:ext cx="7218552" cy="688985"/>
          </a:xfrm>
          <a:custGeom>
            <a:avLst/>
            <a:gdLst/>
            <a:ahLst/>
            <a:cxnLst/>
            <a:rect l="l" t="t" r="r" b="b"/>
            <a:pathLst>
              <a:path w="4257884" h="406400">
                <a:moveTo>
                  <a:pt x="4054684" y="0"/>
                </a:moveTo>
                <a:cubicBezTo>
                  <a:pt x="4166908" y="0"/>
                  <a:pt x="4257884" y="90976"/>
                  <a:pt x="4257884" y="203200"/>
                </a:cubicBezTo>
                <a:cubicBezTo>
                  <a:pt x="4257884" y="315424"/>
                  <a:pt x="4166908" y="406400"/>
                  <a:pt x="4054684" y="406400"/>
                </a:cubicBezTo>
                <a:lnTo>
                  <a:pt x="203200" y="406400"/>
                </a:lnTo>
                <a:cubicBezTo>
                  <a:pt x="90976" y="406400"/>
                  <a:pt x="0" y="315424"/>
                  <a:pt x="0" y="203200"/>
                </a:cubicBezTo>
                <a:cubicBezTo>
                  <a:pt x="0" y="90976"/>
                  <a:pt x="90976" y="0"/>
                  <a:pt x="203200" y="0"/>
                </a:cubicBezTo>
                <a:close/>
              </a:path>
            </a:pathLst>
          </a:custGeom>
          <a:solidFill>
            <a:srgbClr val="FFC4A6"/>
          </a:solidFill>
          <a:ln w="19050" cap="sq">
            <a:solidFill>
              <a:srgbClr val="000000"/>
            </a:solidFill>
            <a:prstDash val="solid"/>
            <a:miter/>
          </a:ln>
        </p:spPr>
        <p:txBody>
          <a:bodyPr/>
          <a:lstStyle/>
          <a:p>
            <a:endParaRPr lang="en-AU"/>
          </a:p>
        </p:txBody>
      </p:sp>
      <p:sp>
        <p:nvSpPr>
          <p:cNvPr id="26" name="TextBox 26">
            <a:extLst>
              <a:ext uri="{C183D7F6-B498-43B3-948B-1728B52AA6E4}">
                <adec:decorative xmlns:adec="http://schemas.microsoft.com/office/drawing/2017/decorative" val="1"/>
              </a:ext>
            </a:extLst>
          </p:cNvPr>
          <p:cNvSpPr txBox="1"/>
          <p:nvPr/>
        </p:nvSpPr>
        <p:spPr>
          <a:xfrm>
            <a:off x="1028700" y="7759543"/>
            <a:ext cx="7218552" cy="834318"/>
          </a:xfrm>
          <a:prstGeom prst="rect">
            <a:avLst/>
          </a:prstGeom>
        </p:spPr>
        <p:txBody>
          <a:bodyPr lIns="50800" tIns="50800" rIns="50800" bIns="50800" rtlCol="0" anchor="ctr"/>
          <a:lstStyle/>
          <a:p>
            <a:pPr algn="ctr">
              <a:lnSpc>
                <a:spcPts val="3779"/>
              </a:lnSpc>
            </a:pPr>
            <a:endParaRPr/>
          </a:p>
        </p:txBody>
      </p:sp>
      <p:sp>
        <p:nvSpPr>
          <p:cNvPr id="34" name="TextBox 34"/>
          <p:cNvSpPr txBox="1">
            <a:spLocks noGrp="1"/>
          </p:cNvSpPr>
          <p:nvPr>
            <p:ph type="title" idx="4294967295"/>
          </p:nvPr>
        </p:nvSpPr>
        <p:spPr>
          <a:xfrm>
            <a:off x="1028700" y="947908"/>
            <a:ext cx="6591300" cy="14875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769"/>
              </a:lnSpc>
              <a:spcBef>
                <a:spcPts val="0"/>
              </a:spcBef>
              <a:spcAft>
                <a:spcPts val="0"/>
              </a:spcAft>
              <a:buClrTx/>
              <a:buSzTx/>
              <a:buFontTx/>
              <a:buNone/>
              <a:tabLst/>
              <a:defRPr/>
            </a:pPr>
            <a:r>
              <a:rPr kumimoji="0" lang="en-US" sz="5391"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OUR TOOLKIT</a:t>
            </a:r>
          </a:p>
          <a:p>
            <a:pPr marL="0" marR="0" lvl="0" indent="0" algn="l" defTabSz="914400" rtl="0" eaLnBrk="1" fontAlgn="auto" latinLnBrk="0" hangingPunct="1">
              <a:lnSpc>
                <a:spcPts val="5769"/>
              </a:lnSpc>
              <a:spcBef>
                <a:spcPts val="0"/>
              </a:spcBef>
              <a:spcAft>
                <a:spcPts val="0"/>
              </a:spcAft>
              <a:buClrTx/>
              <a:buSzTx/>
              <a:buFontTx/>
              <a:buNone/>
              <a:tabLst/>
              <a:defRPr/>
            </a:pPr>
            <a:r>
              <a:rPr kumimoji="0" lang="en-US" sz="5391"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FOR EDUCATORS</a:t>
            </a:r>
          </a:p>
        </p:txBody>
      </p:sp>
      <p:sp>
        <p:nvSpPr>
          <p:cNvPr id="33" name="TextBox 33"/>
          <p:cNvSpPr txBox="1"/>
          <p:nvPr/>
        </p:nvSpPr>
        <p:spPr>
          <a:xfrm>
            <a:off x="1028506" y="2681314"/>
            <a:ext cx="9182293" cy="521335"/>
          </a:xfrm>
          <a:prstGeom prst="rect">
            <a:avLst/>
          </a:prstGeom>
        </p:spPr>
        <p:txBody>
          <a:bodyPr wrap="square" lIns="0" tIns="0" rIns="0" bIns="0" rtlCol="0" anchor="t">
            <a:spAutoFit/>
          </a:bodyPr>
          <a:lstStyle/>
          <a:p>
            <a:pPr algn="ctr">
              <a:lnSpc>
                <a:spcPts val="4339"/>
              </a:lnSpc>
            </a:pPr>
            <a:r>
              <a:rPr lang="en-US" sz="3099" dirty="0">
                <a:solidFill>
                  <a:srgbClr val="000000"/>
                </a:solidFill>
                <a:latin typeface="Roboto Mono"/>
                <a:ea typeface="Roboto Mono"/>
                <a:cs typeface="Roboto Mono"/>
                <a:sym typeface="Roboto Mono"/>
              </a:rPr>
              <a:t>Foundational elements of the Toolkit:</a:t>
            </a:r>
          </a:p>
        </p:txBody>
      </p:sp>
      <p:sp>
        <p:nvSpPr>
          <p:cNvPr id="27" name="TextBox 27"/>
          <p:cNvSpPr txBox="1"/>
          <p:nvPr/>
        </p:nvSpPr>
        <p:spPr>
          <a:xfrm>
            <a:off x="1435092" y="3720663"/>
            <a:ext cx="640576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Best Practices from UDL Literature</a:t>
            </a:r>
          </a:p>
        </p:txBody>
      </p:sp>
      <p:sp>
        <p:nvSpPr>
          <p:cNvPr id="28" name="TextBox 28"/>
          <p:cNvSpPr txBox="1"/>
          <p:nvPr/>
        </p:nvSpPr>
        <p:spPr>
          <a:xfrm>
            <a:off x="1435092" y="4571573"/>
            <a:ext cx="640576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Neurodivergent Student Insights</a:t>
            </a:r>
          </a:p>
        </p:txBody>
      </p:sp>
      <p:sp>
        <p:nvSpPr>
          <p:cNvPr id="29" name="TextBox 29"/>
          <p:cNvSpPr txBox="1"/>
          <p:nvPr/>
        </p:nvSpPr>
        <p:spPr>
          <a:xfrm>
            <a:off x="1435092" y="5422483"/>
            <a:ext cx="640576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Instructor Feedback</a:t>
            </a:r>
          </a:p>
        </p:txBody>
      </p:sp>
      <p:sp>
        <p:nvSpPr>
          <p:cNvPr id="30" name="TextBox 30"/>
          <p:cNvSpPr txBox="1"/>
          <p:nvPr/>
        </p:nvSpPr>
        <p:spPr>
          <a:xfrm>
            <a:off x="1435092" y="6273394"/>
            <a:ext cx="6405768" cy="493395"/>
          </a:xfrm>
          <a:prstGeom prst="rect">
            <a:avLst/>
          </a:prstGeom>
        </p:spPr>
        <p:txBody>
          <a:bodyPr lIns="0" tIns="0" rIns="0" bIns="0" rtlCol="0" anchor="t">
            <a:spAutoFit/>
          </a:bodyPr>
          <a:lstStyle/>
          <a:p>
            <a:pPr marL="0" lvl="0" indent="0" algn="l">
              <a:lnSpc>
                <a:spcPts val="3779"/>
              </a:lnSpc>
              <a:spcBef>
                <a:spcPct val="0"/>
              </a:spcBef>
            </a:pPr>
            <a:r>
              <a:rPr lang="en-US" sz="2699" dirty="0" err="1">
                <a:solidFill>
                  <a:srgbClr val="000000"/>
                </a:solidFill>
                <a:latin typeface="Telegraf"/>
                <a:ea typeface="Telegraf"/>
                <a:cs typeface="Telegraf"/>
                <a:sym typeface="Telegraf"/>
              </a:rPr>
              <a:t>Organisational</a:t>
            </a:r>
            <a:r>
              <a:rPr lang="en-US" sz="2699" dirty="0">
                <a:solidFill>
                  <a:srgbClr val="000000"/>
                </a:solidFill>
                <a:latin typeface="Telegraf"/>
                <a:ea typeface="Telegraf"/>
                <a:cs typeface="Telegraf"/>
                <a:sym typeface="Telegraf"/>
              </a:rPr>
              <a:t> demands</a:t>
            </a:r>
          </a:p>
        </p:txBody>
      </p:sp>
      <p:sp>
        <p:nvSpPr>
          <p:cNvPr id="31" name="TextBox 31"/>
          <p:cNvSpPr txBox="1"/>
          <p:nvPr/>
        </p:nvSpPr>
        <p:spPr>
          <a:xfrm>
            <a:off x="1435092" y="7124304"/>
            <a:ext cx="640576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Support and Recognition</a:t>
            </a:r>
          </a:p>
        </p:txBody>
      </p:sp>
      <p:sp>
        <p:nvSpPr>
          <p:cNvPr id="32" name="TextBox 32"/>
          <p:cNvSpPr txBox="1"/>
          <p:nvPr/>
        </p:nvSpPr>
        <p:spPr>
          <a:xfrm>
            <a:off x="1435092" y="7975214"/>
            <a:ext cx="640576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Collaborative Co-Design</a:t>
            </a:r>
          </a:p>
        </p:txBody>
      </p:sp>
      <p:grpSp>
        <p:nvGrpSpPr>
          <p:cNvPr id="35" name="Group 35" descr="A visual display of elements of Diversified's Toolkit for Educators. Displaying an Apple computer Desktop screen displaying Checklist One, A ipad with one of the supporting videos featuring Sarah, one of our Students sitting on a chair with a play button over her body, infront there is a mobile phone displaying Diversified's Instagram. "/>
          <p:cNvGrpSpPr/>
          <p:nvPr/>
        </p:nvGrpSpPr>
        <p:grpSpPr>
          <a:xfrm>
            <a:off x="9913942" y="2743383"/>
            <a:ext cx="7854840" cy="5935531"/>
            <a:chOff x="0" y="0"/>
            <a:chExt cx="10473119" cy="7914041"/>
          </a:xfrm>
        </p:grpSpPr>
        <p:sp>
          <p:nvSpPr>
            <p:cNvPr id="36" name="Freeform 36"/>
            <p:cNvSpPr/>
            <p:nvPr/>
          </p:nvSpPr>
          <p:spPr>
            <a:xfrm>
              <a:off x="1773572" y="0"/>
              <a:ext cx="8699547" cy="7372866"/>
            </a:xfrm>
            <a:custGeom>
              <a:avLst/>
              <a:gdLst/>
              <a:ahLst/>
              <a:cxnLst/>
              <a:rect l="l" t="t" r="r" b="b"/>
              <a:pathLst>
                <a:path w="8699547" h="7372866">
                  <a:moveTo>
                    <a:pt x="0" y="0"/>
                  </a:moveTo>
                  <a:lnTo>
                    <a:pt x="8699547" y="0"/>
                  </a:lnTo>
                  <a:lnTo>
                    <a:pt x="8699547" y="7372866"/>
                  </a:lnTo>
                  <a:lnTo>
                    <a:pt x="0" y="7372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37" name="Freeform 37"/>
            <p:cNvSpPr/>
            <p:nvPr/>
          </p:nvSpPr>
          <p:spPr>
            <a:xfrm>
              <a:off x="1932332" y="164941"/>
              <a:ext cx="8381464" cy="4695871"/>
            </a:xfrm>
            <a:custGeom>
              <a:avLst/>
              <a:gdLst/>
              <a:ahLst/>
              <a:cxnLst/>
              <a:rect l="l" t="t" r="r" b="b"/>
              <a:pathLst>
                <a:path w="8381464" h="4695871">
                  <a:moveTo>
                    <a:pt x="0" y="0"/>
                  </a:moveTo>
                  <a:lnTo>
                    <a:pt x="8381464" y="0"/>
                  </a:lnTo>
                  <a:lnTo>
                    <a:pt x="8381464" y="4695871"/>
                  </a:lnTo>
                  <a:lnTo>
                    <a:pt x="0" y="4695871"/>
                  </a:lnTo>
                  <a:lnTo>
                    <a:pt x="0" y="0"/>
                  </a:lnTo>
                  <a:close/>
                </a:path>
              </a:pathLst>
            </a:custGeom>
            <a:blipFill>
              <a:blip r:embed="rId6"/>
              <a:stretch>
                <a:fillRect b="-71792"/>
              </a:stretch>
            </a:blipFill>
          </p:spPr>
          <p:txBody>
            <a:bodyPr/>
            <a:lstStyle/>
            <a:p>
              <a:endParaRPr lang="en-AU"/>
            </a:p>
          </p:txBody>
        </p:sp>
        <p:grpSp>
          <p:nvGrpSpPr>
            <p:cNvPr id="38" name="Group 38"/>
            <p:cNvGrpSpPr>
              <a:grpSpLocks noChangeAspect="1"/>
            </p:cNvGrpSpPr>
            <p:nvPr/>
          </p:nvGrpSpPr>
          <p:grpSpPr>
            <a:xfrm>
              <a:off x="0" y="3686433"/>
              <a:ext cx="5083469" cy="3904104"/>
              <a:chOff x="0" y="0"/>
              <a:chExt cx="19050000" cy="14630400"/>
            </a:xfrm>
          </p:grpSpPr>
          <p:sp>
            <p:nvSpPr>
              <p:cNvPr id="39" name="Freeform 39"/>
              <p:cNvSpPr/>
              <p:nvPr/>
            </p:nvSpPr>
            <p:spPr>
              <a:xfrm>
                <a:off x="560832" y="596519"/>
                <a:ext cx="17928463" cy="13462889"/>
              </a:xfrm>
              <a:custGeom>
                <a:avLst/>
                <a:gdLst/>
                <a:ahLst/>
                <a:cxnLst/>
                <a:rect l="l" t="t" r="r" b="b"/>
                <a:pathLst>
                  <a:path w="17928463" h="13462889">
                    <a:moveTo>
                      <a:pt x="17928336" y="13462889"/>
                    </a:moveTo>
                    <a:lnTo>
                      <a:pt x="0" y="13462889"/>
                    </a:lnTo>
                    <a:lnTo>
                      <a:pt x="0" y="0"/>
                    </a:lnTo>
                    <a:lnTo>
                      <a:pt x="17928463" y="0"/>
                    </a:lnTo>
                    <a:lnTo>
                      <a:pt x="17928463" y="13462889"/>
                    </a:lnTo>
                    <a:close/>
                  </a:path>
                </a:pathLst>
              </a:custGeom>
              <a:blipFill>
                <a:blip r:embed="rId7"/>
                <a:stretch>
                  <a:fillRect l="-16829" r="-16829"/>
                </a:stretch>
              </a:blipFill>
            </p:spPr>
            <p:txBody>
              <a:bodyPr/>
              <a:lstStyle/>
              <a:p>
                <a:endParaRPr lang="en-AU"/>
              </a:p>
            </p:txBody>
          </p:sp>
          <p:sp>
            <p:nvSpPr>
              <p:cNvPr id="40" name="Freeform 40"/>
              <p:cNvSpPr/>
              <p:nvPr/>
            </p:nvSpPr>
            <p:spPr>
              <a:xfrm>
                <a:off x="0" y="0"/>
                <a:ext cx="19050000" cy="14630400"/>
              </a:xfrm>
              <a:custGeom>
                <a:avLst/>
                <a:gdLst/>
                <a:ahLst/>
                <a:cxnLst/>
                <a:rect l="l" t="t" r="r" b="b"/>
                <a:pathLst>
                  <a:path w="19050000" h="14630400">
                    <a:moveTo>
                      <a:pt x="19050000" y="14630400"/>
                    </a:moveTo>
                    <a:lnTo>
                      <a:pt x="0" y="14630400"/>
                    </a:lnTo>
                    <a:lnTo>
                      <a:pt x="0" y="0"/>
                    </a:lnTo>
                    <a:lnTo>
                      <a:pt x="19050000" y="0"/>
                    </a:lnTo>
                    <a:lnTo>
                      <a:pt x="19050000" y="14630400"/>
                    </a:lnTo>
                    <a:close/>
                  </a:path>
                </a:pathLst>
              </a:custGeom>
              <a:blipFill>
                <a:blip r:embed="rId8"/>
                <a:stretch>
                  <a:fillRect l="-32" r="-32"/>
                </a:stretch>
              </a:blipFill>
            </p:spPr>
            <p:txBody>
              <a:bodyPr/>
              <a:lstStyle/>
              <a:p>
                <a:endParaRPr lang="en-AU"/>
              </a:p>
            </p:txBody>
          </p:sp>
        </p:grpSp>
        <p:sp>
          <p:nvSpPr>
            <p:cNvPr id="41" name="Freeform 41"/>
            <p:cNvSpPr/>
            <p:nvPr/>
          </p:nvSpPr>
          <p:spPr>
            <a:xfrm>
              <a:off x="1738288" y="4835039"/>
              <a:ext cx="1606892" cy="1606892"/>
            </a:xfrm>
            <a:custGeom>
              <a:avLst/>
              <a:gdLst/>
              <a:ahLst/>
              <a:cxnLst/>
              <a:rect l="l" t="t" r="r" b="b"/>
              <a:pathLst>
                <a:path w="1606892" h="1606892">
                  <a:moveTo>
                    <a:pt x="0" y="0"/>
                  </a:moveTo>
                  <a:lnTo>
                    <a:pt x="1606892" y="0"/>
                  </a:lnTo>
                  <a:lnTo>
                    <a:pt x="1606892" y="1606892"/>
                  </a:lnTo>
                  <a:lnTo>
                    <a:pt x="0" y="16068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42" name="Freeform 42"/>
            <p:cNvSpPr/>
            <p:nvPr/>
          </p:nvSpPr>
          <p:spPr>
            <a:xfrm>
              <a:off x="3714192" y="4743891"/>
              <a:ext cx="1585075" cy="3170150"/>
            </a:xfrm>
            <a:custGeom>
              <a:avLst/>
              <a:gdLst/>
              <a:ahLst/>
              <a:cxnLst/>
              <a:rect l="l" t="t" r="r" b="b"/>
              <a:pathLst>
                <a:path w="1585075" h="3170150">
                  <a:moveTo>
                    <a:pt x="0" y="0"/>
                  </a:moveTo>
                  <a:lnTo>
                    <a:pt x="1585075" y="0"/>
                  </a:lnTo>
                  <a:lnTo>
                    <a:pt x="1585075" y="3170150"/>
                  </a:lnTo>
                  <a:lnTo>
                    <a:pt x="0" y="31701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a:p>
          </p:txBody>
        </p:sp>
        <p:sp>
          <p:nvSpPr>
            <p:cNvPr id="43" name="Freeform 43"/>
            <p:cNvSpPr/>
            <p:nvPr/>
          </p:nvSpPr>
          <p:spPr>
            <a:xfrm>
              <a:off x="3807964" y="4830503"/>
              <a:ext cx="1397530" cy="2996925"/>
            </a:xfrm>
            <a:custGeom>
              <a:avLst/>
              <a:gdLst/>
              <a:ahLst/>
              <a:cxnLst/>
              <a:rect l="l" t="t" r="r" b="b"/>
              <a:pathLst>
                <a:path w="1397530" h="2996925">
                  <a:moveTo>
                    <a:pt x="0" y="0"/>
                  </a:moveTo>
                  <a:lnTo>
                    <a:pt x="1397530" y="0"/>
                  </a:lnTo>
                  <a:lnTo>
                    <a:pt x="1397530" y="2996925"/>
                  </a:lnTo>
                  <a:lnTo>
                    <a:pt x="0" y="2996925"/>
                  </a:lnTo>
                  <a:lnTo>
                    <a:pt x="0" y="0"/>
                  </a:lnTo>
                  <a:close/>
                </a:path>
              </a:pathLst>
            </a:custGeom>
            <a:blipFill>
              <a:blip r:embed="rId13"/>
              <a:stretch>
                <a:fillRect/>
              </a:stretch>
            </a:blipFill>
          </p:spPr>
          <p:txBody>
            <a:bodyPr/>
            <a:lstStyle/>
            <a:p>
              <a:endParaRPr lang="en-AU"/>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5" name="Group 15">
            <a:extLst>
              <a:ext uri="{C183D7F6-B498-43B3-948B-1728B52AA6E4}">
                <adec:decorative xmlns:adec="http://schemas.microsoft.com/office/drawing/2017/decorative" val="1"/>
              </a:ext>
            </a:extLst>
          </p:cNvPr>
          <p:cNvGrpSpPr/>
          <p:nvPr/>
        </p:nvGrpSpPr>
        <p:grpSpPr>
          <a:xfrm>
            <a:off x="1901718" y="5503324"/>
            <a:ext cx="4627530" cy="986918"/>
            <a:chOff x="0" y="0"/>
            <a:chExt cx="1218773" cy="259929"/>
          </a:xfrm>
        </p:grpSpPr>
        <p:sp>
          <p:nvSpPr>
            <p:cNvPr id="16" name="Freeform 16">
              <a:extLst>
                <a:ext uri="{C183D7F6-B498-43B3-948B-1728B52AA6E4}">
                  <adec:decorative xmlns:adec="http://schemas.microsoft.com/office/drawing/2017/decorative" val="1"/>
                </a:ext>
              </a:extLst>
            </p:cNvPr>
            <p:cNvSpPr/>
            <p:nvPr/>
          </p:nvSpPr>
          <p:spPr>
            <a:xfrm>
              <a:off x="0" y="0"/>
              <a:ext cx="1218773" cy="259929"/>
            </a:xfrm>
            <a:custGeom>
              <a:avLst/>
              <a:gdLst/>
              <a:ahLst/>
              <a:cxnLst/>
              <a:rect l="l" t="t" r="r" b="b"/>
              <a:pathLst>
                <a:path w="1218773" h="259929">
                  <a:moveTo>
                    <a:pt x="0" y="0"/>
                  </a:moveTo>
                  <a:lnTo>
                    <a:pt x="1218773" y="0"/>
                  </a:lnTo>
                  <a:lnTo>
                    <a:pt x="1218773" y="259929"/>
                  </a:lnTo>
                  <a:lnTo>
                    <a:pt x="0" y="259929"/>
                  </a:lnTo>
                  <a:close/>
                </a:path>
              </a:pathLst>
            </a:custGeom>
            <a:solidFill>
              <a:srgbClr val="000000"/>
            </a:solidFill>
          </p:spPr>
          <p:txBody>
            <a:bodyPr/>
            <a:lstStyle/>
            <a:p>
              <a:endParaRPr lang="en-AU"/>
            </a:p>
          </p:txBody>
        </p:sp>
        <p:sp>
          <p:nvSpPr>
            <p:cNvPr id="17" name="TextBox 17"/>
            <p:cNvSpPr txBox="1"/>
            <p:nvPr/>
          </p:nvSpPr>
          <p:spPr>
            <a:xfrm>
              <a:off x="0" y="-76200"/>
              <a:ext cx="1218773" cy="336129"/>
            </a:xfrm>
            <a:prstGeom prst="rect">
              <a:avLst/>
            </a:prstGeom>
          </p:spPr>
          <p:txBody>
            <a:bodyPr lIns="50800" tIns="50800" rIns="50800" bIns="50800" rtlCol="0" anchor="ctr"/>
            <a:lstStyle/>
            <a:p>
              <a:pPr algn="ctr">
                <a:lnSpc>
                  <a:spcPts val="2940"/>
                </a:lnSpc>
              </a:pPr>
              <a:endParaRPr/>
            </a:p>
          </p:txBody>
        </p:sp>
      </p:grpSp>
      <p:sp>
        <p:nvSpPr>
          <p:cNvPr id="19" name="Freeform 19">
            <a:extLst>
              <a:ext uri="{C183D7F6-B498-43B3-948B-1728B52AA6E4}">
                <adec:decorative xmlns:adec="http://schemas.microsoft.com/office/drawing/2017/decorative" val="1"/>
              </a:ext>
            </a:extLst>
          </p:cNvPr>
          <p:cNvSpPr/>
          <p:nvPr/>
        </p:nvSpPr>
        <p:spPr>
          <a:xfrm>
            <a:off x="1901718" y="253618"/>
            <a:ext cx="4627530" cy="1550164"/>
          </a:xfrm>
          <a:custGeom>
            <a:avLst/>
            <a:gdLst/>
            <a:ahLst/>
            <a:cxnLst/>
            <a:rect l="l" t="t" r="r" b="b"/>
            <a:pathLst>
              <a:path w="1218773" h="408274">
                <a:moveTo>
                  <a:pt x="0" y="0"/>
                </a:moveTo>
                <a:lnTo>
                  <a:pt x="1218773" y="0"/>
                </a:lnTo>
                <a:lnTo>
                  <a:pt x="1218773" y="408274"/>
                </a:lnTo>
                <a:lnTo>
                  <a:pt x="0" y="408274"/>
                </a:lnTo>
                <a:close/>
              </a:path>
            </a:pathLst>
          </a:custGeom>
          <a:solidFill>
            <a:srgbClr val="000000"/>
          </a:solidFill>
        </p:spPr>
        <p:txBody>
          <a:bodyPr/>
          <a:lstStyle/>
          <a:p>
            <a:endParaRPr lang="en-AU"/>
          </a:p>
        </p:txBody>
      </p:sp>
      <p:sp>
        <p:nvSpPr>
          <p:cNvPr id="25" name="TextBox 25">
            <a:extLst>
              <a:ext uri="{C183D7F6-B498-43B3-948B-1728B52AA6E4}">
                <adec:decorative xmlns:adec="http://schemas.microsoft.com/office/drawing/2017/decorative" val="0"/>
              </a:ext>
            </a:extLst>
          </p:cNvPr>
          <p:cNvSpPr txBox="1">
            <a:spLocks noGrp="1"/>
          </p:cNvSpPr>
          <p:nvPr>
            <p:ph type="title" idx="4294967295"/>
          </p:nvPr>
        </p:nvSpPr>
        <p:spPr>
          <a:xfrm>
            <a:off x="1028700" y="723919"/>
            <a:ext cx="7665670" cy="6394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79"/>
              </a:lnSpc>
              <a:spcBef>
                <a:spcPct val="0"/>
              </a:spcBef>
              <a:spcAft>
                <a:spcPts val="0"/>
              </a:spcAft>
              <a:buClrTx/>
              <a:buSzTx/>
              <a:buFontTx/>
              <a:buNone/>
              <a:tabLst/>
              <a:defRPr/>
            </a:pPr>
            <a:r>
              <a:rPr kumimoji="0" lang="en-US" sz="3699" b="1" i="0" u="none" strike="noStrike" kern="1200" cap="none" spc="0" normalizeH="0" baseline="0" noProof="0" dirty="0">
                <a:ln>
                  <a:noFill/>
                </a:ln>
                <a:solidFill>
                  <a:srgbClr val="FFFFFF"/>
                </a:solidFill>
                <a:effectLst/>
                <a:uLnTx/>
                <a:uFillTx/>
                <a:latin typeface="Clancy 1 Bold"/>
                <a:ea typeface="Clancy 1 Bold"/>
                <a:cs typeface="Clancy 1 Bold"/>
                <a:sym typeface="Clancy 1 Bold"/>
              </a:rPr>
              <a:t>WHAT’S IN THE TOOLKIT?</a:t>
            </a:r>
          </a:p>
        </p:txBody>
      </p:sp>
      <p:sp>
        <p:nvSpPr>
          <p:cNvPr id="14" name="Freeform 14" descr="A person holding a clipboard with a checklist attached to it.">
            <a:extLst>
              <a:ext uri="{C183D7F6-B498-43B3-948B-1728B52AA6E4}">
                <adec:decorative xmlns:adec="http://schemas.microsoft.com/office/drawing/2017/decorative" val="0"/>
              </a:ext>
            </a:extLst>
          </p:cNvPr>
          <p:cNvSpPr/>
          <p:nvPr/>
        </p:nvSpPr>
        <p:spPr>
          <a:xfrm>
            <a:off x="2192358" y="1833666"/>
            <a:ext cx="3872477" cy="3598130"/>
          </a:xfrm>
          <a:custGeom>
            <a:avLst/>
            <a:gdLst/>
            <a:ahLst/>
            <a:cxnLst/>
            <a:rect l="l" t="t" r="r" b="b"/>
            <a:pathLst>
              <a:path w="5163303" h="7741084">
                <a:moveTo>
                  <a:pt x="0" y="0"/>
                </a:moveTo>
                <a:lnTo>
                  <a:pt x="5163303" y="0"/>
                </a:lnTo>
                <a:lnTo>
                  <a:pt x="5163303" y="7741084"/>
                </a:lnTo>
                <a:lnTo>
                  <a:pt x="0" y="7741084"/>
                </a:lnTo>
                <a:lnTo>
                  <a:pt x="0" y="0"/>
                </a:lnTo>
                <a:close/>
              </a:path>
            </a:pathLst>
          </a:custGeom>
          <a:blipFill>
            <a:blip r:embed="rId2"/>
            <a:stretch>
              <a:fillRect/>
            </a:stretch>
          </a:blipFill>
        </p:spPr>
        <p:txBody>
          <a:bodyPr/>
          <a:lstStyle/>
          <a:p>
            <a:endParaRPr lang="en-AU"/>
          </a:p>
        </p:txBody>
      </p:sp>
      <p:sp>
        <p:nvSpPr>
          <p:cNvPr id="21" name="TextBox 21"/>
          <p:cNvSpPr txBox="1"/>
          <p:nvPr/>
        </p:nvSpPr>
        <p:spPr>
          <a:xfrm>
            <a:off x="1369051" y="5659686"/>
            <a:ext cx="5160197" cy="906366"/>
          </a:xfrm>
          <a:prstGeom prst="rect">
            <a:avLst/>
          </a:prstGeom>
        </p:spPr>
        <p:txBody>
          <a:bodyPr lIns="0" tIns="0" rIns="0" bIns="0" rtlCol="0" anchor="t">
            <a:spAutoFit/>
          </a:bodyPr>
          <a:lstStyle/>
          <a:p>
            <a:pPr marL="0" lvl="0" indent="0" algn="ctr">
              <a:lnSpc>
                <a:spcPts val="3482"/>
              </a:lnSpc>
            </a:pPr>
            <a:r>
              <a:rPr lang="en-US" sz="3482" b="1" spc="59" dirty="0">
                <a:solidFill>
                  <a:srgbClr val="FEDC00"/>
                </a:solidFill>
                <a:latin typeface="Clancy 1 Bold"/>
                <a:ea typeface="Clancy 1 Bold"/>
                <a:cs typeface="Clancy 1 Bold"/>
                <a:sym typeface="Clancy 1 Bold"/>
              </a:rPr>
              <a:t>INCLUSIVE LEARNING CHECKLISTS</a:t>
            </a:r>
          </a:p>
        </p:txBody>
      </p:sp>
      <p:sp>
        <p:nvSpPr>
          <p:cNvPr id="22" name="TextBox 22"/>
          <p:cNvSpPr txBox="1"/>
          <p:nvPr/>
        </p:nvSpPr>
        <p:spPr>
          <a:xfrm>
            <a:off x="1369051" y="6817797"/>
            <a:ext cx="5031375" cy="2028061"/>
          </a:xfrm>
          <a:prstGeom prst="rect">
            <a:avLst/>
          </a:prstGeom>
        </p:spPr>
        <p:txBody>
          <a:bodyPr lIns="0" tIns="0" rIns="0" bIns="0" rtlCol="0" anchor="t">
            <a:spAutoFit/>
          </a:bodyPr>
          <a:lstStyle/>
          <a:p>
            <a:pPr algn="ctr">
              <a:lnSpc>
                <a:spcPts val="3276"/>
              </a:lnSpc>
            </a:pPr>
            <a:r>
              <a:rPr lang="en-US" sz="2100" dirty="0">
                <a:solidFill>
                  <a:srgbClr val="E4E5DE"/>
                </a:solidFill>
                <a:latin typeface="Roboto 1"/>
                <a:ea typeface="Roboto 1"/>
                <a:cs typeface="Roboto 1"/>
                <a:sym typeface="Roboto 1"/>
              </a:rPr>
              <a:t>Inclusive Learning Environment &amp; Culture</a:t>
            </a:r>
          </a:p>
          <a:p>
            <a:pPr algn="ctr">
              <a:lnSpc>
                <a:spcPts val="3276"/>
              </a:lnSpc>
            </a:pPr>
            <a:r>
              <a:rPr lang="en-US" sz="2100" dirty="0">
                <a:solidFill>
                  <a:srgbClr val="E4E5DE"/>
                </a:solidFill>
                <a:latin typeface="Roboto 1"/>
                <a:ea typeface="Roboto 1"/>
                <a:cs typeface="Roboto 1"/>
                <a:sym typeface="Roboto 1"/>
              </a:rPr>
              <a:t>Effective Communication &amp; Student Voice</a:t>
            </a:r>
          </a:p>
          <a:p>
            <a:pPr algn="ctr">
              <a:lnSpc>
                <a:spcPts val="3276"/>
              </a:lnSpc>
            </a:pPr>
            <a:r>
              <a:rPr lang="en-US" sz="2100" dirty="0">
                <a:solidFill>
                  <a:srgbClr val="E4E5DE"/>
                </a:solidFill>
                <a:latin typeface="Roboto 1"/>
                <a:ea typeface="Roboto 1"/>
                <a:cs typeface="Roboto 1"/>
                <a:sym typeface="Roboto 1"/>
              </a:rPr>
              <a:t>Digital Platforms &amp; Assistive Technologies</a:t>
            </a:r>
          </a:p>
          <a:p>
            <a:pPr algn="ctr">
              <a:lnSpc>
                <a:spcPts val="3276"/>
              </a:lnSpc>
            </a:pPr>
            <a:r>
              <a:rPr lang="en-US" sz="2100" dirty="0">
                <a:solidFill>
                  <a:srgbClr val="E4E5DE"/>
                </a:solidFill>
                <a:latin typeface="Roboto 1"/>
                <a:ea typeface="Roboto 1"/>
                <a:cs typeface="Roboto 1"/>
                <a:sym typeface="Roboto 1"/>
              </a:rPr>
              <a:t>Successful Collaboration</a:t>
            </a:r>
          </a:p>
          <a:p>
            <a:pPr marL="0" lvl="0" indent="0" algn="ctr">
              <a:lnSpc>
                <a:spcPts val="3276"/>
              </a:lnSpc>
            </a:pPr>
            <a:r>
              <a:rPr lang="en-US" sz="2100" dirty="0">
                <a:solidFill>
                  <a:srgbClr val="E4E5DE"/>
                </a:solidFill>
                <a:latin typeface="Roboto 1"/>
                <a:ea typeface="Roboto 1"/>
                <a:cs typeface="Roboto 1"/>
                <a:sym typeface="Roboto 1"/>
              </a:rPr>
              <a:t>Student Autonomy &amp; Providing Choice</a:t>
            </a:r>
          </a:p>
        </p:txBody>
      </p:sp>
      <p:grpSp>
        <p:nvGrpSpPr>
          <p:cNvPr id="2" name="Group 2" descr="Two people sitting at a picnic table using a laptop"/>
          <p:cNvGrpSpPr/>
          <p:nvPr/>
        </p:nvGrpSpPr>
        <p:grpSpPr>
          <a:xfrm>
            <a:off x="7371614" y="1775805"/>
            <a:ext cx="3856707" cy="3598130"/>
            <a:chOff x="0" y="0"/>
            <a:chExt cx="5142276" cy="4797507"/>
          </a:xfrm>
        </p:grpSpPr>
        <p:pic>
          <p:nvPicPr>
            <p:cNvPr id="3" name="Picture 3" descr="Two people sitting at a picnic table using a laptop"/>
            <p:cNvPicPr>
              <a:picLocks noChangeAspect="1"/>
            </p:cNvPicPr>
            <p:nvPr/>
          </p:nvPicPr>
          <p:blipFill>
            <a:blip r:embed="rId3"/>
            <a:srcRect l="19890" r="19890"/>
            <a:stretch>
              <a:fillRect/>
            </a:stretch>
          </p:blipFill>
          <p:spPr>
            <a:xfrm>
              <a:off x="0" y="0"/>
              <a:ext cx="5142276" cy="4797507"/>
            </a:xfrm>
            <a:prstGeom prst="rect">
              <a:avLst/>
            </a:prstGeom>
          </p:spPr>
        </p:pic>
      </p:grpSp>
      <p:sp>
        <p:nvSpPr>
          <p:cNvPr id="24" name="TextBox 24"/>
          <p:cNvSpPr txBox="1"/>
          <p:nvPr/>
        </p:nvSpPr>
        <p:spPr>
          <a:xfrm>
            <a:off x="6998285" y="5650161"/>
            <a:ext cx="4493561" cy="948690"/>
          </a:xfrm>
          <a:prstGeom prst="rect">
            <a:avLst/>
          </a:prstGeom>
        </p:spPr>
        <p:txBody>
          <a:bodyPr lIns="0" tIns="0" rIns="0" bIns="0" rtlCol="0" anchor="t">
            <a:spAutoFit/>
          </a:bodyPr>
          <a:lstStyle/>
          <a:p>
            <a:pPr marL="0" lvl="0" indent="0" algn="ctr">
              <a:lnSpc>
                <a:spcPts val="3600"/>
              </a:lnSpc>
            </a:pPr>
            <a:r>
              <a:rPr lang="en-US" sz="3600" b="1" spc="61" dirty="0">
                <a:solidFill>
                  <a:srgbClr val="FEDC00"/>
                </a:solidFill>
                <a:latin typeface="Clancy 1 Bold"/>
                <a:ea typeface="Clancy 1 Bold"/>
                <a:cs typeface="Clancy 1 Bold"/>
                <a:sym typeface="Clancy 1 Bold"/>
              </a:rPr>
              <a:t>IMPLEMENTATION ROADMAP</a:t>
            </a:r>
          </a:p>
        </p:txBody>
      </p:sp>
      <p:sp>
        <p:nvSpPr>
          <p:cNvPr id="23" name="TextBox 23"/>
          <p:cNvSpPr txBox="1"/>
          <p:nvPr/>
        </p:nvSpPr>
        <p:spPr>
          <a:xfrm>
            <a:off x="7128328" y="6846372"/>
            <a:ext cx="4233475" cy="1851660"/>
          </a:xfrm>
          <a:prstGeom prst="rect">
            <a:avLst/>
          </a:prstGeom>
        </p:spPr>
        <p:txBody>
          <a:bodyPr lIns="0" tIns="0" rIns="0" bIns="0" rtlCol="0" anchor="t">
            <a:spAutoFit/>
          </a:bodyPr>
          <a:lstStyle/>
          <a:p>
            <a:pPr marL="0" lvl="0" indent="0" algn="ctr">
              <a:lnSpc>
                <a:spcPts val="2940"/>
              </a:lnSpc>
              <a:spcBef>
                <a:spcPct val="0"/>
              </a:spcBef>
            </a:pPr>
            <a:r>
              <a:rPr lang="en-US" sz="2100" dirty="0">
                <a:solidFill>
                  <a:srgbClr val="E4E5DE"/>
                </a:solidFill>
                <a:latin typeface="Roboto 1"/>
                <a:ea typeface="Roboto 1"/>
                <a:cs typeface="Roboto 1"/>
                <a:sym typeface="Roboto 1"/>
              </a:rPr>
              <a:t>A step by step guide on how to implement the checklists into your course design, delivery and how our supporting videos can help you throughout the process.</a:t>
            </a:r>
          </a:p>
        </p:txBody>
      </p:sp>
      <p:grpSp>
        <p:nvGrpSpPr>
          <p:cNvPr id="4" name="Group 4" descr="a person with curly hair sitting on a chair in front of a colorful background">
            <a:extLst>
              <a:ext uri="{C183D7F6-B498-43B3-948B-1728B52AA6E4}">
                <adec:decorative xmlns:adec="http://schemas.microsoft.com/office/drawing/2017/decorative" val="0"/>
              </a:ext>
            </a:extLst>
          </p:cNvPr>
          <p:cNvGrpSpPr/>
          <p:nvPr/>
        </p:nvGrpSpPr>
        <p:grpSpPr>
          <a:xfrm>
            <a:off x="12778957" y="1775805"/>
            <a:ext cx="3786239" cy="3528035"/>
            <a:chOff x="0" y="0"/>
            <a:chExt cx="5048318" cy="4704047"/>
          </a:xfrm>
        </p:grpSpPr>
        <p:pic>
          <p:nvPicPr>
            <p:cNvPr id="5" name="Picture 5" descr="a person with curly hair sitting on a chair in front of a colorful background"/>
            <p:cNvPicPr>
              <a:picLocks noChangeAspect="1"/>
            </p:cNvPicPr>
            <p:nvPr/>
          </p:nvPicPr>
          <p:blipFill>
            <a:blip r:embed="rId4"/>
            <a:srcRect l="13625" t="5547" r="30434" b="1672"/>
            <a:stretch>
              <a:fillRect/>
            </a:stretch>
          </p:blipFill>
          <p:spPr>
            <a:xfrm>
              <a:off x="0" y="0"/>
              <a:ext cx="5048318" cy="4704047"/>
            </a:xfrm>
            <a:prstGeom prst="rect">
              <a:avLst/>
            </a:prstGeom>
          </p:spPr>
        </p:pic>
      </p:grpSp>
      <p:sp>
        <p:nvSpPr>
          <p:cNvPr id="27" name="TextBox 27"/>
          <p:cNvSpPr txBox="1"/>
          <p:nvPr/>
        </p:nvSpPr>
        <p:spPr>
          <a:xfrm>
            <a:off x="12425296" y="5650161"/>
            <a:ext cx="4493561" cy="948690"/>
          </a:xfrm>
          <a:prstGeom prst="rect">
            <a:avLst/>
          </a:prstGeom>
        </p:spPr>
        <p:txBody>
          <a:bodyPr lIns="0" tIns="0" rIns="0" bIns="0" rtlCol="0" anchor="t">
            <a:spAutoFit/>
          </a:bodyPr>
          <a:lstStyle/>
          <a:p>
            <a:pPr marL="0" lvl="0" indent="0" algn="ctr">
              <a:lnSpc>
                <a:spcPts val="3600"/>
              </a:lnSpc>
            </a:pPr>
            <a:r>
              <a:rPr lang="en-US" sz="3600" b="1" spc="61" dirty="0">
                <a:solidFill>
                  <a:srgbClr val="FEDC00"/>
                </a:solidFill>
                <a:latin typeface="Clancy 1 Bold"/>
                <a:ea typeface="Clancy 1 Bold"/>
                <a:cs typeface="Clancy 1 Bold"/>
                <a:sym typeface="Clancy 1 Bold"/>
              </a:rPr>
              <a:t>SUPPORTING VIDEO SERIES</a:t>
            </a:r>
          </a:p>
        </p:txBody>
      </p:sp>
      <p:sp>
        <p:nvSpPr>
          <p:cNvPr id="26" name="TextBox 26"/>
          <p:cNvSpPr txBox="1"/>
          <p:nvPr/>
        </p:nvSpPr>
        <p:spPr>
          <a:xfrm>
            <a:off x="12425296" y="6846372"/>
            <a:ext cx="4493653" cy="1851660"/>
          </a:xfrm>
          <a:prstGeom prst="rect">
            <a:avLst/>
          </a:prstGeom>
        </p:spPr>
        <p:txBody>
          <a:bodyPr lIns="0" tIns="0" rIns="0" bIns="0" rtlCol="0" anchor="t">
            <a:spAutoFit/>
          </a:bodyPr>
          <a:lstStyle/>
          <a:p>
            <a:pPr marL="0" lvl="0" indent="0" algn="ctr">
              <a:lnSpc>
                <a:spcPts val="2940"/>
              </a:lnSpc>
              <a:spcBef>
                <a:spcPct val="0"/>
              </a:spcBef>
            </a:pPr>
            <a:r>
              <a:rPr lang="en-US" sz="2100" dirty="0">
                <a:solidFill>
                  <a:srgbClr val="E4E5DE"/>
                </a:solidFill>
                <a:latin typeface="Roboto 1"/>
                <a:ea typeface="Roboto 1"/>
                <a:cs typeface="Roboto 1"/>
                <a:sym typeface="Roboto 1"/>
              </a:rPr>
              <a:t>Six videos designed to deepen your understanding of neurodivergence and gain insight into the student experience from the lived experience of UNSW neurodivergent students. </a:t>
            </a:r>
          </a:p>
        </p:txBody>
      </p:sp>
      <p:grpSp>
        <p:nvGrpSpPr>
          <p:cNvPr id="6" name="Group 6">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7" name="Group 7"/>
            <p:cNvGrpSpPr/>
            <p:nvPr/>
          </p:nvGrpSpPr>
          <p:grpSpPr>
            <a:xfrm>
              <a:off x="0" y="0"/>
              <a:ext cx="24384000" cy="1371600"/>
              <a:chOff x="0" y="0"/>
              <a:chExt cx="4816593" cy="270933"/>
            </a:xfrm>
          </p:grpSpPr>
          <p:sp>
            <p:nvSpPr>
              <p:cNvPr id="8" name="Freeform 8"/>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9" name="TextBox 9"/>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10" name="Freeform 10"/>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5"/>
              <a:stretch>
                <a:fillRect r="-252569"/>
              </a:stretch>
            </a:blipFill>
          </p:spPr>
          <p:txBody>
            <a:bodyPr/>
            <a:lstStyle/>
            <a:p>
              <a:endParaRPr lang="en-AU"/>
            </a:p>
          </p:txBody>
        </p:sp>
        <p:sp>
          <p:nvSpPr>
            <p:cNvPr id="11" name="Freeform 11"/>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6"/>
              <a:stretch>
                <a:fillRect l="-48740" t="-24700" b="-31531"/>
              </a:stretch>
            </a:blipFill>
          </p:spPr>
          <p:txBody>
            <a:bodyPr/>
            <a:lstStyle/>
            <a:p>
              <a:endParaRPr lang="en-AU"/>
            </a:p>
          </p:txBody>
        </p:sp>
        <p:sp>
          <p:nvSpPr>
            <p:cNvPr id="12" name="TextBox 12"/>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1028700" y="1305063"/>
            <a:ext cx="8587961" cy="20796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CLOSING THOUGHTS</a:t>
            </a:r>
          </a:p>
        </p:txBody>
      </p:sp>
      <p:sp>
        <p:nvSpPr>
          <p:cNvPr id="2" name="TextBox 2"/>
          <p:cNvSpPr txBox="1"/>
          <p:nvPr/>
        </p:nvSpPr>
        <p:spPr>
          <a:xfrm>
            <a:off x="1028700" y="3646467"/>
            <a:ext cx="7961666" cy="1802131"/>
          </a:xfrm>
          <a:prstGeom prst="rect">
            <a:avLst/>
          </a:prstGeom>
        </p:spPr>
        <p:txBody>
          <a:bodyPr lIns="0" tIns="0" rIns="0" bIns="0" rtlCol="0" anchor="t">
            <a:spAutoFit/>
          </a:bodyPr>
          <a:lstStyle/>
          <a:p>
            <a:pPr algn="l">
              <a:lnSpc>
                <a:spcPts val="4799"/>
              </a:lnSpc>
            </a:pPr>
            <a:r>
              <a:rPr lang="en-US" sz="3199">
                <a:solidFill>
                  <a:srgbClr val="000000"/>
                </a:solidFill>
                <a:latin typeface="Telegraf"/>
                <a:ea typeface="Telegraf"/>
                <a:cs typeface="Telegraf"/>
                <a:sym typeface="Telegraf"/>
              </a:rPr>
              <a:t>By advocating for yourself and others, you have the power to initiate meaningful change. Don’t wait for opportunities</a:t>
            </a:r>
          </a:p>
        </p:txBody>
      </p:sp>
      <p:sp>
        <p:nvSpPr>
          <p:cNvPr id="19" name="TextBox 19"/>
          <p:cNvSpPr txBox="1"/>
          <p:nvPr/>
        </p:nvSpPr>
        <p:spPr>
          <a:xfrm>
            <a:off x="1028700" y="5372398"/>
            <a:ext cx="3936706" cy="636521"/>
          </a:xfrm>
          <a:prstGeom prst="rect">
            <a:avLst/>
          </a:prstGeom>
        </p:spPr>
        <p:txBody>
          <a:bodyPr wrap="square" lIns="0" tIns="0" rIns="0" bIns="0" rtlCol="0" anchor="t">
            <a:spAutoFit/>
          </a:bodyPr>
          <a:lstStyle/>
          <a:p>
            <a:pPr algn="ctr">
              <a:lnSpc>
                <a:spcPts val="5459"/>
              </a:lnSpc>
            </a:pPr>
            <a:r>
              <a:rPr lang="en-US" sz="3899">
                <a:solidFill>
                  <a:srgbClr val="000000"/>
                </a:solidFill>
                <a:latin typeface="Clancy 1"/>
                <a:ea typeface="Clancy 1"/>
                <a:cs typeface="Clancy 1"/>
                <a:sym typeface="Clancy 1"/>
              </a:rPr>
              <a:t>—create them.</a:t>
            </a:r>
          </a:p>
        </p:txBody>
      </p:sp>
      <p:sp>
        <p:nvSpPr>
          <p:cNvPr id="20" name="TextBox 20"/>
          <p:cNvSpPr txBox="1"/>
          <p:nvPr/>
        </p:nvSpPr>
        <p:spPr>
          <a:xfrm>
            <a:off x="1028700" y="7610726"/>
            <a:ext cx="8587961" cy="669925"/>
          </a:xfrm>
          <a:prstGeom prst="rect">
            <a:avLst/>
          </a:prstGeom>
        </p:spPr>
        <p:txBody>
          <a:bodyPr lIns="0" tIns="0" rIns="0" bIns="0" rtlCol="0" anchor="t">
            <a:spAutoFit/>
          </a:bodyPr>
          <a:lstStyle/>
          <a:p>
            <a:pPr marL="0" lvl="0" indent="0" algn="l">
              <a:lnSpc>
                <a:spcPts val="5000"/>
              </a:lnSpc>
            </a:pPr>
            <a:r>
              <a:rPr lang="en-US" sz="5000" b="1" dirty="0">
                <a:solidFill>
                  <a:srgbClr val="000000"/>
                </a:solidFill>
                <a:latin typeface="Clancy 1 Bold"/>
                <a:ea typeface="Clancy 1 Bold"/>
                <a:cs typeface="Clancy 1 Bold"/>
                <a:sym typeface="Clancy 1 Bold"/>
              </a:rPr>
              <a:t>THANK YOU</a:t>
            </a:r>
          </a:p>
        </p:txBody>
      </p:sp>
      <p:sp>
        <p:nvSpPr>
          <p:cNvPr id="21" name="TextBox 21"/>
          <p:cNvSpPr txBox="1"/>
          <p:nvPr/>
        </p:nvSpPr>
        <p:spPr>
          <a:xfrm>
            <a:off x="4965405" y="7667876"/>
            <a:ext cx="4602343" cy="405560"/>
          </a:xfrm>
          <a:prstGeom prst="rect">
            <a:avLst/>
          </a:prstGeom>
        </p:spPr>
        <p:txBody>
          <a:bodyPr wrap="square" lIns="0" tIns="0" rIns="0" bIns="0" rtlCol="0" anchor="t">
            <a:spAutoFit/>
          </a:bodyPr>
          <a:lstStyle/>
          <a:p>
            <a:pPr algn="ctr">
              <a:lnSpc>
                <a:spcPts val="3499"/>
              </a:lnSpc>
            </a:pPr>
            <a:r>
              <a:rPr lang="en-US" sz="2499" dirty="0">
                <a:solidFill>
                  <a:srgbClr val="000000"/>
                </a:solidFill>
                <a:latin typeface="Clancy 1"/>
                <a:ea typeface="Clancy 1"/>
                <a:cs typeface="Clancy 1"/>
                <a:sym typeface="Clancy 1"/>
              </a:rPr>
              <a:t>— sign up for our newsletter.</a:t>
            </a:r>
          </a:p>
        </p:txBody>
      </p:sp>
      <p:grpSp>
        <p:nvGrpSpPr>
          <p:cNvPr id="3" name="Group 3" descr="Aaron and Chantel sitting on stools in the video studio, filming the Diversified Supporting Videos. There are studio lights and the room is lit green. "/>
          <p:cNvGrpSpPr/>
          <p:nvPr/>
        </p:nvGrpSpPr>
        <p:grpSpPr>
          <a:xfrm>
            <a:off x="11173962" y="1843617"/>
            <a:ext cx="5289048" cy="6599766"/>
            <a:chOff x="0" y="0"/>
            <a:chExt cx="7052064" cy="8799688"/>
          </a:xfrm>
        </p:grpSpPr>
        <p:pic>
          <p:nvPicPr>
            <p:cNvPr id="4" name="Picture 4" descr="two people sitting on stools in front of a green screen"/>
            <p:cNvPicPr>
              <a:picLocks noChangeAspect="1"/>
            </p:cNvPicPr>
            <p:nvPr/>
          </p:nvPicPr>
          <p:blipFill>
            <a:blip r:embed="rId2"/>
            <a:srcRect l="4823" t="13500" r="20186" b="16404"/>
            <a:stretch>
              <a:fillRect/>
            </a:stretch>
          </p:blipFill>
          <p:spPr>
            <a:xfrm>
              <a:off x="0" y="0"/>
              <a:ext cx="7052064" cy="8799688"/>
            </a:xfrm>
            <a:prstGeom prst="rect">
              <a:avLst/>
            </a:prstGeom>
          </p:spPr>
        </p:pic>
      </p:grpSp>
      <p:sp>
        <p:nvSpPr>
          <p:cNvPr id="5" name="AutoShape 5">
            <a:extLst>
              <a:ext uri="{C183D7F6-B498-43B3-948B-1728B52AA6E4}">
                <adec:decorative xmlns:adec="http://schemas.microsoft.com/office/drawing/2017/decorative" val="1"/>
              </a:ext>
            </a:extLst>
          </p:cNvPr>
          <p:cNvSpPr/>
          <p:nvPr/>
        </p:nvSpPr>
        <p:spPr>
          <a:xfrm>
            <a:off x="16453485" y="-478344"/>
            <a:ext cx="0" cy="11003718"/>
          </a:xfrm>
          <a:prstGeom prst="line">
            <a:avLst/>
          </a:prstGeom>
          <a:ln w="19050" cap="flat">
            <a:solidFill>
              <a:srgbClr val="E4E5DE"/>
            </a:solidFill>
            <a:prstDash val="solid"/>
            <a:headEnd type="none" w="sm" len="sm"/>
            <a:tailEnd type="none" w="sm" len="sm"/>
          </a:ln>
        </p:spPr>
        <p:txBody>
          <a:bodyPr/>
          <a:lstStyle/>
          <a:p>
            <a:endParaRPr lang="en-AU"/>
          </a:p>
        </p:txBody>
      </p:sp>
      <p:grpSp>
        <p:nvGrpSpPr>
          <p:cNvPr id="6" name="Group 6">
            <a:extLst>
              <a:ext uri="{C183D7F6-B498-43B3-948B-1728B52AA6E4}">
                <adec:decorative xmlns:adec="http://schemas.microsoft.com/office/drawing/2017/decorative" val="1"/>
              </a:ext>
            </a:extLst>
          </p:cNvPr>
          <p:cNvGrpSpPr/>
          <p:nvPr/>
        </p:nvGrpSpPr>
        <p:grpSpPr>
          <a:xfrm>
            <a:off x="9616661" y="4771470"/>
            <a:ext cx="3214480" cy="3671913"/>
            <a:chOff x="0" y="0"/>
            <a:chExt cx="846612" cy="967088"/>
          </a:xfrm>
        </p:grpSpPr>
        <p:sp>
          <p:nvSpPr>
            <p:cNvPr id="7" name="Freeform 7">
              <a:extLst>
                <a:ext uri="{C183D7F6-B498-43B3-948B-1728B52AA6E4}">
                  <adec:decorative xmlns:adec="http://schemas.microsoft.com/office/drawing/2017/decorative" val="1"/>
                </a:ext>
              </a:extLst>
            </p:cNvPr>
            <p:cNvSpPr/>
            <p:nvPr/>
          </p:nvSpPr>
          <p:spPr>
            <a:xfrm>
              <a:off x="0" y="0"/>
              <a:ext cx="846612" cy="967088"/>
            </a:xfrm>
            <a:custGeom>
              <a:avLst/>
              <a:gdLst/>
              <a:ahLst/>
              <a:cxnLst/>
              <a:rect l="l" t="t" r="r" b="b"/>
              <a:pathLst>
                <a:path w="846612" h="967088">
                  <a:moveTo>
                    <a:pt x="0" y="0"/>
                  </a:moveTo>
                  <a:lnTo>
                    <a:pt x="846612" y="0"/>
                  </a:lnTo>
                  <a:lnTo>
                    <a:pt x="846612" y="967088"/>
                  </a:lnTo>
                  <a:lnTo>
                    <a:pt x="0" y="967088"/>
                  </a:lnTo>
                  <a:close/>
                </a:path>
              </a:pathLst>
            </a:custGeom>
            <a:solidFill>
              <a:srgbClr val="FEDC00"/>
            </a:solidFill>
          </p:spPr>
          <p:txBody>
            <a:bodyPr/>
            <a:lstStyle/>
            <a:p>
              <a:endParaRPr lang="en-AU"/>
            </a:p>
          </p:txBody>
        </p:sp>
        <p:sp>
          <p:nvSpPr>
            <p:cNvPr id="8" name="TextBox 8"/>
            <p:cNvSpPr txBox="1"/>
            <p:nvPr/>
          </p:nvSpPr>
          <p:spPr>
            <a:xfrm>
              <a:off x="0" y="-76200"/>
              <a:ext cx="846612" cy="1043288"/>
            </a:xfrm>
            <a:prstGeom prst="rect">
              <a:avLst/>
            </a:prstGeom>
          </p:spPr>
          <p:txBody>
            <a:bodyPr lIns="50800" tIns="50800" rIns="50800" bIns="50800" rtlCol="0" anchor="ctr"/>
            <a:lstStyle/>
            <a:p>
              <a:pPr algn="ctr">
                <a:lnSpc>
                  <a:spcPts val="2940"/>
                </a:lnSpc>
              </a:pPr>
              <a:endParaRPr/>
            </a:p>
          </p:txBody>
        </p:sp>
      </p:grpSp>
      <p:grpSp>
        <p:nvGrpSpPr>
          <p:cNvPr id="9" name="Group 9" descr="A QR code taking to you sign up to Diversified's newsletter"/>
          <p:cNvGrpSpPr/>
          <p:nvPr/>
        </p:nvGrpSpPr>
        <p:grpSpPr>
          <a:xfrm>
            <a:off x="10123179" y="5312026"/>
            <a:ext cx="2201446" cy="2590800"/>
            <a:chOff x="0" y="0"/>
            <a:chExt cx="2935261" cy="3454400"/>
          </a:xfrm>
        </p:grpSpPr>
        <p:pic>
          <p:nvPicPr>
            <p:cNvPr id="10" name="Picture 10" descr="a qr code with the words scan me"/>
            <p:cNvPicPr>
              <a:picLocks noChangeAspect="1"/>
            </p:cNvPicPr>
            <p:nvPr/>
          </p:nvPicPr>
          <p:blipFill>
            <a:blip r:embed="rId3"/>
            <a:srcRect l="7514" r="7514"/>
            <a:stretch>
              <a:fillRect/>
            </a:stretch>
          </p:blipFill>
          <p:spPr>
            <a:xfrm>
              <a:off x="0" y="0"/>
              <a:ext cx="2935261" cy="3454400"/>
            </a:xfrm>
            <a:prstGeom prst="rect">
              <a:avLst/>
            </a:prstGeom>
          </p:spPr>
        </p:pic>
      </p:grpSp>
      <p:grpSp>
        <p:nvGrpSpPr>
          <p:cNvPr id="12" name="Group 12">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13" name="Group 13"/>
            <p:cNvGrpSpPr/>
            <p:nvPr/>
          </p:nvGrpSpPr>
          <p:grpSpPr>
            <a:xfrm>
              <a:off x="0" y="0"/>
              <a:ext cx="24384000" cy="1371600"/>
              <a:chOff x="0" y="0"/>
              <a:chExt cx="4816593" cy="270933"/>
            </a:xfrm>
          </p:grpSpPr>
          <p:sp>
            <p:nvSpPr>
              <p:cNvPr id="14" name="Freeform 1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15" name="TextBox 15"/>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16" name="Freeform 16"/>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4"/>
              <a:stretch>
                <a:fillRect r="-252569"/>
              </a:stretch>
            </a:blipFill>
          </p:spPr>
          <p:txBody>
            <a:bodyPr/>
            <a:lstStyle/>
            <a:p>
              <a:endParaRPr lang="en-AU"/>
            </a:p>
          </p:txBody>
        </p:sp>
        <p:sp>
          <p:nvSpPr>
            <p:cNvPr id="17" name="Freeform 17"/>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5"/>
              <a:stretch>
                <a:fillRect l="-48740" t="-24700" b="-31531"/>
              </a:stretch>
            </a:blipFill>
          </p:spPr>
          <p:txBody>
            <a:bodyPr/>
            <a:lstStyle/>
            <a:p>
              <a:endParaRPr lang="en-AU"/>
            </a:p>
          </p:txBody>
        </p:sp>
        <p:sp>
          <p:nvSpPr>
            <p:cNvPr id="18" name="TextBox 18"/>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DC00"/>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232126C-B316-E24F-40C1-A87B5A8569C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dirty="0"/>
              <a:t>SOVEREIGNTY WAS NEVER CEDED </a:t>
            </a:r>
          </a:p>
        </p:txBody>
      </p:sp>
      <p:sp>
        <p:nvSpPr>
          <p:cNvPr id="2" name="TextBox 2"/>
          <p:cNvSpPr txBox="1"/>
          <p:nvPr/>
        </p:nvSpPr>
        <p:spPr>
          <a:xfrm>
            <a:off x="1607528" y="3568194"/>
            <a:ext cx="6872763" cy="1019738"/>
          </a:xfrm>
          <a:prstGeom prst="rect">
            <a:avLst/>
          </a:prstGeom>
        </p:spPr>
        <p:txBody>
          <a:bodyPr lIns="0" tIns="0" rIns="0" bIns="0" rtlCol="0" anchor="t">
            <a:spAutoFit/>
          </a:bodyPr>
          <a:lstStyle/>
          <a:p>
            <a:pPr algn="l">
              <a:lnSpc>
                <a:spcPts val="7615"/>
              </a:lnSpc>
            </a:pPr>
            <a:r>
              <a:rPr lang="en-US" sz="7615" b="1" spc="-152" dirty="0">
                <a:solidFill>
                  <a:srgbClr val="171E19"/>
                </a:solidFill>
                <a:latin typeface="Roboto 2 Bold"/>
                <a:ea typeface="Roboto 2 Bold"/>
                <a:cs typeface="Roboto 2 Bold"/>
                <a:sym typeface="Roboto 2 Bold"/>
              </a:rPr>
              <a:t>WE GATHER ON</a:t>
            </a:r>
          </a:p>
        </p:txBody>
      </p:sp>
      <p:grpSp>
        <p:nvGrpSpPr>
          <p:cNvPr id="3" name="Group 3">
            <a:extLst>
              <a:ext uri="{C183D7F6-B498-43B3-948B-1728B52AA6E4}">
                <adec:decorative xmlns:adec="http://schemas.microsoft.com/office/drawing/2017/decorative" val="1"/>
              </a:ext>
            </a:extLst>
          </p:cNvPr>
          <p:cNvGrpSpPr/>
          <p:nvPr/>
        </p:nvGrpSpPr>
        <p:grpSpPr>
          <a:xfrm>
            <a:off x="8589290" y="3496499"/>
            <a:ext cx="4620625" cy="1055113"/>
            <a:chOff x="0" y="0"/>
            <a:chExt cx="1132592" cy="258626"/>
          </a:xfrm>
        </p:grpSpPr>
        <p:sp>
          <p:nvSpPr>
            <p:cNvPr id="4" name="Freeform 4">
              <a:extLst>
                <a:ext uri="{C183D7F6-B498-43B3-948B-1728B52AA6E4}">
                  <adec:decorative xmlns:adec="http://schemas.microsoft.com/office/drawing/2017/decorative" val="1"/>
                </a:ext>
              </a:extLst>
            </p:cNvPr>
            <p:cNvSpPr/>
            <p:nvPr/>
          </p:nvSpPr>
          <p:spPr>
            <a:xfrm>
              <a:off x="0" y="0"/>
              <a:ext cx="1132592" cy="258626"/>
            </a:xfrm>
            <a:custGeom>
              <a:avLst/>
              <a:gdLst/>
              <a:ahLst/>
              <a:cxnLst/>
              <a:rect l="l" t="t" r="r" b="b"/>
              <a:pathLst>
                <a:path w="1132592" h="258626">
                  <a:moveTo>
                    <a:pt x="0" y="0"/>
                  </a:moveTo>
                  <a:lnTo>
                    <a:pt x="1132592" y="0"/>
                  </a:lnTo>
                  <a:lnTo>
                    <a:pt x="1132592" y="258626"/>
                  </a:lnTo>
                  <a:lnTo>
                    <a:pt x="0" y="258626"/>
                  </a:lnTo>
                  <a:close/>
                </a:path>
              </a:pathLst>
            </a:custGeom>
            <a:solidFill>
              <a:srgbClr val="FFFFFF"/>
            </a:solidFill>
          </p:spPr>
          <p:txBody>
            <a:bodyPr/>
            <a:lstStyle/>
            <a:p>
              <a:endParaRPr lang="en-AU"/>
            </a:p>
          </p:txBody>
        </p:sp>
        <p:sp>
          <p:nvSpPr>
            <p:cNvPr id="5" name="TextBox 5"/>
            <p:cNvSpPr txBox="1"/>
            <p:nvPr/>
          </p:nvSpPr>
          <p:spPr>
            <a:xfrm>
              <a:off x="0" y="-19050"/>
              <a:ext cx="1132592" cy="277676"/>
            </a:xfrm>
            <a:prstGeom prst="rect">
              <a:avLst/>
            </a:prstGeom>
          </p:spPr>
          <p:txBody>
            <a:bodyPr lIns="50800" tIns="50800" rIns="50800" bIns="50800" rtlCol="0" anchor="ctr"/>
            <a:lstStyle/>
            <a:p>
              <a:pPr algn="ctr">
                <a:lnSpc>
                  <a:spcPts val="7800"/>
                </a:lnSpc>
              </a:pPr>
              <a:endParaRPr/>
            </a:p>
          </p:txBody>
        </p:sp>
      </p:grpSp>
      <p:sp>
        <p:nvSpPr>
          <p:cNvPr id="6" name="TextBox 6"/>
          <p:cNvSpPr txBox="1"/>
          <p:nvPr/>
        </p:nvSpPr>
        <p:spPr>
          <a:xfrm>
            <a:off x="8873964" y="3580862"/>
            <a:ext cx="4335950" cy="1019738"/>
          </a:xfrm>
          <a:prstGeom prst="rect">
            <a:avLst/>
          </a:prstGeom>
        </p:spPr>
        <p:txBody>
          <a:bodyPr lIns="0" tIns="0" rIns="0" bIns="0" rtlCol="0" anchor="t">
            <a:spAutoFit/>
          </a:bodyPr>
          <a:lstStyle/>
          <a:p>
            <a:pPr algn="l">
              <a:lnSpc>
                <a:spcPts val="7615"/>
              </a:lnSpc>
            </a:pPr>
            <a:r>
              <a:rPr lang="en-US" sz="7615" b="1" spc="-152">
                <a:solidFill>
                  <a:srgbClr val="171E19"/>
                </a:solidFill>
                <a:latin typeface="Roboto 2 Heavy"/>
                <a:ea typeface="Roboto 2 Heavy"/>
                <a:cs typeface="Roboto 2 Heavy"/>
                <a:sym typeface="Roboto 2 Heavy"/>
              </a:rPr>
              <a:t>UNCEDED</a:t>
            </a:r>
          </a:p>
        </p:txBody>
      </p:sp>
      <p:sp>
        <p:nvSpPr>
          <p:cNvPr id="12" name="TextBox 12"/>
          <p:cNvSpPr txBox="1">
            <a:spLocks/>
          </p:cNvSpPr>
          <p:nvPr/>
        </p:nvSpPr>
        <p:spPr>
          <a:xfrm>
            <a:off x="13314689" y="3580862"/>
            <a:ext cx="2769997" cy="1019738"/>
          </a:xfrm>
          <a:prstGeom prst="rect">
            <a:avLst/>
          </a:prstGeom>
        </p:spPr>
        <p:txBody>
          <a:bodyPr lIns="0" tIns="0" rIns="0" bIns="0" rtlCol="0" anchor="t">
            <a:spAutoFit/>
          </a:bodyPr>
          <a:lstStyle/>
          <a:p>
            <a:pPr marL="0" marR="0" lvl="0" indent="0" algn="r" defTabSz="914400" rtl="0" eaLnBrk="1" fontAlgn="auto" latinLnBrk="0" hangingPunct="1">
              <a:lnSpc>
                <a:spcPts val="7615"/>
              </a:lnSpc>
              <a:spcBef>
                <a:spcPts val="0"/>
              </a:spcBef>
              <a:spcAft>
                <a:spcPts val="0"/>
              </a:spcAft>
              <a:buClrTx/>
              <a:buSzTx/>
              <a:buFontTx/>
              <a:buNone/>
              <a:tabLst/>
              <a:defRPr/>
            </a:pPr>
            <a:r>
              <a:rPr kumimoji="0" lang="en-US" sz="7615" b="1" i="0" u="none" strike="noStrike" kern="1200" cap="none" spc="-152" normalizeH="0" baseline="0" noProof="0" dirty="0">
                <a:ln>
                  <a:noFill/>
                </a:ln>
                <a:solidFill>
                  <a:srgbClr val="171E19"/>
                </a:solidFill>
                <a:effectLst/>
                <a:uLnTx/>
                <a:uFillTx/>
                <a:latin typeface="Roboto 2 Heavy"/>
                <a:ea typeface="Roboto 2 Heavy"/>
                <a:cs typeface="Roboto 2 Heavy"/>
                <a:sym typeface="Roboto 2 Heavy"/>
              </a:rPr>
              <a:t>LAND </a:t>
            </a:r>
          </a:p>
        </p:txBody>
      </p:sp>
      <p:grpSp>
        <p:nvGrpSpPr>
          <p:cNvPr id="7" name="Group 7">
            <a:extLst>
              <a:ext uri="{C183D7F6-B498-43B3-948B-1728B52AA6E4}">
                <adec:decorative xmlns:adec="http://schemas.microsoft.com/office/drawing/2017/decorative" val="1"/>
              </a:ext>
            </a:extLst>
          </p:cNvPr>
          <p:cNvGrpSpPr/>
          <p:nvPr/>
        </p:nvGrpSpPr>
        <p:grpSpPr>
          <a:xfrm>
            <a:off x="1296766" y="4733222"/>
            <a:ext cx="15154397" cy="1291430"/>
            <a:chOff x="0" y="0"/>
            <a:chExt cx="20205863" cy="1721906"/>
          </a:xfrm>
        </p:grpSpPr>
        <p:grpSp>
          <p:nvGrpSpPr>
            <p:cNvPr id="8" name="Group 8"/>
            <p:cNvGrpSpPr/>
            <p:nvPr/>
          </p:nvGrpSpPr>
          <p:grpSpPr>
            <a:xfrm>
              <a:off x="0" y="0"/>
              <a:ext cx="20205863" cy="1721906"/>
              <a:chOff x="0" y="0"/>
              <a:chExt cx="3130033" cy="266736"/>
            </a:xfrm>
          </p:grpSpPr>
          <p:sp>
            <p:nvSpPr>
              <p:cNvPr id="9" name="Freeform 9"/>
              <p:cNvSpPr/>
              <p:nvPr/>
            </p:nvSpPr>
            <p:spPr>
              <a:xfrm>
                <a:off x="0" y="0"/>
                <a:ext cx="3130033" cy="266736"/>
              </a:xfrm>
              <a:custGeom>
                <a:avLst/>
                <a:gdLst/>
                <a:ahLst/>
                <a:cxnLst/>
                <a:rect l="l" t="t" r="r" b="b"/>
                <a:pathLst>
                  <a:path w="3130033" h="266736">
                    <a:moveTo>
                      <a:pt x="0" y="0"/>
                    </a:moveTo>
                    <a:lnTo>
                      <a:pt x="3130033" y="0"/>
                    </a:lnTo>
                    <a:lnTo>
                      <a:pt x="3130033" y="266736"/>
                    </a:lnTo>
                    <a:lnTo>
                      <a:pt x="0" y="266736"/>
                    </a:lnTo>
                    <a:close/>
                  </a:path>
                </a:pathLst>
              </a:custGeom>
              <a:solidFill>
                <a:srgbClr val="000000"/>
              </a:solidFill>
            </p:spPr>
            <p:txBody>
              <a:bodyPr/>
              <a:lstStyle/>
              <a:p>
                <a:endParaRPr lang="en-AU"/>
              </a:p>
            </p:txBody>
          </p:sp>
          <p:sp>
            <p:nvSpPr>
              <p:cNvPr id="10" name="TextBox 10"/>
              <p:cNvSpPr txBox="1"/>
              <p:nvPr/>
            </p:nvSpPr>
            <p:spPr>
              <a:xfrm>
                <a:off x="0" y="-19050"/>
                <a:ext cx="3130033" cy="285786"/>
              </a:xfrm>
              <a:prstGeom prst="rect">
                <a:avLst/>
              </a:prstGeom>
            </p:spPr>
            <p:txBody>
              <a:bodyPr lIns="50800" tIns="50800" rIns="50800" bIns="50800" rtlCol="0" anchor="ctr"/>
              <a:lstStyle/>
              <a:p>
                <a:pPr algn="ctr">
                  <a:lnSpc>
                    <a:spcPts val="7800"/>
                  </a:lnSpc>
                </a:pPr>
                <a:endParaRPr/>
              </a:p>
            </p:txBody>
          </p:sp>
        </p:grpSp>
        <p:sp>
          <p:nvSpPr>
            <p:cNvPr id="11" name="TextBox 11"/>
            <p:cNvSpPr txBox="1"/>
            <p:nvPr/>
          </p:nvSpPr>
          <p:spPr>
            <a:xfrm>
              <a:off x="246796" y="233785"/>
              <a:ext cx="19770686" cy="1397211"/>
            </a:xfrm>
            <a:prstGeom prst="rect">
              <a:avLst/>
            </a:prstGeom>
          </p:spPr>
          <p:txBody>
            <a:bodyPr lIns="0" tIns="0" rIns="0" bIns="0" rtlCol="0" anchor="t">
              <a:spAutoFit/>
            </a:bodyPr>
            <a:lstStyle/>
            <a:p>
              <a:pPr algn="l">
                <a:lnSpc>
                  <a:spcPts val="7599"/>
                </a:lnSpc>
              </a:pPr>
              <a:r>
                <a:rPr lang="en-US" sz="7599" b="1" spc="-151" dirty="0">
                  <a:solidFill>
                    <a:srgbClr val="FFFFFF"/>
                  </a:solidFill>
                  <a:latin typeface="Roboto 2 Heavy"/>
                  <a:ea typeface="Roboto 2 Heavy"/>
                  <a:cs typeface="Roboto 2 Heavy"/>
                  <a:sym typeface="Roboto 2 Heavy"/>
                </a:rPr>
                <a:t>SOVEREIGNTY WAS NEVER CEDED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7392321" cy="10287000"/>
            <a:chOff x="0" y="0"/>
            <a:chExt cx="1946949" cy="2709333"/>
          </a:xfrm>
        </p:grpSpPr>
        <p:sp>
          <p:nvSpPr>
            <p:cNvPr id="3" name="Freeform 3">
              <a:extLst>
                <a:ext uri="{C183D7F6-B498-43B3-948B-1728B52AA6E4}">
                  <adec:decorative xmlns:adec="http://schemas.microsoft.com/office/drawing/2017/decorative" val="1"/>
                </a:ext>
              </a:extLst>
            </p:cNvPr>
            <p:cNvSpPr/>
            <p:nvPr/>
          </p:nvSpPr>
          <p:spPr>
            <a:xfrm>
              <a:off x="0" y="0"/>
              <a:ext cx="1946949" cy="2709333"/>
            </a:xfrm>
            <a:custGeom>
              <a:avLst/>
              <a:gdLst/>
              <a:ahLst/>
              <a:cxnLst/>
              <a:rect l="l" t="t" r="r" b="b"/>
              <a:pathLst>
                <a:path w="1946949" h="2709333">
                  <a:moveTo>
                    <a:pt x="0" y="0"/>
                  </a:moveTo>
                  <a:lnTo>
                    <a:pt x="1946949" y="0"/>
                  </a:lnTo>
                  <a:lnTo>
                    <a:pt x="1946949" y="2709333"/>
                  </a:lnTo>
                  <a:lnTo>
                    <a:pt x="0" y="2709333"/>
                  </a:lnTo>
                  <a:close/>
                </a:path>
              </a:pathLst>
            </a:custGeom>
            <a:solidFill>
              <a:srgbClr val="FEDC00"/>
            </a:solidFill>
          </p:spPr>
          <p:txBody>
            <a:bodyPr/>
            <a:lstStyle/>
            <a:p>
              <a:endParaRPr lang="en-AU"/>
            </a:p>
          </p:txBody>
        </p:sp>
        <p:sp>
          <p:nvSpPr>
            <p:cNvPr id="4" name="TextBox 4"/>
            <p:cNvSpPr txBox="1"/>
            <p:nvPr/>
          </p:nvSpPr>
          <p:spPr>
            <a:xfrm>
              <a:off x="0" y="-76200"/>
              <a:ext cx="1946949" cy="2785533"/>
            </a:xfrm>
            <a:prstGeom prst="rect">
              <a:avLst/>
            </a:prstGeom>
          </p:spPr>
          <p:txBody>
            <a:bodyPr lIns="50800" tIns="50800" rIns="50800" bIns="50800" rtlCol="0" anchor="ctr"/>
            <a:lstStyle/>
            <a:p>
              <a:pPr algn="ctr">
                <a:lnSpc>
                  <a:spcPts val="2940"/>
                </a:lnSpc>
              </a:pPr>
              <a:endParaRPr/>
            </a:p>
          </p:txBody>
        </p:sp>
      </p:grpSp>
      <p:sp>
        <p:nvSpPr>
          <p:cNvPr id="7" name="TextBox 7"/>
          <p:cNvSpPr txBox="1">
            <a:spLocks noGrp="1"/>
          </p:cNvSpPr>
          <p:nvPr>
            <p:ph type="title" idx="4294967295"/>
          </p:nvPr>
        </p:nvSpPr>
        <p:spPr>
          <a:xfrm>
            <a:off x="1028700" y="2160377"/>
            <a:ext cx="4644810" cy="3054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1507"/>
              </a:lnSpc>
              <a:spcBef>
                <a:spcPts val="0"/>
              </a:spcBef>
              <a:spcAft>
                <a:spcPts val="0"/>
              </a:spcAft>
              <a:buClrTx/>
              <a:buSzTx/>
              <a:buFontTx/>
              <a:buNone/>
              <a:tabLst/>
              <a:defRPr/>
            </a:pPr>
            <a:r>
              <a:rPr kumimoji="0" lang="en-US" sz="13227"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KEY AIMS</a:t>
            </a:r>
          </a:p>
        </p:txBody>
      </p:sp>
      <p:grpSp>
        <p:nvGrpSpPr>
          <p:cNvPr id="5" name="Group 5" descr="Two people look towards a laptop outside on UNSW campus. A person with pink curly hair points towards the laptop as the other person with red short hair and a mostache looks towards the laptop in thought"/>
          <p:cNvGrpSpPr/>
          <p:nvPr/>
        </p:nvGrpSpPr>
        <p:grpSpPr>
          <a:xfrm>
            <a:off x="-7646" y="5259584"/>
            <a:ext cx="7399967" cy="3981248"/>
            <a:chOff x="0" y="0"/>
            <a:chExt cx="9866623" cy="5308331"/>
          </a:xfrm>
        </p:grpSpPr>
        <p:pic>
          <p:nvPicPr>
            <p:cNvPr id="6" name="Picture 6" descr="Two people look towards a laptop outside on UNSW campus. A person with pink curly hair points towards the laptop as the other person with red short hair and a mostache looks towards the laptop in thought"/>
            <p:cNvPicPr>
              <a:picLocks noChangeAspect="1"/>
            </p:cNvPicPr>
            <p:nvPr/>
          </p:nvPicPr>
          <p:blipFill>
            <a:blip r:embed="rId2"/>
            <a:srcRect t="2118" b="2118"/>
            <a:stretch>
              <a:fillRect/>
            </a:stretch>
          </p:blipFill>
          <p:spPr>
            <a:xfrm>
              <a:off x="0" y="0"/>
              <a:ext cx="9866623" cy="5308331"/>
            </a:xfrm>
            <a:prstGeom prst="rect">
              <a:avLst/>
            </a:prstGeom>
          </p:spPr>
        </p:pic>
      </p:grpSp>
      <p:sp>
        <p:nvSpPr>
          <p:cNvPr id="8" name="AutoShape 8">
            <a:extLst>
              <a:ext uri="{C183D7F6-B498-43B3-948B-1728B52AA6E4}">
                <adec:decorative xmlns:adec="http://schemas.microsoft.com/office/drawing/2017/decorative" val="1"/>
              </a:ext>
            </a:extLst>
          </p:cNvPr>
          <p:cNvSpPr/>
          <p:nvPr/>
        </p:nvSpPr>
        <p:spPr>
          <a:xfrm>
            <a:off x="7399967" y="2293390"/>
            <a:ext cx="10888033" cy="0"/>
          </a:xfrm>
          <a:prstGeom prst="line">
            <a:avLst/>
          </a:prstGeom>
          <a:ln w="19050" cap="flat">
            <a:solidFill>
              <a:srgbClr val="000000"/>
            </a:solidFill>
            <a:prstDash val="solid"/>
            <a:headEnd type="none" w="sm" len="sm"/>
            <a:tailEnd type="none" w="sm" len="sm"/>
          </a:ln>
        </p:spPr>
        <p:txBody>
          <a:bodyPr/>
          <a:lstStyle/>
          <a:p>
            <a:endParaRPr lang="en-AU"/>
          </a:p>
        </p:txBody>
      </p:sp>
      <p:sp>
        <p:nvSpPr>
          <p:cNvPr id="9" name="AutoShape 9">
            <a:extLst>
              <a:ext uri="{C183D7F6-B498-43B3-948B-1728B52AA6E4}">
                <adec:decorative xmlns:adec="http://schemas.microsoft.com/office/drawing/2017/decorative" val="1"/>
              </a:ext>
            </a:extLst>
          </p:cNvPr>
          <p:cNvSpPr/>
          <p:nvPr/>
        </p:nvSpPr>
        <p:spPr>
          <a:xfrm>
            <a:off x="7399967" y="3715263"/>
            <a:ext cx="10888033" cy="0"/>
          </a:xfrm>
          <a:prstGeom prst="line">
            <a:avLst/>
          </a:prstGeom>
          <a:ln w="19050" cap="flat">
            <a:solidFill>
              <a:srgbClr val="000000"/>
            </a:solidFill>
            <a:prstDash val="solid"/>
            <a:headEnd type="none" w="sm" len="sm"/>
            <a:tailEnd type="none" w="sm" len="sm"/>
          </a:ln>
        </p:spPr>
        <p:txBody>
          <a:bodyPr/>
          <a:lstStyle/>
          <a:p>
            <a:endParaRPr lang="en-AU"/>
          </a:p>
        </p:txBody>
      </p:sp>
      <p:sp>
        <p:nvSpPr>
          <p:cNvPr id="10" name="AutoShape 10">
            <a:extLst>
              <a:ext uri="{C183D7F6-B498-43B3-948B-1728B52AA6E4}">
                <adec:decorative xmlns:adec="http://schemas.microsoft.com/office/drawing/2017/decorative" val="1"/>
              </a:ext>
            </a:extLst>
          </p:cNvPr>
          <p:cNvSpPr/>
          <p:nvPr/>
        </p:nvSpPr>
        <p:spPr>
          <a:xfrm>
            <a:off x="7399967" y="5137136"/>
            <a:ext cx="10888033" cy="0"/>
          </a:xfrm>
          <a:prstGeom prst="line">
            <a:avLst/>
          </a:prstGeom>
          <a:ln w="19050" cap="flat">
            <a:solidFill>
              <a:srgbClr val="000000"/>
            </a:solidFill>
            <a:prstDash val="solid"/>
            <a:headEnd type="none" w="sm" len="sm"/>
            <a:tailEnd type="none" w="sm" len="sm"/>
          </a:ln>
        </p:spPr>
        <p:txBody>
          <a:bodyPr/>
          <a:lstStyle/>
          <a:p>
            <a:endParaRPr lang="en-AU"/>
          </a:p>
        </p:txBody>
      </p:sp>
      <p:sp>
        <p:nvSpPr>
          <p:cNvPr id="11" name="AutoShape 11">
            <a:extLst>
              <a:ext uri="{C183D7F6-B498-43B3-948B-1728B52AA6E4}">
                <adec:decorative xmlns:adec="http://schemas.microsoft.com/office/drawing/2017/decorative" val="1"/>
              </a:ext>
            </a:extLst>
          </p:cNvPr>
          <p:cNvSpPr/>
          <p:nvPr/>
        </p:nvSpPr>
        <p:spPr>
          <a:xfrm>
            <a:off x="7399967" y="6559009"/>
            <a:ext cx="10888033" cy="0"/>
          </a:xfrm>
          <a:prstGeom prst="line">
            <a:avLst/>
          </a:prstGeom>
          <a:ln w="19050" cap="flat">
            <a:solidFill>
              <a:srgbClr val="000000"/>
            </a:solidFill>
            <a:prstDash val="solid"/>
            <a:headEnd type="none" w="sm" len="sm"/>
            <a:tailEnd type="none" w="sm" len="sm"/>
          </a:ln>
        </p:spPr>
        <p:txBody>
          <a:bodyPr/>
          <a:lstStyle/>
          <a:p>
            <a:endParaRPr lang="en-AU"/>
          </a:p>
        </p:txBody>
      </p:sp>
      <p:sp>
        <p:nvSpPr>
          <p:cNvPr id="12" name="AutoShape 12">
            <a:extLst>
              <a:ext uri="{C183D7F6-B498-43B3-948B-1728B52AA6E4}">
                <adec:decorative xmlns:adec="http://schemas.microsoft.com/office/drawing/2017/decorative" val="1"/>
              </a:ext>
            </a:extLst>
          </p:cNvPr>
          <p:cNvSpPr/>
          <p:nvPr/>
        </p:nvSpPr>
        <p:spPr>
          <a:xfrm>
            <a:off x="7399967" y="7980882"/>
            <a:ext cx="10888033" cy="0"/>
          </a:xfrm>
          <a:prstGeom prst="line">
            <a:avLst/>
          </a:prstGeom>
          <a:ln w="19050" cap="flat">
            <a:solidFill>
              <a:srgbClr val="000000"/>
            </a:solidFill>
            <a:prstDash val="solid"/>
            <a:headEnd type="none" w="sm" len="sm"/>
            <a:tailEnd type="none" w="sm" len="sm"/>
          </a:ln>
        </p:spPr>
        <p:txBody>
          <a:bodyPr/>
          <a:lstStyle/>
          <a:p>
            <a:endParaRPr lang="en-AU"/>
          </a:p>
        </p:txBody>
      </p:sp>
      <p:sp>
        <p:nvSpPr>
          <p:cNvPr id="15" name="TextBox 15"/>
          <p:cNvSpPr txBox="1"/>
          <p:nvPr/>
        </p:nvSpPr>
        <p:spPr>
          <a:xfrm>
            <a:off x="9384781" y="2716036"/>
            <a:ext cx="8401557" cy="500380"/>
          </a:xfrm>
          <a:prstGeom prst="rect">
            <a:avLst/>
          </a:prstGeom>
        </p:spPr>
        <p:txBody>
          <a:bodyPr lIns="0" tIns="0" rIns="0" bIns="0" rtlCol="0" anchor="t">
            <a:spAutoFit/>
          </a:bodyPr>
          <a:lstStyle/>
          <a:p>
            <a:pPr marL="0" lvl="0" indent="0" algn="l">
              <a:lnSpc>
                <a:spcPts val="3920"/>
              </a:lnSpc>
              <a:spcBef>
                <a:spcPct val="0"/>
              </a:spcBef>
            </a:pPr>
            <a:r>
              <a:rPr lang="en-US" sz="2800">
                <a:solidFill>
                  <a:srgbClr val="000000"/>
                </a:solidFill>
                <a:latin typeface="Roboto 1"/>
                <a:ea typeface="Roboto 1"/>
                <a:cs typeface="Roboto 1"/>
                <a:sym typeface="Roboto 1"/>
              </a:rPr>
              <a:t>The Origins of Diversified and our plans for the future</a:t>
            </a:r>
          </a:p>
        </p:txBody>
      </p:sp>
      <p:sp>
        <p:nvSpPr>
          <p:cNvPr id="13" name="TextBox 13"/>
          <p:cNvSpPr txBox="1"/>
          <p:nvPr/>
        </p:nvSpPr>
        <p:spPr>
          <a:xfrm>
            <a:off x="9384781" y="3912856"/>
            <a:ext cx="8401557" cy="995680"/>
          </a:xfrm>
          <a:prstGeom prst="rect">
            <a:avLst/>
          </a:prstGeom>
        </p:spPr>
        <p:txBody>
          <a:bodyPr lIns="0" tIns="0" rIns="0" bIns="0" rtlCol="0" anchor="t">
            <a:spAutoFit/>
          </a:bodyPr>
          <a:lstStyle/>
          <a:p>
            <a:pPr marL="0" lvl="0" indent="0" algn="l">
              <a:lnSpc>
                <a:spcPts val="3920"/>
              </a:lnSpc>
              <a:spcBef>
                <a:spcPct val="0"/>
              </a:spcBef>
            </a:pPr>
            <a:r>
              <a:rPr lang="en-US" sz="2800">
                <a:solidFill>
                  <a:srgbClr val="000000"/>
                </a:solidFill>
                <a:latin typeface="Roboto 1"/>
                <a:ea typeface="Roboto 1"/>
                <a:cs typeface="Roboto 1"/>
                <a:sym typeface="Roboto 1"/>
              </a:rPr>
              <a:t>Deepen your understanding of Neurodivergence and the experiences of neurodivergent students</a:t>
            </a:r>
          </a:p>
        </p:txBody>
      </p:sp>
      <p:sp>
        <p:nvSpPr>
          <p:cNvPr id="14" name="TextBox 14"/>
          <p:cNvSpPr txBox="1"/>
          <p:nvPr/>
        </p:nvSpPr>
        <p:spPr>
          <a:xfrm>
            <a:off x="9384781" y="5327636"/>
            <a:ext cx="8401557" cy="995680"/>
          </a:xfrm>
          <a:prstGeom prst="rect">
            <a:avLst/>
          </a:prstGeom>
        </p:spPr>
        <p:txBody>
          <a:bodyPr lIns="0" tIns="0" rIns="0" bIns="0" rtlCol="0" anchor="t">
            <a:spAutoFit/>
          </a:bodyPr>
          <a:lstStyle/>
          <a:p>
            <a:pPr marL="0" lvl="0" indent="0" algn="l">
              <a:lnSpc>
                <a:spcPts val="3920"/>
              </a:lnSpc>
              <a:spcBef>
                <a:spcPct val="0"/>
              </a:spcBef>
            </a:pPr>
            <a:r>
              <a:rPr lang="en-US" sz="2800">
                <a:solidFill>
                  <a:srgbClr val="000000"/>
                </a:solidFill>
                <a:latin typeface="Roboto 1"/>
                <a:ea typeface="Roboto 1"/>
                <a:cs typeface="Roboto 1"/>
                <a:sym typeface="Roboto 1"/>
              </a:rPr>
              <a:t>Explore the power of collaboration and its role in the creation of our Toolkit for Educators</a:t>
            </a:r>
          </a:p>
        </p:txBody>
      </p:sp>
      <p:sp>
        <p:nvSpPr>
          <p:cNvPr id="16" name="TextBox 16"/>
          <p:cNvSpPr txBox="1"/>
          <p:nvPr/>
        </p:nvSpPr>
        <p:spPr>
          <a:xfrm>
            <a:off x="9384781" y="6753003"/>
            <a:ext cx="8401557" cy="995680"/>
          </a:xfrm>
          <a:prstGeom prst="rect">
            <a:avLst/>
          </a:prstGeom>
        </p:spPr>
        <p:txBody>
          <a:bodyPr lIns="0" tIns="0" rIns="0" bIns="0" rtlCol="0" anchor="t">
            <a:spAutoFit/>
          </a:bodyPr>
          <a:lstStyle/>
          <a:p>
            <a:pPr marL="0" lvl="0" indent="0" algn="l">
              <a:lnSpc>
                <a:spcPts val="3920"/>
              </a:lnSpc>
              <a:spcBef>
                <a:spcPct val="0"/>
              </a:spcBef>
            </a:pPr>
            <a:r>
              <a:rPr lang="en-US" sz="2800">
                <a:solidFill>
                  <a:srgbClr val="000000"/>
                </a:solidFill>
                <a:latin typeface="Roboto 1"/>
                <a:ea typeface="Roboto 1"/>
                <a:cs typeface="Roboto 1"/>
                <a:sym typeface="Roboto 1"/>
              </a:rPr>
              <a:t>Hear the lived experience of Neurodivergent students navigating higher education.</a:t>
            </a:r>
          </a:p>
        </p:txBody>
      </p:sp>
      <p:grpSp>
        <p:nvGrpSpPr>
          <p:cNvPr id="17" name="Group 17">
            <a:extLst>
              <a:ext uri="{C183D7F6-B498-43B3-948B-1728B52AA6E4}">
                <adec:decorative xmlns:adec="http://schemas.microsoft.com/office/drawing/2017/decorative" val="1"/>
              </a:ext>
            </a:extLst>
          </p:cNvPr>
          <p:cNvGrpSpPr/>
          <p:nvPr/>
        </p:nvGrpSpPr>
        <p:grpSpPr>
          <a:xfrm>
            <a:off x="8162747" y="2546717"/>
            <a:ext cx="915428" cy="915428"/>
            <a:chOff x="0" y="0"/>
            <a:chExt cx="812800" cy="812800"/>
          </a:xfrm>
        </p:grpSpPr>
        <p:sp>
          <p:nvSpPr>
            <p:cNvPr id="18" name="Freeform 18">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19" name="TextBox 19"/>
            <p:cNvSpPr txBox="1"/>
            <p:nvPr/>
          </p:nvSpPr>
          <p:spPr>
            <a:xfrm>
              <a:off x="76200" y="0"/>
              <a:ext cx="660400" cy="736600"/>
            </a:xfrm>
            <a:prstGeom prst="rect">
              <a:avLst/>
            </a:prstGeom>
          </p:spPr>
          <p:txBody>
            <a:bodyPr lIns="50800" tIns="50800" rIns="50800" bIns="50800" rtlCol="0" anchor="ctr"/>
            <a:lstStyle/>
            <a:p>
              <a:pPr algn="ctr">
                <a:lnSpc>
                  <a:spcPts val="2940"/>
                </a:lnSpc>
              </a:pPr>
              <a:endParaRPr/>
            </a:p>
          </p:txBody>
        </p:sp>
      </p:grpSp>
      <p:sp>
        <p:nvSpPr>
          <p:cNvPr id="20" name="TextBox 20">
            <a:extLst>
              <a:ext uri="{C183D7F6-B498-43B3-948B-1728B52AA6E4}">
                <adec:decorative xmlns:adec="http://schemas.microsoft.com/office/drawing/2017/decorative" val="1"/>
              </a:ext>
            </a:extLst>
          </p:cNvPr>
          <p:cNvSpPr txBox="1"/>
          <p:nvPr/>
        </p:nvSpPr>
        <p:spPr>
          <a:xfrm>
            <a:off x="8207074" y="2728154"/>
            <a:ext cx="826774" cy="504806"/>
          </a:xfrm>
          <a:prstGeom prst="rect">
            <a:avLst/>
          </a:prstGeom>
        </p:spPr>
        <p:txBody>
          <a:bodyPr lIns="0" tIns="0" rIns="0" bIns="0" rtlCol="0" anchor="t">
            <a:spAutoFit/>
          </a:bodyPr>
          <a:lstStyle/>
          <a:p>
            <a:pPr marL="0" lvl="0" indent="0" algn="ctr">
              <a:lnSpc>
                <a:spcPts val="3600"/>
              </a:lnSpc>
              <a:spcBef>
                <a:spcPct val="0"/>
              </a:spcBef>
            </a:pPr>
            <a:r>
              <a:rPr lang="en-US" sz="3000" u="none" strike="noStrike" spc="-30">
                <a:solidFill>
                  <a:srgbClr val="000000"/>
                </a:solidFill>
                <a:latin typeface="Telegraf"/>
                <a:ea typeface="Telegraf"/>
                <a:cs typeface="Telegraf"/>
                <a:sym typeface="Telegraf"/>
              </a:rPr>
              <a:t>1</a:t>
            </a:r>
          </a:p>
        </p:txBody>
      </p:sp>
      <p:grpSp>
        <p:nvGrpSpPr>
          <p:cNvPr id="21" name="Group 21">
            <a:extLst>
              <a:ext uri="{C183D7F6-B498-43B3-948B-1728B52AA6E4}">
                <adec:decorative xmlns:adec="http://schemas.microsoft.com/office/drawing/2017/decorative" val="1"/>
              </a:ext>
            </a:extLst>
          </p:cNvPr>
          <p:cNvGrpSpPr/>
          <p:nvPr/>
        </p:nvGrpSpPr>
        <p:grpSpPr>
          <a:xfrm>
            <a:off x="8162747" y="6812127"/>
            <a:ext cx="915428" cy="915428"/>
            <a:chOff x="0" y="0"/>
            <a:chExt cx="812800" cy="812800"/>
          </a:xfrm>
        </p:grpSpPr>
        <p:sp>
          <p:nvSpPr>
            <p:cNvPr id="22" name="Freeform 2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23" name="TextBox 23"/>
            <p:cNvSpPr txBox="1"/>
            <p:nvPr/>
          </p:nvSpPr>
          <p:spPr>
            <a:xfrm>
              <a:off x="76200" y="0"/>
              <a:ext cx="660400" cy="736600"/>
            </a:xfrm>
            <a:prstGeom prst="rect">
              <a:avLst/>
            </a:prstGeom>
          </p:spPr>
          <p:txBody>
            <a:bodyPr lIns="50800" tIns="50800" rIns="50800" bIns="50800" rtlCol="0" anchor="ctr"/>
            <a:lstStyle/>
            <a:p>
              <a:pPr algn="ctr">
                <a:lnSpc>
                  <a:spcPts val="2940"/>
                </a:lnSpc>
              </a:pPr>
              <a:endParaRPr/>
            </a:p>
          </p:txBody>
        </p:sp>
      </p:grpSp>
      <p:sp>
        <p:nvSpPr>
          <p:cNvPr id="24" name="TextBox 24">
            <a:extLst>
              <a:ext uri="{C183D7F6-B498-43B3-948B-1728B52AA6E4}">
                <adec:decorative xmlns:adec="http://schemas.microsoft.com/office/drawing/2017/decorative" val="1"/>
              </a:ext>
            </a:extLst>
          </p:cNvPr>
          <p:cNvSpPr txBox="1"/>
          <p:nvPr/>
        </p:nvSpPr>
        <p:spPr>
          <a:xfrm>
            <a:off x="8271088" y="6993564"/>
            <a:ext cx="698747" cy="504806"/>
          </a:xfrm>
          <a:prstGeom prst="rect">
            <a:avLst/>
          </a:prstGeom>
        </p:spPr>
        <p:txBody>
          <a:bodyPr lIns="0" tIns="0" rIns="0" bIns="0" rtlCol="0" anchor="t">
            <a:spAutoFit/>
          </a:bodyPr>
          <a:lstStyle/>
          <a:p>
            <a:pPr marL="0" lvl="0" indent="0" algn="ctr">
              <a:lnSpc>
                <a:spcPts val="3600"/>
              </a:lnSpc>
            </a:pPr>
            <a:r>
              <a:rPr lang="en-US" sz="3000" spc="-30">
                <a:solidFill>
                  <a:srgbClr val="000000"/>
                </a:solidFill>
                <a:latin typeface="Telegraf"/>
                <a:ea typeface="Telegraf"/>
                <a:cs typeface="Telegraf"/>
                <a:sym typeface="Telegraf"/>
              </a:rPr>
              <a:t>4</a:t>
            </a:r>
          </a:p>
        </p:txBody>
      </p:sp>
      <p:grpSp>
        <p:nvGrpSpPr>
          <p:cNvPr id="25" name="Group 25">
            <a:extLst>
              <a:ext uri="{C183D7F6-B498-43B3-948B-1728B52AA6E4}">
                <adec:decorative xmlns:adec="http://schemas.microsoft.com/office/drawing/2017/decorative" val="1"/>
              </a:ext>
            </a:extLst>
          </p:cNvPr>
          <p:cNvGrpSpPr/>
          <p:nvPr/>
        </p:nvGrpSpPr>
        <p:grpSpPr>
          <a:xfrm>
            <a:off x="8162747" y="5390324"/>
            <a:ext cx="915428" cy="915428"/>
            <a:chOff x="0" y="0"/>
            <a:chExt cx="812800" cy="812800"/>
          </a:xfrm>
        </p:grpSpPr>
        <p:sp>
          <p:nvSpPr>
            <p:cNvPr id="26" name="Freeform 2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27" name="TextBox 27"/>
            <p:cNvSpPr txBox="1"/>
            <p:nvPr/>
          </p:nvSpPr>
          <p:spPr>
            <a:xfrm>
              <a:off x="76200" y="0"/>
              <a:ext cx="660400" cy="736600"/>
            </a:xfrm>
            <a:prstGeom prst="rect">
              <a:avLst/>
            </a:prstGeom>
          </p:spPr>
          <p:txBody>
            <a:bodyPr lIns="50800" tIns="50800" rIns="50800" bIns="50800" rtlCol="0" anchor="ctr"/>
            <a:lstStyle/>
            <a:p>
              <a:pPr algn="ctr">
                <a:lnSpc>
                  <a:spcPts val="2940"/>
                </a:lnSpc>
              </a:pPr>
              <a:endParaRPr/>
            </a:p>
          </p:txBody>
        </p:sp>
      </p:grpSp>
      <p:sp>
        <p:nvSpPr>
          <p:cNvPr id="28" name="TextBox 28">
            <a:extLst>
              <a:ext uri="{C183D7F6-B498-43B3-948B-1728B52AA6E4}">
                <adec:decorative xmlns:adec="http://schemas.microsoft.com/office/drawing/2017/decorative" val="1"/>
              </a:ext>
            </a:extLst>
          </p:cNvPr>
          <p:cNvSpPr txBox="1"/>
          <p:nvPr/>
        </p:nvSpPr>
        <p:spPr>
          <a:xfrm>
            <a:off x="8207074" y="5571760"/>
            <a:ext cx="826774" cy="504806"/>
          </a:xfrm>
          <a:prstGeom prst="rect">
            <a:avLst/>
          </a:prstGeom>
        </p:spPr>
        <p:txBody>
          <a:bodyPr lIns="0" tIns="0" rIns="0" bIns="0" rtlCol="0" anchor="t">
            <a:spAutoFit/>
          </a:bodyPr>
          <a:lstStyle/>
          <a:p>
            <a:pPr marL="0" lvl="0" indent="0" algn="ctr">
              <a:lnSpc>
                <a:spcPts val="3600"/>
              </a:lnSpc>
              <a:spcBef>
                <a:spcPct val="0"/>
              </a:spcBef>
            </a:pPr>
            <a:r>
              <a:rPr lang="en-US" sz="3000" u="none" strike="noStrike" spc="-30">
                <a:solidFill>
                  <a:srgbClr val="000000"/>
                </a:solidFill>
                <a:latin typeface="Telegraf"/>
                <a:ea typeface="Telegraf"/>
                <a:cs typeface="Telegraf"/>
                <a:sym typeface="Telegraf"/>
              </a:rPr>
              <a:t>3</a:t>
            </a:r>
          </a:p>
        </p:txBody>
      </p:sp>
      <p:grpSp>
        <p:nvGrpSpPr>
          <p:cNvPr id="29" name="Group 29">
            <a:extLst>
              <a:ext uri="{C183D7F6-B498-43B3-948B-1728B52AA6E4}">
                <adec:decorative xmlns:adec="http://schemas.microsoft.com/office/drawing/2017/decorative" val="1"/>
              </a:ext>
            </a:extLst>
          </p:cNvPr>
          <p:cNvGrpSpPr/>
          <p:nvPr/>
        </p:nvGrpSpPr>
        <p:grpSpPr>
          <a:xfrm>
            <a:off x="8162747" y="3968520"/>
            <a:ext cx="915428" cy="915428"/>
            <a:chOff x="0" y="0"/>
            <a:chExt cx="812800" cy="812800"/>
          </a:xfrm>
        </p:grpSpPr>
        <p:sp>
          <p:nvSpPr>
            <p:cNvPr id="30" name="Freeform 3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31" name="TextBox 31"/>
            <p:cNvSpPr txBox="1"/>
            <p:nvPr/>
          </p:nvSpPr>
          <p:spPr>
            <a:xfrm>
              <a:off x="76200" y="0"/>
              <a:ext cx="660400" cy="736600"/>
            </a:xfrm>
            <a:prstGeom prst="rect">
              <a:avLst/>
            </a:prstGeom>
          </p:spPr>
          <p:txBody>
            <a:bodyPr lIns="50800" tIns="50800" rIns="50800" bIns="50800" rtlCol="0" anchor="ctr"/>
            <a:lstStyle/>
            <a:p>
              <a:pPr algn="ctr">
                <a:lnSpc>
                  <a:spcPts val="2940"/>
                </a:lnSpc>
              </a:pPr>
              <a:endParaRPr/>
            </a:p>
          </p:txBody>
        </p:sp>
      </p:grpSp>
      <p:sp>
        <p:nvSpPr>
          <p:cNvPr id="32" name="TextBox 32">
            <a:extLst>
              <a:ext uri="{C183D7F6-B498-43B3-948B-1728B52AA6E4}">
                <adec:decorative xmlns:adec="http://schemas.microsoft.com/office/drawing/2017/decorative" val="1"/>
              </a:ext>
            </a:extLst>
          </p:cNvPr>
          <p:cNvSpPr txBox="1"/>
          <p:nvPr/>
        </p:nvSpPr>
        <p:spPr>
          <a:xfrm>
            <a:off x="8207074" y="4149957"/>
            <a:ext cx="826774" cy="504806"/>
          </a:xfrm>
          <a:prstGeom prst="rect">
            <a:avLst/>
          </a:prstGeom>
        </p:spPr>
        <p:txBody>
          <a:bodyPr lIns="0" tIns="0" rIns="0" bIns="0" rtlCol="0" anchor="t">
            <a:spAutoFit/>
          </a:bodyPr>
          <a:lstStyle/>
          <a:p>
            <a:pPr marL="0" lvl="0" indent="0" algn="ctr">
              <a:lnSpc>
                <a:spcPts val="3600"/>
              </a:lnSpc>
              <a:spcBef>
                <a:spcPct val="0"/>
              </a:spcBef>
            </a:pPr>
            <a:r>
              <a:rPr lang="en-US" sz="3000" u="none" strike="noStrike" spc="-30">
                <a:solidFill>
                  <a:srgbClr val="000000"/>
                </a:solidFill>
                <a:latin typeface="Telegraf"/>
                <a:ea typeface="Telegraf"/>
                <a:cs typeface="Telegraf"/>
                <a:sym typeface="Telegraf"/>
              </a:rPr>
              <a:t>2</a:t>
            </a:r>
          </a:p>
        </p:txBody>
      </p:sp>
      <p:sp>
        <p:nvSpPr>
          <p:cNvPr id="33" name="Freeform 33">
            <a:extLst>
              <a:ext uri="{C183D7F6-B498-43B3-948B-1728B52AA6E4}">
                <adec:decorative xmlns:adec="http://schemas.microsoft.com/office/drawing/2017/decorative" val="1"/>
              </a:ext>
            </a:extLst>
          </p:cNvPr>
          <p:cNvSpPr/>
          <p:nvPr/>
        </p:nvSpPr>
        <p:spPr>
          <a:xfrm>
            <a:off x="16805262" y="803243"/>
            <a:ext cx="393726" cy="393726"/>
          </a:xfrm>
          <a:custGeom>
            <a:avLst/>
            <a:gdLst/>
            <a:ahLst/>
            <a:cxnLst/>
            <a:rect l="l" t="t" r="r" b="b"/>
            <a:pathLst>
              <a:path w="393726" h="393726">
                <a:moveTo>
                  <a:pt x="0" y="0"/>
                </a:moveTo>
                <a:lnTo>
                  <a:pt x="393726" y="0"/>
                </a:lnTo>
                <a:lnTo>
                  <a:pt x="393726" y="393726"/>
                </a:lnTo>
                <a:lnTo>
                  <a:pt x="0" y="393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4" name="TextBox 34">
            <a:extLst>
              <a:ext uri="{C183D7F6-B498-43B3-948B-1728B52AA6E4}">
                <adec:decorative xmlns:adec="http://schemas.microsoft.com/office/drawing/2017/decorative" val="1"/>
              </a:ext>
            </a:extLst>
          </p:cNvPr>
          <p:cNvSpPr txBox="1"/>
          <p:nvPr/>
        </p:nvSpPr>
        <p:spPr>
          <a:xfrm>
            <a:off x="1028700" y="727043"/>
            <a:ext cx="1721538" cy="1062609"/>
          </a:xfrm>
          <a:prstGeom prst="rect">
            <a:avLst/>
          </a:prstGeom>
        </p:spPr>
        <p:txBody>
          <a:bodyPr lIns="0" tIns="0" rIns="0" bIns="0" rtlCol="0" anchor="t">
            <a:spAutoFit/>
          </a:bodyPr>
          <a:lstStyle/>
          <a:p>
            <a:pPr algn="l">
              <a:lnSpc>
                <a:spcPts val="5039"/>
              </a:lnSpc>
            </a:pPr>
            <a:r>
              <a:rPr lang="en-US" sz="3599" b="1">
                <a:solidFill>
                  <a:srgbClr val="000000"/>
                </a:solidFill>
                <a:latin typeface="Clancy 1 Bold"/>
                <a:ea typeface="Clancy 1 Bold"/>
                <a:cs typeface="Clancy 1 Bold"/>
                <a:sym typeface="Clancy 1 Bold"/>
              </a:rPr>
              <a:t>Diver - </a:t>
            </a:r>
          </a:p>
          <a:p>
            <a:pPr marL="0" lvl="0" indent="0" algn="l">
              <a:lnSpc>
                <a:spcPts val="2015"/>
              </a:lnSpc>
            </a:pPr>
            <a:r>
              <a:rPr lang="en-US" sz="3599" b="1">
                <a:solidFill>
                  <a:srgbClr val="000000"/>
                </a:solidFill>
                <a:latin typeface="Clancy 1 Bold"/>
                <a:ea typeface="Clancy 1 Bold"/>
                <a:cs typeface="Clancy 1 Bold"/>
                <a:sym typeface="Clancy 1 Bold"/>
              </a:rPr>
              <a:t>sified:</a:t>
            </a:r>
          </a:p>
        </p:txBody>
      </p:sp>
      <p:grpSp>
        <p:nvGrpSpPr>
          <p:cNvPr id="35" name="Group 35">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36" name="Group 36"/>
            <p:cNvGrpSpPr/>
            <p:nvPr/>
          </p:nvGrpSpPr>
          <p:grpSpPr>
            <a:xfrm>
              <a:off x="0" y="0"/>
              <a:ext cx="24384000" cy="1371600"/>
              <a:chOff x="0" y="0"/>
              <a:chExt cx="4816593" cy="270933"/>
            </a:xfrm>
          </p:grpSpPr>
          <p:sp>
            <p:nvSpPr>
              <p:cNvPr id="37" name="Freeform 3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38" name="TextBox 38"/>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39" name="Freeform 39"/>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5"/>
              <a:stretch>
                <a:fillRect r="-252569"/>
              </a:stretch>
            </a:blipFill>
          </p:spPr>
          <p:txBody>
            <a:bodyPr/>
            <a:lstStyle/>
            <a:p>
              <a:endParaRPr lang="en-AU"/>
            </a:p>
          </p:txBody>
        </p:sp>
        <p:sp>
          <p:nvSpPr>
            <p:cNvPr id="40" name="Freeform 40"/>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6"/>
              <a:stretch>
                <a:fillRect l="-48740" t="-24700" b="-31531"/>
              </a:stretch>
            </a:blipFill>
          </p:spPr>
          <p:txBody>
            <a:bodyPr/>
            <a:lstStyle/>
            <a:p>
              <a:endParaRPr lang="en-AU"/>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EA434A5-67DD-0CB3-EC31-AA5682C68CAE}"/>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dirty="0"/>
              <a:t>Introducing the Team</a:t>
            </a:r>
          </a:p>
        </p:txBody>
      </p:sp>
      <p:sp>
        <p:nvSpPr>
          <p:cNvPr id="2" name="AutoShape 2">
            <a:extLst>
              <a:ext uri="{C183D7F6-B498-43B3-948B-1728B52AA6E4}">
                <adec:decorative xmlns:adec="http://schemas.microsoft.com/office/drawing/2017/decorative" val="1"/>
              </a:ext>
            </a:extLst>
          </p:cNvPr>
          <p:cNvSpPr/>
          <p:nvPr/>
        </p:nvSpPr>
        <p:spPr>
          <a:xfrm flipV="1">
            <a:off x="-736055" y="4526083"/>
            <a:ext cx="19760110" cy="0"/>
          </a:xfrm>
          <a:prstGeom prst="line">
            <a:avLst/>
          </a:prstGeom>
          <a:ln w="19050" cap="flat">
            <a:solidFill>
              <a:srgbClr val="E4E5DE"/>
            </a:solidFill>
            <a:prstDash val="solid"/>
            <a:headEnd type="none" w="sm" len="sm"/>
            <a:tailEnd type="none" w="sm" len="sm"/>
          </a:ln>
        </p:spPr>
        <p:txBody>
          <a:bodyPr/>
          <a:lstStyle/>
          <a:p>
            <a:endParaRPr lang="en-AU"/>
          </a:p>
        </p:txBody>
      </p:sp>
      <p:grpSp>
        <p:nvGrpSpPr>
          <p:cNvPr id="3" name="Group 3" descr="Image of Professor Terry Cumming, she has ash blonde hair, wearing a mixed stripe shirt as she looks towards the camera and smiles"/>
          <p:cNvGrpSpPr/>
          <p:nvPr/>
        </p:nvGrpSpPr>
        <p:grpSpPr>
          <a:xfrm>
            <a:off x="1347369" y="2373406"/>
            <a:ext cx="3127538" cy="3680683"/>
            <a:chOff x="0" y="0"/>
            <a:chExt cx="4170050" cy="4907577"/>
          </a:xfrm>
        </p:grpSpPr>
        <p:pic>
          <p:nvPicPr>
            <p:cNvPr id="4" name="Picture 4" descr="Image of Professor Terry Cumming, she has ash blonde hair, wearing a mixed stripe shirt as she looks towards the camera and smiles"/>
            <p:cNvPicPr>
              <a:picLocks noChangeAspect="1"/>
            </p:cNvPicPr>
            <p:nvPr/>
          </p:nvPicPr>
          <p:blipFill>
            <a:blip r:embed="rId2"/>
            <a:srcRect l="7514" r="7514"/>
            <a:stretch>
              <a:fillRect/>
            </a:stretch>
          </p:blipFill>
          <p:spPr>
            <a:xfrm>
              <a:off x="0" y="0"/>
              <a:ext cx="4170050" cy="4907577"/>
            </a:xfrm>
            <a:prstGeom prst="rect">
              <a:avLst/>
            </a:prstGeom>
          </p:spPr>
        </p:pic>
      </p:grpSp>
      <p:sp>
        <p:nvSpPr>
          <p:cNvPr id="20" name="TextBox 20"/>
          <p:cNvSpPr txBox="1"/>
          <p:nvPr/>
        </p:nvSpPr>
        <p:spPr>
          <a:xfrm>
            <a:off x="453503" y="6379721"/>
            <a:ext cx="4340358" cy="1191509"/>
          </a:xfrm>
          <a:prstGeom prst="rect">
            <a:avLst/>
          </a:prstGeom>
        </p:spPr>
        <p:txBody>
          <a:bodyPr lIns="0" tIns="0" rIns="0" bIns="0" rtlCol="0" anchor="t">
            <a:spAutoFit/>
          </a:bodyPr>
          <a:lstStyle/>
          <a:p>
            <a:pPr marL="0" lvl="0" indent="0" algn="ctr">
              <a:lnSpc>
                <a:spcPts val="4508"/>
              </a:lnSpc>
            </a:pPr>
            <a:r>
              <a:rPr lang="en-US" sz="4508" b="1" spc="76" dirty="0">
                <a:solidFill>
                  <a:srgbClr val="FEDC00"/>
                </a:solidFill>
                <a:latin typeface="Clancy 1 Bold"/>
                <a:ea typeface="Clancy 1 Bold"/>
                <a:cs typeface="Clancy 1 Bold"/>
                <a:sym typeface="Clancy 1 Bold"/>
              </a:rPr>
              <a:t>Professor Terry Cumming</a:t>
            </a:r>
          </a:p>
        </p:txBody>
      </p:sp>
      <p:sp>
        <p:nvSpPr>
          <p:cNvPr id="21" name="TextBox 21"/>
          <p:cNvSpPr txBox="1"/>
          <p:nvPr/>
        </p:nvSpPr>
        <p:spPr>
          <a:xfrm>
            <a:off x="1712448" y="7886088"/>
            <a:ext cx="1822469" cy="559780"/>
          </a:xfrm>
          <a:prstGeom prst="rect">
            <a:avLst/>
          </a:prstGeom>
        </p:spPr>
        <p:txBody>
          <a:bodyPr lIns="0" tIns="0" rIns="0" bIns="0" rtlCol="0" anchor="t">
            <a:spAutoFit/>
          </a:bodyPr>
          <a:lstStyle/>
          <a:p>
            <a:pPr algn="ctr">
              <a:lnSpc>
                <a:spcPts val="4782"/>
              </a:lnSpc>
            </a:pPr>
            <a:r>
              <a:rPr lang="en-US" sz="3416">
                <a:solidFill>
                  <a:srgbClr val="FFFFFF"/>
                </a:solidFill>
                <a:latin typeface="Roboto Mono"/>
                <a:ea typeface="Roboto Mono"/>
                <a:cs typeface="Roboto Mono"/>
                <a:sym typeface="Roboto Mono"/>
              </a:rPr>
              <a:t>she/her</a:t>
            </a:r>
          </a:p>
        </p:txBody>
      </p:sp>
      <p:grpSp>
        <p:nvGrpSpPr>
          <p:cNvPr id="6" name="Group 6" descr="Image of Aaron Saint James in a white shirt and brown scarf standing in front of a bush"/>
          <p:cNvGrpSpPr/>
          <p:nvPr/>
        </p:nvGrpSpPr>
        <p:grpSpPr>
          <a:xfrm>
            <a:off x="5560647" y="2373392"/>
            <a:ext cx="3127538" cy="3680683"/>
            <a:chOff x="0" y="0"/>
            <a:chExt cx="4170050" cy="4907577"/>
          </a:xfrm>
        </p:grpSpPr>
        <p:pic>
          <p:nvPicPr>
            <p:cNvPr id="7" name="Picture 7" descr="Image of Aaron Saint James in a white shirt and brown scarf standing in front of a bush"/>
            <p:cNvPicPr>
              <a:picLocks noChangeAspect="1"/>
            </p:cNvPicPr>
            <p:nvPr/>
          </p:nvPicPr>
          <p:blipFill>
            <a:blip r:embed="rId3"/>
            <a:srcRect l="27584" t="10735" r="21686" b="49535"/>
            <a:stretch>
              <a:fillRect/>
            </a:stretch>
          </p:blipFill>
          <p:spPr>
            <a:xfrm>
              <a:off x="0" y="0"/>
              <a:ext cx="4170050" cy="4907577"/>
            </a:xfrm>
            <a:prstGeom prst="rect">
              <a:avLst/>
            </a:prstGeom>
          </p:spPr>
        </p:pic>
      </p:grpSp>
      <p:sp>
        <p:nvSpPr>
          <p:cNvPr id="26" name="TextBox 26"/>
          <p:cNvSpPr txBox="1"/>
          <p:nvPr/>
        </p:nvSpPr>
        <p:spPr>
          <a:xfrm>
            <a:off x="4954236" y="6379721"/>
            <a:ext cx="4340358" cy="1191495"/>
          </a:xfrm>
          <a:prstGeom prst="rect">
            <a:avLst/>
          </a:prstGeom>
        </p:spPr>
        <p:txBody>
          <a:bodyPr lIns="0" tIns="0" rIns="0" bIns="0" rtlCol="0" anchor="t">
            <a:spAutoFit/>
          </a:bodyPr>
          <a:lstStyle/>
          <a:p>
            <a:pPr algn="ctr">
              <a:lnSpc>
                <a:spcPts val="4508"/>
              </a:lnSpc>
            </a:pPr>
            <a:r>
              <a:rPr lang="en-US" sz="4508" b="1" spc="76">
                <a:solidFill>
                  <a:srgbClr val="FEDC00"/>
                </a:solidFill>
                <a:latin typeface="Clancy 1 Bold"/>
                <a:ea typeface="Clancy 1 Bold"/>
                <a:cs typeface="Clancy 1 Bold"/>
                <a:sym typeface="Clancy 1 Bold"/>
              </a:rPr>
              <a:t>Aaron </a:t>
            </a:r>
          </a:p>
          <a:p>
            <a:pPr marL="0" lvl="0" indent="0" algn="ctr">
              <a:lnSpc>
                <a:spcPts val="4508"/>
              </a:lnSpc>
            </a:pPr>
            <a:r>
              <a:rPr lang="en-US" sz="4508" b="1" spc="76">
                <a:solidFill>
                  <a:srgbClr val="FEDC00"/>
                </a:solidFill>
                <a:latin typeface="Clancy 1 Bold"/>
                <a:ea typeface="Clancy 1 Bold"/>
                <a:cs typeface="Clancy 1 Bold"/>
                <a:sym typeface="Clancy 1 Bold"/>
              </a:rPr>
              <a:t>Saint-James</a:t>
            </a:r>
          </a:p>
        </p:txBody>
      </p:sp>
      <p:sp>
        <p:nvSpPr>
          <p:cNvPr id="27" name="TextBox 27"/>
          <p:cNvSpPr txBox="1"/>
          <p:nvPr/>
        </p:nvSpPr>
        <p:spPr>
          <a:xfrm>
            <a:off x="6343358" y="7886088"/>
            <a:ext cx="1562116" cy="559780"/>
          </a:xfrm>
          <a:prstGeom prst="rect">
            <a:avLst/>
          </a:prstGeom>
        </p:spPr>
        <p:txBody>
          <a:bodyPr lIns="0" tIns="0" rIns="0" bIns="0" rtlCol="0" anchor="t">
            <a:spAutoFit/>
          </a:bodyPr>
          <a:lstStyle/>
          <a:p>
            <a:pPr algn="ctr">
              <a:lnSpc>
                <a:spcPts val="4782"/>
              </a:lnSpc>
            </a:pPr>
            <a:r>
              <a:rPr lang="en-US" sz="3416">
                <a:solidFill>
                  <a:srgbClr val="FFFFFF"/>
                </a:solidFill>
                <a:latin typeface="Roboto Mono"/>
                <a:ea typeface="Roboto Mono"/>
                <a:cs typeface="Roboto Mono"/>
                <a:sym typeface="Roboto Mono"/>
              </a:rPr>
              <a:t>he/him</a:t>
            </a:r>
          </a:p>
        </p:txBody>
      </p:sp>
      <p:grpSp>
        <p:nvGrpSpPr>
          <p:cNvPr id="15" name="Group 15" descr="Image of Karen Kriss wearing yellow glasses and a black shirt"/>
          <p:cNvGrpSpPr/>
          <p:nvPr/>
        </p:nvGrpSpPr>
        <p:grpSpPr>
          <a:xfrm>
            <a:off x="9901005" y="2373406"/>
            <a:ext cx="3127538" cy="3680683"/>
            <a:chOff x="0" y="0"/>
            <a:chExt cx="4170050" cy="4907577"/>
          </a:xfrm>
        </p:grpSpPr>
        <p:pic>
          <p:nvPicPr>
            <p:cNvPr id="16" name="Picture 16" descr="Image of Karen Kriss wearing yellow glasses and a black shirt"/>
            <p:cNvPicPr>
              <a:picLocks noChangeAspect="1"/>
            </p:cNvPicPr>
            <p:nvPr/>
          </p:nvPicPr>
          <p:blipFill>
            <a:blip r:embed="rId4"/>
            <a:srcRect l="7514" r="7514"/>
            <a:stretch>
              <a:fillRect/>
            </a:stretch>
          </p:blipFill>
          <p:spPr>
            <a:xfrm>
              <a:off x="0" y="0"/>
              <a:ext cx="4170050" cy="4907577"/>
            </a:xfrm>
            <a:prstGeom prst="rect">
              <a:avLst/>
            </a:prstGeom>
          </p:spPr>
        </p:pic>
      </p:grpSp>
      <p:sp>
        <p:nvSpPr>
          <p:cNvPr id="23" name="TextBox 23"/>
          <p:cNvSpPr txBox="1"/>
          <p:nvPr/>
        </p:nvSpPr>
        <p:spPr>
          <a:xfrm>
            <a:off x="9144000" y="6379734"/>
            <a:ext cx="4490953" cy="1191495"/>
          </a:xfrm>
          <a:prstGeom prst="rect">
            <a:avLst/>
          </a:prstGeom>
        </p:spPr>
        <p:txBody>
          <a:bodyPr lIns="0" tIns="0" rIns="0" bIns="0" rtlCol="0" anchor="t">
            <a:spAutoFit/>
          </a:bodyPr>
          <a:lstStyle/>
          <a:p>
            <a:pPr algn="ctr">
              <a:lnSpc>
                <a:spcPts val="4508"/>
              </a:lnSpc>
            </a:pPr>
            <a:r>
              <a:rPr lang="en-US" sz="4508" b="1" spc="76" dirty="0">
                <a:solidFill>
                  <a:srgbClr val="FEDC00"/>
                </a:solidFill>
                <a:latin typeface="Clancy 1 Bold"/>
                <a:ea typeface="Clancy 1 Bold"/>
                <a:cs typeface="Clancy 1 Bold"/>
                <a:sym typeface="Clancy 1 Bold"/>
              </a:rPr>
              <a:t>Senior Lecturer</a:t>
            </a:r>
          </a:p>
          <a:p>
            <a:pPr marL="0" lvl="0" indent="0" algn="ctr">
              <a:lnSpc>
                <a:spcPts val="4508"/>
              </a:lnSpc>
            </a:pPr>
            <a:r>
              <a:rPr lang="en-US" sz="4508" b="1" spc="76" dirty="0">
                <a:solidFill>
                  <a:srgbClr val="FEDC00"/>
                </a:solidFill>
                <a:latin typeface="Clancy 1 Bold"/>
                <a:ea typeface="Clancy 1 Bold"/>
                <a:cs typeface="Clancy 1 Bold"/>
                <a:sym typeface="Clancy 1 Bold"/>
              </a:rPr>
              <a:t>Karen </a:t>
            </a:r>
            <a:r>
              <a:rPr lang="en-US" sz="4508" b="1" spc="76" dirty="0" err="1">
                <a:solidFill>
                  <a:srgbClr val="FEDC00"/>
                </a:solidFill>
                <a:latin typeface="Clancy 1 Bold"/>
                <a:ea typeface="Clancy 1 Bold"/>
                <a:cs typeface="Clancy 1 Bold"/>
                <a:sym typeface="Clancy 1 Bold"/>
              </a:rPr>
              <a:t>Kriss</a:t>
            </a:r>
            <a:endParaRPr lang="en-US" sz="4508" b="1" spc="76" dirty="0">
              <a:solidFill>
                <a:srgbClr val="FEDC00"/>
              </a:solidFill>
              <a:latin typeface="Clancy 1 Bold"/>
              <a:ea typeface="Clancy 1 Bold"/>
              <a:cs typeface="Clancy 1 Bold"/>
              <a:sym typeface="Clancy 1 Bold"/>
            </a:endParaRPr>
          </a:p>
        </p:txBody>
      </p:sp>
      <p:sp>
        <p:nvSpPr>
          <p:cNvPr id="24" name="TextBox 24"/>
          <p:cNvSpPr txBox="1"/>
          <p:nvPr/>
        </p:nvSpPr>
        <p:spPr>
          <a:xfrm>
            <a:off x="10553540" y="7886087"/>
            <a:ext cx="1822469" cy="559781"/>
          </a:xfrm>
          <a:prstGeom prst="rect">
            <a:avLst/>
          </a:prstGeom>
        </p:spPr>
        <p:txBody>
          <a:bodyPr lIns="0" tIns="0" rIns="0" bIns="0" rtlCol="0" anchor="t">
            <a:spAutoFit/>
          </a:bodyPr>
          <a:lstStyle/>
          <a:p>
            <a:pPr algn="ctr">
              <a:lnSpc>
                <a:spcPts val="4782"/>
              </a:lnSpc>
            </a:pPr>
            <a:r>
              <a:rPr lang="en-US" sz="3416">
                <a:solidFill>
                  <a:srgbClr val="FFFFFF"/>
                </a:solidFill>
                <a:latin typeface="Roboto Mono"/>
                <a:ea typeface="Roboto Mono"/>
                <a:cs typeface="Roboto Mono"/>
                <a:sym typeface="Roboto Mono"/>
              </a:rPr>
              <a:t>she/her</a:t>
            </a:r>
          </a:p>
        </p:txBody>
      </p:sp>
      <p:grpSp>
        <p:nvGrpSpPr>
          <p:cNvPr id="17" name="Group 17" descr="Image of Chantel Le Cross with purple and pink hair sitting on steps in front of a building">
            <a:extLst>
              <a:ext uri="{C183D7F6-B498-43B3-948B-1728B52AA6E4}">
                <adec:decorative xmlns:adec="http://schemas.microsoft.com/office/drawing/2017/decorative" val="0"/>
              </a:ext>
            </a:extLst>
          </p:cNvPr>
          <p:cNvGrpSpPr/>
          <p:nvPr/>
        </p:nvGrpSpPr>
        <p:grpSpPr>
          <a:xfrm>
            <a:off x="14100549" y="2373406"/>
            <a:ext cx="3127538" cy="3680683"/>
            <a:chOff x="0" y="0"/>
            <a:chExt cx="4170050" cy="4907577"/>
          </a:xfrm>
        </p:grpSpPr>
        <p:pic>
          <p:nvPicPr>
            <p:cNvPr id="18" name="Picture 18" descr="Image of Chantel Le Cross with purple and pink hair sitting on steps in front of a building"/>
            <p:cNvPicPr>
              <a:picLocks noChangeAspect="1"/>
            </p:cNvPicPr>
            <p:nvPr/>
          </p:nvPicPr>
          <p:blipFill>
            <a:blip r:embed="rId5"/>
            <a:srcRect l="25391" t="17172" r="21707" b="41397"/>
            <a:stretch>
              <a:fillRect/>
            </a:stretch>
          </p:blipFill>
          <p:spPr>
            <a:xfrm>
              <a:off x="0" y="0"/>
              <a:ext cx="4170050" cy="4907577"/>
            </a:xfrm>
            <a:prstGeom prst="rect">
              <a:avLst/>
            </a:prstGeom>
          </p:spPr>
        </p:pic>
      </p:grpSp>
      <p:sp>
        <p:nvSpPr>
          <p:cNvPr id="29" name="TextBox 29"/>
          <p:cNvSpPr txBox="1"/>
          <p:nvPr/>
        </p:nvSpPr>
        <p:spPr>
          <a:xfrm>
            <a:off x="13494139" y="6379721"/>
            <a:ext cx="4340358" cy="1191495"/>
          </a:xfrm>
          <a:prstGeom prst="rect">
            <a:avLst/>
          </a:prstGeom>
        </p:spPr>
        <p:txBody>
          <a:bodyPr lIns="0" tIns="0" rIns="0" bIns="0" rtlCol="0" anchor="t">
            <a:spAutoFit/>
          </a:bodyPr>
          <a:lstStyle/>
          <a:p>
            <a:pPr algn="ctr">
              <a:lnSpc>
                <a:spcPts val="4508"/>
              </a:lnSpc>
            </a:pPr>
            <a:r>
              <a:rPr lang="en-US" sz="4508" b="1" spc="76">
                <a:solidFill>
                  <a:srgbClr val="FEDC00"/>
                </a:solidFill>
                <a:latin typeface="Clancy 1 Bold"/>
                <a:ea typeface="Clancy 1 Bold"/>
                <a:cs typeface="Clancy 1 Bold"/>
                <a:sym typeface="Clancy 1 Bold"/>
              </a:rPr>
              <a:t>Chantel</a:t>
            </a:r>
          </a:p>
          <a:p>
            <a:pPr marL="0" lvl="0" indent="0" algn="ctr">
              <a:lnSpc>
                <a:spcPts val="4508"/>
              </a:lnSpc>
            </a:pPr>
            <a:r>
              <a:rPr lang="en-US" sz="4508" b="1" spc="76">
                <a:solidFill>
                  <a:srgbClr val="FEDC00"/>
                </a:solidFill>
                <a:latin typeface="Clancy 1 Bold"/>
                <a:ea typeface="Clancy 1 Bold"/>
                <a:cs typeface="Clancy 1 Bold"/>
                <a:sym typeface="Clancy 1 Bold"/>
              </a:rPr>
              <a:t> Le Cross</a:t>
            </a:r>
          </a:p>
        </p:txBody>
      </p:sp>
      <p:sp>
        <p:nvSpPr>
          <p:cNvPr id="30" name="TextBox 30"/>
          <p:cNvSpPr txBox="1"/>
          <p:nvPr/>
        </p:nvSpPr>
        <p:spPr>
          <a:xfrm>
            <a:off x="14492732" y="7886088"/>
            <a:ext cx="2343173" cy="559780"/>
          </a:xfrm>
          <a:prstGeom prst="rect">
            <a:avLst/>
          </a:prstGeom>
        </p:spPr>
        <p:txBody>
          <a:bodyPr lIns="0" tIns="0" rIns="0" bIns="0" rtlCol="0" anchor="t">
            <a:spAutoFit/>
          </a:bodyPr>
          <a:lstStyle/>
          <a:p>
            <a:pPr algn="ctr">
              <a:lnSpc>
                <a:spcPts val="4782"/>
              </a:lnSpc>
            </a:pPr>
            <a:r>
              <a:rPr lang="en-US" sz="3416">
                <a:solidFill>
                  <a:srgbClr val="FFFFFF"/>
                </a:solidFill>
                <a:latin typeface="Roboto Mono"/>
                <a:ea typeface="Roboto Mono"/>
                <a:cs typeface="Roboto Mono"/>
                <a:sym typeface="Roboto Mono"/>
              </a:rPr>
              <a:t>they/them</a:t>
            </a:r>
          </a:p>
        </p:txBody>
      </p:sp>
      <p:sp>
        <p:nvSpPr>
          <p:cNvPr id="8" name="TextBox 8">
            <a:extLst>
              <a:ext uri="{C183D7F6-B498-43B3-948B-1728B52AA6E4}">
                <adec:decorative xmlns:adec="http://schemas.microsoft.com/office/drawing/2017/decorative" val="1"/>
              </a:ext>
            </a:extLst>
          </p:cNvPr>
          <p:cNvSpPr txBox="1"/>
          <p:nvPr/>
        </p:nvSpPr>
        <p:spPr>
          <a:xfrm>
            <a:off x="1028700" y="723919"/>
            <a:ext cx="1721538" cy="1062609"/>
          </a:xfrm>
          <a:prstGeom prst="rect">
            <a:avLst/>
          </a:prstGeom>
        </p:spPr>
        <p:txBody>
          <a:bodyPr lIns="0" tIns="0" rIns="0" bIns="0" rtlCol="0" anchor="t">
            <a:spAutoFit/>
          </a:bodyPr>
          <a:lstStyle/>
          <a:p>
            <a:pPr algn="l">
              <a:lnSpc>
                <a:spcPts val="5039"/>
              </a:lnSpc>
            </a:pPr>
            <a:r>
              <a:rPr lang="en-US" sz="3599" b="1">
                <a:solidFill>
                  <a:srgbClr val="FEDC00"/>
                </a:solidFill>
                <a:latin typeface="Clancy 1 Bold"/>
                <a:ea typeface="Clancy 1 Bold"/>
                <a:cs typeface="Clancy 1 Bold"/>
                <a:sym typeface="Clancy 1 Bold"/>
              </a:rPr>
              <a:t>Diver - </a:t>
            </a:r>
          </a:p>
          <a:p>
            <a:pPr marL="0" lvl="0" indent="0" algn="l">
              <a:lnSpc>
                <a:spcPts val="2015"/>
              </a:lnSpc>
            </a:pPr>
            <a:r>
              <a:rPr lang="en-US" sz="3599" b="1">
                <a:solidFill>
                  <a:srgbClr val="FEDC00"/>
                </a:solidFill>
                <a:latin typeface="Clancy 1 Bold"/>
                <a:ea typeface="Clancy 1 Bold"/>
                <a:cs typeface="Clancy 1 Bold"/>
                <a:sym typeface="Clancy 1 Bold"/>
              </a:rPr>
              <a:t>sified:</a:t>
            </a:r>
          </a:p>
        </p:txBody>
      </p:sp>
      <p:sp>
        <p:nvSpPr>
          <p:cNvPr id="5" name="Freeform 5">
            <a:extLst>
              <a:ext uri="{C183D7F6-B498-43B3-948B-1728B52AA6E4}">
                <adec:decorative xmlns:adec="http://schemas.microsoft.com/office/drawing/2017/decorative" val="1"/>
              </a:ext>
            </a:extLst>
          </p:cNvPr>
          <p:cNvSpPr/>
          <p:nvPr/>
        </p:nvSpPr>
        <p:spPr>
          <a:xfrm>
            <a:off x="17259300" y="8445867"/>
            <a:ext cx="393726" cy="393726"/>
          </a:xfrm>
          <a:custGeom>
            <a:avLst/>
            <a:gdLst/>
            <a:ahLst/>
            <a:cxnLst/>
            <a:rect l="l" t="t" r="r" b="b"/>
            <a:pathLst>
              <a:path w="393726" h="393726">
                <a:moveTo>
                  <a:pt x="0" y="0"/>
                </a:moveTo>
                <a:lnTo>
                  <a:pt x="393726" y="0"/>
                </a:lnTo>
                <a:lnTo>
                  <a:pt x="393726" y="393726"/>
                </a:lnTo>
                <a:lnTo>
                  <a:pt x="0" y="3937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grpSp>
        <p:nvGrpSpPr>
          <p:cNvPr id="9" name="Group 9">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10" name="Group 10"/>
            <p:cNvGrpSpPr/>
            <p:nvPr/>
          </p:nvGrpSpPr>
          <p:grpSpPr>
            <a:xfrm>
              <a:off x="0" y="0"/>
              <a:ext cx="24384000" cy="1371600"/>
              <a:chOff x="0" y="0"/>
              <a:chExt cx="4816593" cy="270933"/>
            </a:xfrm>
          </p:grpSpPr>
          <p:sp>
            <p:nvSpPr>
              <p:cNvPr id="11" name="Freeform 11"/>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12" name="TextBox 12"/>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13" name="Freeform 13"/>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8"/>
              <a:stretch>
                <a:fillRect r="-252569"/>
              </a:stretch>
            </a:blipFill>
          </p:spPr>
          <p:txBody>
            <a:bodyPr/>
            <a:lstStyle/>
            <a:p>
              <a:endParaRPr lang="en-AU"/>
            </a:p>
          </p:txBody>
        </p:sp>
        <p:sp>
          <p:nvSpPr>
            <p:cNvPr id="14" name="Freeform 14"/>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9"/>
              <a:stretch>
                <a:fillRect l="-48740" t="-24700" b="-31531"/>
              </a:stretch>
            </a:blipFill>
          </p:spPr>
          <p:txBody>
            <a:bodyPr/>
            <a:lstStyle/>
            <a:p>
              <a:endParaRPr lang="en-AU"/>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7411404" cy="9258300"/>
            <a:chOff x="0" y="0"/>
            <a:chExt cx="1951975" cy="2438400"/>
          </a:xfrm>
        </p:grpSpPr>
        <p:sp>
          <p:nvSpPr>
            <p:cNvPr id="3" name="Freeform 3">
              <a:extLst>
                <a:ext uri="{C183D7F6-B498-43B3-948B-1728B52AA6E4}">
                  <adec:decorative xmlns:adec="http://schemas.microsoft.com/office/drawing/2017/decorative" val="1"/>
                </a:ext>
              </a:extLst>
            </p:cNvPr>
            <p:cNvSpPr/>
            <p:nvPr/>
          </p:nvSpPr>
          <p:spPr>
            <a:xfrm>
              <a:off x="0" y="0"/>
              <a:ext cx="1951975" cy="2438400"/>
            </a:xfrm>
            <a:custGeom>
              <a:avLst/>
              <a:gdLst/>
              <a:ahLst/>
              <a:cxnLst/>
              <a:rect l="l" t="t" r="r" b="b"/>
              <a:pathLst>
                <a:path w="1951975" h="2438400">
                  <a:moveTo>
                    <a:pt x="0" y="0"/>
                  </a:moveTo>
                  <a:lnTo>
                    <a:pt x="1951975" y="0"/>
                  </a:lnTo>
                  <a:lnTo>
                    <a:pt x="1951975" y="2438400"/>
                  </a:lnTo>
                  <a:lnTo>
                    <a:pt x="0" y="2438400"/>
                  </a:lnTo>
                  <a:close/>
                </a:path>
              </a:pathLst>
            </a:custGeom>
            <a:solidFill>
              <a:srgbClr val="FEDC00"/>
            </a:solidFill>
          </p:spPr>
          <p:txBody>
            <a:bodyPr/>
            <a:lstStyle/>
            <a:p>
              <a:endParaRPr lang="en-AU"/>
            </a:p>
          </p:txBody>
        </p:sp>
        <p:sp>
          <p:nvSpPr>
            <p:cNvPr id="4" name="TextBox 4"/>
            <p:cNvSpPr txBox="1"/>
            <p:nvPr/>
          </p:nvSpPr>
          <p:spPr>
            <a:xfrm>
              <a:off x="0" y="-76200"/>
              <a:ext cx="1951975" cy="2514600"/>
            </a:xfrm>
            <a:prstGeom prst="rect">
              <a:avLst/>
            </a:prstGeom>
          </p:spPr>
          <p:txBody>
            <a:bodyPr lIns="50800" tIns="50800" rIns="50800" bIns="50800" rtlCol="0" anchor="ctr"/>
            <a:lstStyle/>
            <a:p>
              <a:pPr algn="ctr">
                <a:lnSpc>
                  <a:spcPts val="2940"/>
                </a:lnSpc>
              </a:pPr>
              <a:endParaRPr/>
            </a:p>
          </p:txBody>
        </p:sp>
      </p:grpSp>
      <p:sp>
        <p:nvSpPr>
          <p:cNvPr id="14" name="TextBox 14"/>
          <p:cNvSpPr txBox="1">
            <a:spLocks noGrp="1"/>
          </p:cNvSpPr>
          <p:nvPr>
            <p:ph type="title" idx="4294967295"/>
          </p:nvPr>
        </p:nvSpPr>
        <p:spPr>
          <a:xfrm>
            <a:off x="452644" y="7314980"/>
            <a:ext cx="5595507" cy="16563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37"/>
              </a:lnSpc>
              <a:spcBef>
                <a:spcPct val="0"/>
              </a:spcBef>
              <a:spcAft>
                <a:spcPts val="0"/>
              </a:spcAft>
              <a:buClrTx/>
              <a:buSzTx/>
              <a:buFontTx/>
              <a:buNone/>
              <a:tabLst/>
              <a:defRPr/>
            </a:pPr>
            <a:r>
              <a:rPr kumimoji="0" lang="en-US" sz="6337" b="1" i="0" u="none" strike="noStrike" kern="1200" cap="none" spc="-190" normalizeH="0" baseline="0" noProof="0" dirty="0">
                <a:ln>
                  <a:noFill/>
                </a:ln>
                <a:solidFill>
                  <a:srgbClr val="171E19"/>
                </a:solidFill>
                <a:effectLst/>
                <a:uLnTx/>
                <a:uFillTx/>
                <a:latin typeface="Clancy 1 Bold"/>
                <a:ea typeface="Clancy 1 Bold"/>
                <a:cs typeface="Clancy 1 Bold"/>
                <a:sym typeface="Clancy 1 Bold"/>
              </a:rPr>
              <a:t>ABOUT </a:t>
            </a:r>
          </a:p>
          <a:p>
            <a:pPr marL="0" marR="0" lvl="1" indent="0" algn="l" defTabSz="914400" rtl="0" eaLnBrk="1" fontAlgn="auto" latinLnBrk="0" hangingPunct="1">
              <a:lnSpc>
                <a:spcPts val="6337"/>
              </a:lnSpc>
              <a:spcBef>
                <a:spcPct val="0"/>
              </a:spcBef>
              <a:spcAft>
                <a:spcPts val="0"/>
              </a:spcAft>
              <a:buClrTx/>
              <a:buSzTx/>
              <a:buFontTx/>
              <a:buNone/>
              <a:tabLst/>
              <a:defRPr/>
            </a:pPr>
            <a:r>
              <a:rPr kumimoji="0" lang="en-US" sz="6337" b="1" i="0" u="none" strike="noStrike" kern="1200" cap="none" spc="-190" normalizeH="0" baseline="0" noProof="0" dirty="0">
                <a:ln>
                  <a:noFill/>
                </a:ln>
                <a:solidFill>
                  <a:srgbClr val="171E19"/>
                </a:solidFill>
                <a:effectLst/>
                <a:uLnTx/>
                <a:uFillTx/>
                <a:latin typeface="Clancy 1 Bold"/>
                <a:ea typeface="Clancy 1 Bold"/>
                <a:cs typeface="Clancy 1 Bold"/>
                <a:sym typeface="Clancy 1 Bold"/>
              </a:rPr>
              <a:t>DIVERSIFIED</a:t>
            </a:r>
          </a:p>
        </p:txBody>
      </p:sp>
      <p:grpSp>
        <p:nvGrpSpPr>
          <p:cNvPr id="5" name="Group 5" descr="An image of some of the Diversified team holding an award. "/>
          <p:cNvGrpSpPr/>
          <p:nvPr/>
        </p:nvGrpSpPr>
        <p:grpSpPr>
          <a:xfrm>
            <a:off x="0" y="601022"/>
            <a:ext cx="8715684" cy="6434960"/>
            <a:chOff x="0" y="0"/>
            <a:chExt cx="1600961" cy="1182021"/>
          </a:xfrm>
        </p:grpSpPr>
        <p:sp>
          <p:nvSpPr>
            <p:cNvPr id="6" name="Freeform 6" descr="An image of some of the Diversified team holding an award. "/>
            <p:cNvSpPr/>
            <p:nvPr/>
          </p:nvSpPr>
          <p:spPr>
            <a:xfrm>
              <a:off x="0" y="0"/>
              <a:ext cx="1600961" cy="1182021"/>
            </a:xfrm>
            <a:custGeom>
              <a:avLst/>
              <a:gdLst/>
              <a:ahLst/>
              <a:cxnLst/>
              <a:rect l="l" t="t" r="r" b="b"/>
              <a:pathLst>
                <a:path w="1600961" h="1182021">
                  <a:moveTo>
                    <a:pt x="0" y="0"/>
                  </a:moveTo>
                  <a:lnTo>
                    <a:pt x="1600961" y="0"/>
                  </a:lnTo>
                  <a:lnTo>
                    <a:pt x="1600961" y="1182021"/>
                  </a:lnTo>
                  <a:lnTo>
                    <a:pt x="0" y="1182021"/>
                  </a:lnTo>
                  <a:close/>
                </a:path>
              </a:pathLst>
            </a:custGeom>
            <a:blipFill>
              <a:blip r:embed="rId2"/>
              <a:stretch>
                <a:fillRect l="-2953" r="-1691" b="-6171"/>
              </a:stretch>
            </a:blipFill>
          </p:spPr>
          <p:txBody>
            <a:bodyPr/>
            <a:lstStyle/>
            <a:p>
              <a:endParaRPr lang="en-AU"/>
            </a:p>
          </p:txBody>
        </p:sp>
      </p:grpSp>
      <p:grpSp>
        <p:nvGrpSpPr>
          <p:cNvPr id="7" name="Group 7">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8" name="Group 8"/>
            <p:cNvGrpSpPr/>
            <p:nvPr/>
          </p:nvGrpSpPr>
          <p:grpSpPr>
            <a:xfrm>
              <a:off x="0" y="0"/>
              <a:ext cx="24384000" cy="1371600"/>
              <a:chOff x="0" y="0"/>
              <a:chExt cx="4816593" cy="270933"/>
            </a:xfrm>
          </p:grpSpPr>
          <p:sp>
            <p:nvSpPr>
              <p:cNvPr id="9" name="Freeform 9"/>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10" name="TextBox 10"/>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11" name="Freeform 11"/>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3"/>
              <a:stretch>
                <a:fillRect r="-252569"/>
              </a:stretch>
            </a:blipFill>
          </p:spPr>
          <p:txBody>
            <a:bodyPr/>
            <a:lstStyle/>
            <a:p>
              <a:endParaRPr lang="en-AU"/>
            </a:p>
          </p:txBody>
        </p:sp>
        <p:sp>
          <p:nvSpPr>
            <p:cNvPr id="12" name="Freeform 12"/>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grpSp>
      <p:sp>
        <p:nvSpPr>
          <p:cNvPr id="15" name="TextBox 15"/>
          <p:cNvSpPr txBox="1"/>
          <p:nvPr/>
        </p:nvSpPr>
        <p:spPr>
          <a:xfrm>
            <a:off x="9399886" y="962025"/>
            <a:ext cx="3706513" cy="521040"/>
          </a:xfrm>
          <a:prstGeom prst="rect">
            <a:avLst/>
          </a:prstGeom>
        </p:spPr>
        <p:txBody>
          <a:bodyPr wrap="square" lIns="0" tIns="0" rIns="0" bIns="0" rtlCol="0" anchor="t">
            <a:spAutoFit/>
          </a:bodyPr>
          <a:lstStyle/>
          <a:p>
            <a:pPr algn="ctr">
              <a:lnSpc>
                <a:spcPts val="4480"/>
              </a:lnSpc>
            </a:pPr>
            <a:r>
              <a:rPr lang="en-US" sz="3200" dirty="0">
                <a:solidFill>
                  <a:srgbClr val="171E19"/>
                </a:solidFill>
                <a:latin typeface="Clancy 1"/>
                <a:ea typeface="Clancy 1"/>
                <a:cs typeface="Clancy 1"/>
                <a:sym typeface="Clancy 1"/>
              </a:rPr>
              <a:t>Who We Are</a:t>
            </a:r>
          </a:p>
        </p:txBody>
      </p:sp>
      <p:sp>
        <p:nvSpPr>
          <p:cNvPr id="13" name="TextBox 13"/>
          <p:cNvSpPr txBox="1"/>
          <p:nvPr/>
        </p:nvSpPr>
        <p:spPr>
          <a:xfrm>
            <a:off x="9399887" y="1583468"/>
            <a:ext cx="7859413" cy="2778760"/>
          </a:xfrm>
          <a:prstGeom prst="rect">
            <a:avLst/>
          </a:prstGeom>
        </p:spPr>
        <p:txBody>
          <a:bodyPr lIns="0" tIns="0" rIns="0" bIns="0" rtlCol="0" anchor="t">
            <a:spAutoFit/>
          </a:bodyPr>
          <a:lstStyle/>
          <a:p>
            <a:pPr marL="0" lvl="0" indent="0" algn="l">
              <a:lnSpc>
                <a:spcPts val="3679"/>
              </a:lnSpc>
            </a:pPr>
            <a:r>
              <a:rPr lang="en-US" sz="2299">
                <a:solidFill>
                  <a:srgbClr val="171E19"/>
                </a:solidFill>
                <a:latin typeface="Roboto 2"/>
                <a:ea typeface="Roboto 2"/>
                <a:cs typeface="Roboto 2"/>
                <a:sym typeface="Roboto 2"/>
              </a:rPr>
              <a:t>Diversified is a collective of neurodivergent UNSW students, academics, and staff who ensure that neurodivergent people are part of the conversations that impact them. Through the development of research, resources, and awareness campaigns, Diversified aims to embed neuro-inclusion into UNSW’s educational framework and policies. </a:t>
            </a:r>
          </a:p>
        </p:txBody>
      </p:sp>
      <p:grpSp>
        <p:nvGrpSpPr>
          <p:cNvPr id="17" name="Group 17">
            <a:extLst>
              <a:ext uri="{C183D7F6-B498-43B3-948B-1728B52AA6E4}">
                <adec:decorative xmlns:adec="http://schemas.microsoft.com/office/drawing/2017/decorative" val="1"/>
              </a:ext>
            </a:extLst>
          </p:cNvPr>
          <p:cNvGrpSpPr/>
          <p:nvPr/>
        </p:nvGrpSpPr>
        <p:grpSpPr>
          <a:xfrm>
            <a:off x="9399887" y="4629150"/>
            <a:ext cx="8179632" cy="688985"/>
            <a:chOff x="0" y="0"/>
            <a:chExt cx="4824780" cy="406400"/>
          </a:xfrm>
        </p:grpSpPr>
        <p:sp>
          <p:nvSpPr>
            <p:cNvPr id="18" name="Freeform 18"/>
            <p:cNvSpPr/>
            <p:nvPr/>
          </p:nvSpPr>
          <p:spPr>
            <a:xfrm>
              <a:off x="0" y="0"/>
              <a:ext cx="4824780" cy="406400"/>
            </a:xfrm>
            <a:custGeom>
              <a:avLst/>
              <a:gdLst/>
              <a:ahLst/>
              <a:cxnLst/>
              <a:rect l="l" t="t" r="r" b="b"/>
              <a:pathLst>
                <a:path w="4824780" h="406400">
                  <a:moveTo>
                    <a:pt x="4621580" y="0"/>
                  </a:moveTo>
                  <a:cubicBezTo>
                    <a:pt x="4733804" y="0"/>
                    <a:pt x="4824780" y="90976"/>
                    <a:pt x="4824780" y="203200"/>
                  </a:cubicBezTo>
                  <a:cubicBezTo>
                    <a:pt x="4824780" y="315424"/>
                    <a:pt x="4733804" y="406400"/>
                    <a:pt x="4621580" y="406400"/>
                  </a:cubicBezTo>
                  <a:lnTo>
                    <a:pt x="203200" y="406400"/>
                  </a:lnTo>
                  <a:cubicBezTo>
                    <a:pt x="90976" y="406400"/>
                    <a:pt x="0" y="315424"/>
                    <a:pt x="0" y="203200"/>
                  </a:cubicBezTo>
                  <a:cubicBezTo>
                    <a:pt x="0" y="90976"/>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19" name="TextBox 19"/>
            <p:cNvSpPr txBox="1"/>
            <p:nvPr/>
          </p:nvSpPr>
          <p:spPr>
            <a:xfrm>
              <a:off x="0" y="-76200"/>
              <a:ext cx="4824780" cy="482600"/>
            </a:xfrm>
            <a:prstGeom prst="rect">
              <a:avLst/>
            </a:prstGeom>
          </p:spPr>
          <p:txBody>
            <a:bodyPr lIns="50800" tIns="50800" rIns="50800" bIns="50800" rtlCol="0" anchor="ctr"/>
            <a:lstStyle/>
            <a:p>
              <a:pPr algn="ctr">
                <a:lnSpc>
                  <a:spcPts val="2940"/>
                </a:lnSpc>
              </a:pPr>
              <a:endParaRPr/>
            </a:p>
          </p:txBody>
        </p:sp>
      </p:grpSp>
      <p:sp>
        <p:nvSpPr>
          <p:cNvPr id="20" name="TextBox 20"/>
          <p:cNvSpPr txBox="1"/>
          <p:nvPr/>
        </p:nvSpPr>
        <p:spPr>
          <a:xfrm>
            <a:off x="9682461" y="4786000"/>
            <a:ext cx="7614485" cy="386715"/>
          </a:xfrm>
          <a:prstGeom prst="rect">
            <a:avLst/>
          </a:prstGeom>
        </p:spPr>
        <p:txBody>
          <a:bodyPr lIns="0" tIns="0" rIns="0" bIns="0" rtlCol="0" anchor="t">
            <a:spAutoFit/>
          </a:bodyPr>
          <a:lstStyle/>
          <a:p>
            <a:pPr algn="ctr">
              <a:lnSpc>
                <a:spcPts val="3359"/>
              </a:lnSpc>
              <a:spcBef>
                <a:spcPct val="0"/>
              </a:spcBef>
            </a:pPr>
            <a:r>
              <a:rPr lang="en-US" sz="2400" b="1" dirty="0">
                <a:solidFill>
                  <a:srgbClr val="171E19"/>
                </a:solidFill>
                <a:latin typeface="Roboto Mono Bold"/>
                <a:ea typeface="Roboto Mono Bold"/>
                <a:cs typeface="Roboto Mono Bold"/>
                <a:sym typeface="Roboto Mono Bold"/>
              </a:rPr>
              <a:t>Collaboration | Innovation | Empowerment</a:t>
            </a:r>
          </a:p>
        </p:txBody>
      </p:sp>
      <p:grpSp>
        <p:nvGrpSpPr>
          <p:cNvPr id="22" name="Group 22">
            <a:extLst>
              <a:ext uri="{C183D7F6-B498-43B3-948B-1728B52AA6E4}">
                <adec:decorative xmlns:adec="http://schemas.microsoft.com/office/drawing/2017/decorative" val="1"/>
              </a:ext>
            </a:extLst>
          </p:cNvPr>
          <p:cNvGrpSpPr/>
          <p:nvPr/>
        </p:nvGrpSpPr>
        <p:grpSpPr>
          <a:xfrm>
            <a:off x="9399887" y="5746760"/>
            <a:ext cx="6019340" cy="649616"/>
            <a:chOff x="0" y="0"/>
            <a:chExt cx="3765700" cy="406400"/>
          </a:xfrm>
        </p:grpSpPr>
        <p:sp>
          <p:nvSpPr>
            <p:cNvPr id="23" name="Freeform 23"/>
            <p:cNvSpPr/>
            <p:nvPr/>
          </p:nvSpPr>
          <p:spPr>
            <a:xfrm>
              <a:off x="0" y="0"/>
              <a:ext cx="3765700" cy="406400"/>
            </a:xfrm>
            <a:custGeom>
              <a:avLst/>
              <a:gdLst/>
              <a:ahLst/>
              <a:cxnLst/>
              <a:rect l="l" t="t" r="r" b="b"/>
              <a:pathLst>
                <a:path w="3765700" h="406400">
                  <a:moveTo>
                    <a:pt x="3562500" y="0"/>
                  </a:moveTo>
                  <a:cubicBezTo>
                    <a:pt x="3674724" y="0"/>
                    <a:pt x="3765700" y="90976"/>
                    <a:pt x="3765700" y="203200"/>
                  </a:cubicBezTo>
                  <a:cubicBezTo>
                    <a:pt x="3765700" y="315424"/>
                    <a:pt x="3674724" y="406400"/>
                    <a:pt x="3562500" y="406400"/>
                  </a:cubicBezTo>
                  <a:lnTo>
                    <a:pt x="203200" y="406400"/>
                  </a:lnTo>
                  <a:cubicBezTo>
                    <a:pt x="90976" y="406400"/>
                    <a:pt x="0" y="315424"/>
                    <a:pt x="0" y="203200"/>
                  </a:cubicBezTo>
                  <a:cubicBezTo>
                    <a:pt x="0" y="90976"/>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24" name="TextBox 24"/>
            <p:cNvSpPr txBox="1"/>
            <p:nvPr/>
          </p:nvSpPr>
          <p:spPr>
            <a:xfrm>
              <a:off x="0" y="-76200"/>
              <a:ext cx="3765700" cy="482600"/>
            </a:xfrm>
            <a:prstGeom prst="rect">
              <a:avLst/>
            </a:prstGeom>
          </p:spPr>
          <p:txBody>
            <a:bodyPr lIns="50800" tIns="50800" rIns="50800" bIns="50800" rtlCol="0" anchor="ctr"/>
            <a:lstStyle/>
            <a:p>
              <a:pPr algn="ctr">
                <a:lnSpc>
                  <a:spcPts val="2940"/>
                </a:lnSpc>
              </a:pPr>
              <a:endParaRPr/>
            </a:p>
          </p:txBody>
        </p:sp>
      </p:grpSp>
      <p:sp>
        <p:nvSpPr>
          <p:cNvPr id="25" name="TextBox 25"/>
          <p:cNvSpPr txBox="1"/>
          <p:nvPr/>
        </p:nvSpPr>
        <p:spPr>
          <a:xfrm>
            <a:off x="9399887" y="5836755"/>
            <a:ext cx="6019340" cy="411043"/>
          </a:xfrm>
          <a:prstGeom prst="rect">
            <a:avLst/>
          </a:prstGeom>
        </p:spPr>
        <p:txBody>
          <a:bodyPr lIns="0" tIns="0" rIns="0" bIns="0" rtlCol="0" anchor="t">
            <a:spAutoFit/>
          </a:bodyPr>
          <a:lstStyle/>
          <a:p>
            <a:pPr marL="0" lvl="0" indent="0" algn="ctr">
              <a:lnSpc>
                <a:spcPts val="3264"/>
              </a:lnSpc>
              <a:spcBef>
                <a:spcPct val="0"/>
              </a:spcBef>
            </a:pPr>
            <a:r>
              <a:rPr lang="en-US" sz="2331" dirty="0">
                <a:solidFill>
                  <a:srgbClr val="FFFFFF"/>
                </a:solidFill>
                <a:latin typeface="Telegraf"/>
                <a:ea typeface="Telegraf"/>
                <a:cs typeface="Telegraf"/>
                <a:sym typeface="Telegraf"/>
              </a:rPr>
              <a:t>Amplify Neurodivergent Perspectives</a:t>
            </a:r>
          </a:p>
        </p:txBody>
      </p:sp>
      <p:grpSp>
        <p:nvGrpSpPr>
          <p:cNvPr id="27" name="Group 27">
            <a:extLst>
              <a:ext uri="{C183D7F6-B498-43B3-948B-1728B52AA6E4}">
                <adec:decorative xmlns:adec="http://schemas.microsoft.com/office/drawing/2017/decorative" val="1"/>
              </a:ext>
            </a:extLst>
          </p:cNvPr>
          <p:cNvGrpSpPr/>
          <p:nvPr/>
        </p:nvGrpSpPr>
        <p:grpSpPr>
          <a:xfrm>
            <a:off x="9399887" y="6875872"/>
            <a:ext cx="4758478" cy="649616"/>
            <a:chOff x="0" y="0"/>
            <a:chExt cx="2976904" cy="406400"/>
          </a:xfrm>
        </p:grpSpPr>
        <p:sp>
          <p:nvSpPr>
            <p:cNvPr id="28" name="Freeform 28"/>
            <p:cNvSpPr/>
            <p:nvPr/>
          </p:nvSpPr>
          <p:spPr>
            <a:xfrm>
              <a:off x="0" y="0"/>
              <a:ext cx="2976904" cy="406400"/>
            </a:xfrm>
            <a:custGeom>
              <a:avLst/>
              <a:gdLst/>
              <a:ahLst/>
              <a:cxnLst/>
              <a:rect l="l" t="t" r="r" b="b"/>
              <a:pathLst>
                <a:path w="2976904" h="406400">
                  <a:moveTo>
                    <a:pt x="2773704" y="0"/>
                  </a:moveTo>
                  <a:cubicBezTo>
                    <a:pt x="2885929" y="0"/>
                    <a:pt x="2976904" y="90976"/>
                    <a:pt x="2976904" y="203200"/>
                  </a:cubicBezTo>
                  <a:cubicBezTo>
                    <a:pt x="2976904" y="315424"/>
                    <a:pt x="2885929" y="406400"/>
                    <a:pt x="2773704" y="406400"/>
                  </a:cubicBezTo>
                  <a:lnTo>
                    <a:pt x="203200" y="406400"/>
                  </a:lnTo>
                  <a:cubicBezTo>
                    <a:pt x="90976" y="406400"/>
                    <a:pt x="0" y="315424"/>
                    <a:pt x="0" y="203200"/>
                  </a:cubicBezTo>
                  <a:cubicBezTo>
                    <a:pt x="0" y="90976"/>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29" name="TextBox 29"/>
            <p:cNvSpPr txBox="1"/>
            <p:nvPr/>
          </p:nvSpPr>
          <p:spPr>
            <a:xfrm>
              <a:off x="0" y="-76200"/>
              <a:ext cx="2976904" cy="482600"/>
            </a:xfrm>
            <a:prstGeom prst="rect">
              <a:avLst/>
            </a:prstGeom>
          </p:spPr>
          <p:txBody>
            <a:bodyPr lIns="50800" tIns="50800" rIns="50800" bIns="50800" rtlCol="0" anchor="ctr"/>
            <a:lstStyle/>
            <a:p>
              <a:pPr algn="ctr">
                <a:lnSpc>
                  <a:spcPts val="2940"/>
                </a:lnSpc>
              </a:pPr>
              <a:endParaRPr/>
            </a:p>
          </p:txBody>
        </p:sp>
      </p:grpSp>
      <p:sp>
        <p:nvSpPr>
          <p:cNvPr id="30" name="TextBox 30"/>
          <p:cNvSpPr txBox="1"/>
          <p:nvPr/>
        </p:nvSpPr>
        <p:spPr>
          <a:xfrm>
            <a:off x="9399887" y="6965867"/>
            <a:ext cx="4758478" cy="411043"/>
          </a:xfrm>
          <a:prstGeom prst="rect">
            <a:avLst/>
          </a:prstGeom>
        </p:spPr>
        <p:txBody>
          <a:bodyPr lIns="0" tIns="0" rIns="0" bIns="0" rtlCol="0" anchor="t">
            <a:spAutoFit/>
          </a:bodyPr>
          <a:lstStyle/>
          <a:p>
            <a:pPr marL="0" lvl="0" indent="0" algn="ctr">
              <a:lnSpc>
                <a:spcPts val="3264"/>
              </a:lnSpc>
              <a:spcBef>
                <a:spcPct val="0"/>
              </a:spcBef>
            </a:pPr>
            <a:r>
              <a:rPr lang="en-US" sz="2331">
                <a:solidFill>
                  <a:srgbClr val="FFFFFF"/>
                </a:solidFill>
                <a:latin typeface="Telegraf"/>
                <a:ea typeface="Telegraf"/>
                <a:cs typeface="Telegraf"/>
                <a:sym typeface="Telegraf"/>
              </a:rPr>
              <a:t>Promote Inclusive Education</a:t>
            </a:r>
          </a:p>
        </p:txBody>
      </p:sp>
      <p:grpSp>
        <p:nvGrpSpPr>
          <p:cNvPr id="32" name="Group 32">
            <a:extLst>
              <a:ext uri="{C183D7F6-B498-43B3-948B-1728B52AA6E4}">
                <adec:decorative xmlns:adec="http://schemas.microsoft.com/office/drawing/2017/decorative" val="1"/>
              </a:ext>
            </a:extLst>
          </p:cNvPr>
          <p:cNvGrpSpPr/>
          <p:nvPr/>
        </p:nvGrpSpPr>
        <p:grpSpPr>
          <a:xfrm>
            <a:off x="9399887" y="8004984"/>
            <a:ext cx="4089816" cy="649616"/>
            <a:chOff x="0" y="0"/>
            <a:chExt cx="2558589" cy="406400"/>
          </a:xfrm>
        </p:grpSpPr>
        <p:sp>
          <p:nvSpPr>
            <p:cNvPr id="33" name="Freeform 33"/>
            <p:cNvSpPr/>
            <p:nvPr/>
          </p:nvSpPr>
          <p:spPr>
            <a:xfrm>
              <a:off x="0" y="0"/>
              <a:ext cx="2558589" cy="406400"/>
            </a:xfrm>
            <a:custGeom>
              <a:avLst/>
              <a:gdLst/>
              <a:ahLst/>
              <a:cxnLst/>
              <a:rect l="l" t="t" r="r" b="b"/>
              <a:pathLst>
                <a:path w="2558589" h="406400">
                  <a:moveTo>
                    <a:pt x="2355389" y="0"/>
                  </a:moveTo>
                  <a:cubicBezTo>
                    <a:pt x="2467614" y="0"/>
                    <a:pt x="2558589" y="90976"/>
                    <a:pt x="2558589" y="203200"/>
                  </a:cubicBezTo>
                  <a:cubicBezTo>
                    <a:pt x="2558589" y="315424"/>
                    <a:pt x="2467614" y="406400"/>
                    <a:pt x="2355389" y="406400"/>
                  </a:cubicBezTo>
                  <a:lnTo>
                    <a:pt x="203200" y="406400"/>
                  </a:lnTo>
                  <a:cubicBezTo>
                    <a:pt x="90976" y="406400"/>
                    <a:pt x="0" y="315424"/>
                    <a:pt x="0" y="203200"/>
                  </a:cubicBezTo>
                  <a:cubicBezTo>
                    <a:pt x="0" y="90976"/>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34" name="TextBox 34"/>
            <p:cNvSpPr txBox="1"/>
            <p:nvPr/>
          </p:nvSpPr>
          <p:spPr>
            <a:xfrm>
              <a:off x="0" y="-76200"/>
              <a:ext cx="2558589" cy="482600"/>
            </a:xfrm>
            <a:prstGeom prst="rect">
              <a:avLst/>
            </a:prstGeom>
          </p:spPr>
          <p:txBody>
            <a:bodyPr lIns="50800" tIns="50800" rIns="50800" bIns="50800" rtlCol="0" anchor="ctr"/>
            <a:lstStyle/>
            <a:p>
              <a:pPr algn="ctr">
                <a:lnSpc>
                  <a:spcPts val="2940"/>
                </a:lnSpc>
              </a:pPr>
              <a:endParaRPr/>
            </a:p>
          </p:txBody>
        </p:sp>
      </p:grpSp>
      <p:sp>
        <p:nvSpPr>
          <p:cNvPr id="35" name="TextBox 35"/>
          <p:cNvSpPr txBox="1"/>
          <p:nvPr/>
        </p:nvSpPr>
        <p:spPr>
          <a:xfrm>
            <a:off x="9399887" y="8094979"/>
            <a:ext cx="4089816" cy="411043"/>
          </a:xfrm>
          <a:prstGeom prst="rect">
            <a:avLst/>
          </a:prstGeom>
        </p:spPr>
        <p:txBody>
          <a:bodyPr lIns="0" tIns="0" rIns="0" bIns="0" rtlCol="0" anchor="t">
            <a:spAutoFit/>
          </a:bodyPr>
          <a:lstStyle/>
          <a:p>
            <a:pPr marL="0" lvl="0" indent="0" algn="ctr">
              <a:lnSpc>
                <a:spcPts val="3264"/>
              </a:lnSpc>
              <a:spcBef>
                <a:spcPct val="0"/>
              </a:spcBef>
            </a:pPr>
            <a:r>
              <a:rPr lang="en-US" sz="2331">
                <a:solidFill>
                  <a:srgbClr val="FFFFFF"/>
                </a:solidFill>
                <a:latin typeface="Telegraf"/>
                <a:ea typeface="Telegraf"/>
                <a:cs typeface="Telegraf"/>
                <a:sym typeface="Telegraf"/>
              </a:rPr>
              <a:t>Facilitate Collaboration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sp>
        <p:nvSpPr>
          <p:cNvPr id="12" name="TextBox 12">
            <a:extLst>
              <a:ext uri="{C183D7F6-B498-43B3-948B-1728B52AA6E4}">
                <adec:decorative xmlns:adec="http://schemas.microsoft.com/office/drawing/2017/decorative" val="1"/>
              </a:ext>
            </a:extLst>
          </p:cNvPr>
          <p:cNvSpPr txBox="1"/>
          <p:nvPr/>
        </p:nvSpPr>
        <p:spPr>
          <a:xfrm>
            <a:off x="9285867" y="743561"/>
            <a:ext cx="5394348" cy="771419"/>
          </a:xfrm>
          <a:prstGeom prst="rect">
            <a:avLst/>
          </a:prstGeom>
        </p:spPr>
        <p:txBody>
          <a:bodyPr lIns="50800" tIns="50800" rIns="50800" bIns="50800" rtlCol="0" anchor="ctr"/>
          <a:lstStyle/>
          <a:p>
            <a:pPr algn="ctr">
              <a:lnSpc>
                <a:spcPts val="2940"/>
              </a:lnSpc>
            </a:pPr>
            <a:endParaRPr sz="100"/>
          </a:p>
        </p:txBody>
      </p:sp>
      <p:sp>
        <p:nvSpPr>
          <p:cNvPr id="4" name="Freeform 4">
            <a:extLst>
              <a:ext uri="{C183D7F6-B498-43B3-948B-1728B52AA6E4}">
                <adec:decorative xmlns:adec="http://schemas.microsoft.com/office/drawing/2017/decorative" val="1"/>
              </a:ext>
            </a:extLst>
          </p:cNvPr>
          <p:cNvSpPr/>
          <p:nvPr/>
        </p:nvSpPr>
        <p:spPr>
          <a:xfrm>
            <a:off x="8814328" y="494106"/>
            <a:ext cx="8123360" cy="8745026"/>
          </a:xfrm>
          <a:custGeom>
            <a:avLst/>
            <a:gdLst/>
            <a:ahLst/>
            <a:cxnLst/>
            <a:rect l="l" t="t" r="r" b="b"/>
            <a:pathLst>
              <a:path w="1838340" h="1979024">
                <a:moveTo>
                  <a:pt x="0" y="0"/>
                </a:moveTo>
                <a:lnTo>
                  <a:pt x="1838340" y="0"/>
                </a:lnTo>
                <a:lnTo>
                  <a:pt x="1838340" y="1979024"/>
                </a:lnTo>
                <a:lnTo>
                  <a:pt x="0" y="1979024"/>
                </a:lnTo>
                <a:close/>
              </a:path>
            </a:pathLst>
          </a:custGeom>
          <a:solidFill>
            <a:srgbClr val="FFFBE2"/>
          </a:solidFill>
          <a:ln cap="sq">
            <a:noFill/>
            <a:prstDash val="solid"/>
            <a:miter/>
          </a:ln>
        </p:spPr>
        <p:txBody>
          <a:bodyPr/>
          <a:lstStyle/>
          <a:p>
            <a:endParaRPr lang="en-AU" dirty="0"/>
          </a:p>
        </p:txBody>
      </p:sp>
      <p:sp>
        <p:nvSpPr>
          <p:cNvPr id="58" name="Freeform 58">
            <a:extLst>
              <a:ext uri="{C183D7F6-B498-43B3-948B-1728B52AA6E4}">
                <adec:decorative xmlns:adec="http://schemas.microsoft.com/office/drawing/2017/decorative" val="1"/>
              </a:ext>
            </a:extLst>
          </p:cNvPr>
          <p:cNvSpPr/>
          <p:nvPr/>
        </p:nvSpPr>
        <p:spPr>
          <a:xfrm>
            <a:off x="4710619" y="7493060"/>
            <a:ext cx="3412548" cy="688985"/>
          </a:xfrm>
          <a:custGeom>
            <a:avLst/>
            <a:gdLst/>
            <a:ahLst/>
            <a:cxnLst/>
            <a:rect l="l" t="t" r="r" b="b"/>
            <a:pathLst>
              <a:path w="2012901" h="406400">
                <a:moveTo>
                  <a:pt x="1809701" y="0"/>
                </a:moveTo>
                <a:cubicBezTo>
                  <a:pt x="1921926" y="0"/>
                  <a:pt x="2012901" y="90976"/>
                  <a:pt x="2012901" y="203200"/>
                </a:cubicBezTo>
                <a:cubicBezTo>
                  <a:pt x="2012901" y="315424"/>
                  <a:pt x="1921926" y="406400"/>
                  <a:pt x="1809701" y="406400"/>
                </a:cubicBezTo>
                <a:lnTo>
                  <a:pt x="203200" y="406400"/>
                </a:lnTo>
                <a:cubicBezTo>
                  <a:pt x="90976" y="406400"/>
                  <a:pt x="0" y="315424"/>
                  <a:pt x="0" y="203200"/>
                </a:cubicBezTo>
                <a:cubicBezTo>
                  <a:pt x="0" y="90976"/>
                  <a:pt x="90976" y="0"/>
                  <a:pt x="203200" y="0"/>
                </a:cubicBezTo>
                <a:close/>
              </a:path>
            </a:pathLst>
          </a:custGeom>
          <a:solidFill>
            <a:srgbClr val="FFC4A6"/>
          </a:solidFill>
          <a:ln w="19050" cap="sq">
            <a:solidFill>
              <a:srgbClr val="000000"/>
            </a:solidFill>
            <a:prstDash val="solid"/>
            <a:miter/>
          </a:ln>
        </p:spPr>
        <p:txBody>
          <a:bodyPr/>
          <a:lstStyle/>
          <a:p>
            <a:endParaRPr lang="en-AU"/>
          </a:p>
        </p:txBody>
      </p:sp>
      <p:sp>
        <p:nvSpPr>
          <p:cNvPr id="42" name="Freeform 42">
            <a:extLst>
              <a:ext uri="{C183D7F6-B498-43B3-948B-1728B52AA6E4}">
                <adec:decorative xmlns:adec="http://schemas.microsoft.com/office/drawing/2017/decorative" val="1"/>
              </a:ext>
            </a:extLst>
          </p:cNvPr>
          <p:cNvSpPr/>
          <p:nvPr/>
        </p:nvSpPr>
        <p:spPr>
          <a:xfrm>
            <a:off x="851320" y="7493060"/>
            <a:ext cx="3412548" cy="688985"/>
          </a:xfrm>
          <a:custGeom>
            <a:avLst/>
            <a:gdLst/>
            <a:ahLst/>
            <a:cxnLst/>
            <a:rect l="l" t="t" r="r" b="b"/>
            <a:pathLst>
              <a:path w="2012901" h="406400">
                <a:moveTo>
                  <a:pt x="1809701" y="0"/>
                </a:moveTo>
                <a:cubicBezTo>
                  <a:pt x="1921926" y="0"/>
                  <a:pt x="2012901" y="90976"/>
                  <a:pt x="2012901" y="203200"/>
                </a:cubicBezTo>
                <a:cubicBezTo>
                  <a:pt x="2012901" y="315424"/>
                  <a:pt x="1921926" y="406400"/>
                  <a:pt x="1809701" y="406400"/>
                </a:cubicBezTo>
                <a:lnTo>
                  <a:pt x="203200" y="406400"/>
                </a:lnTo>
                <a:cubicBezTo>
                  <a:pt x="90976" y="406400"/>
                  <a:pt x="0" y="315424"/>
                  <a:pt x="0" y="203200"/>
                </a:cubicBezTo>
                <a:cubicBezTo>
                  <a:pt x="0" y="90976"/>
                  <a:pt x="90976" y="0"/>
                  <a:pt x="203200" y="0"/>
                </a:cubicBezTo>
                <a:close/>
              </a:path>
            </a:pathLst>
          </a:custGeom>
          <a:solidFill>
            <a:srgbClr val="B3C4F7"/>
          </a:solidFill>
          <a:ln w="19050" cap="sq">
            <a:solidFill>
              <a:srgbClr val="000000"/>
            </a:solidFill>
            <a:prstDash val="solid"/>
            <a:miter/>
          </a:ln>
        </p:spPr>
        <p:txBody>
          <a:bodyPr/>
          <a:lstStyle/>
          <a:p>
            <a:endParaRPr lang="en-AU"/>
          </a:p>
        </p:txBody>
      </p:sp>
      <p:sp>
        <p:nvSpPr>
          <p:cNvPr id="55" name="Freeform 55">
            <a:extLst>
              <a:ext uri="{C183D7F6-B498-43B3-948B-1728B52AA6E4}">
                <adec:decorative xmlns:adec="http://schemas.microsoft.com/office/drawing/2017/decorative" val="1"/>
              </a:ext>
            </a:extLst>
          </p:cNvPr>
          <p:cNvSpPr/>
          <p:nvPr/>
        </p:nvSpPr>
        <p:spPr>
          <a:xfrm>
            <a:off x="4710619" y="6642150"/>
            <a:ext cx="3412548" cy="688985"/>
          </a:xfrm>
          <a:custGeom>
            <a:avLst/>
            <a:gdLst/>
            <a:ahLst/>
            <a:cxnLst/>
            <a:rect l="l" t="t" r="r" b="b"/>
            <a:pathLst>
              <a:path w="2012901" h="406400">
                <a:moveTo>
                  <a:pt x="1809701" y="0"/>
                </a:moveTo>
                <a:cubicBezTo>
                  <a:pt x="1921926" y="0"/>
                  <a:pt x="2012901" y="90976"/>
                  <a:pt x="2012901" y="203200"/>
                </a:cubicBezTo>
                <a:cubicBezTo>
                  <a:pt x="2012901" y="315424"/>
                  <a:pt x="1921926" y="406400"/>
                  <a:pt x="1809701" y="406400"/>
                </a:cubicBezTo>
                <a:lnTo>
                  <a:pt x="203200" y="406400"/>
                </a:lnTo>
                <a:cubicBezTo>
                  <a:pt x="90976" y="406400"/>
                  <a:pt x="0" y="315424"/>
                  <a:pt x="0" y="203200"/>
                </a:cubicBezTo>
                <a:cubicBezTo>
                  <a:pt x="0" y="90976"/>
                  <a:pt x="90976" y="0"/>
                  <a:pt x="203200" y="0"/>
                </a:cubicBezTo>
                <a:close/>
              </a:path>
            </a:pathLst>
          </a:custGeom>
          <a:solidFill>
            <a:srgbClr val="99DBBE"/>
          </a:solidFill>
          <a:ln w="19050" cap="sq">
            <a:solidFill>
              <a:srgbClr val="000000"/>
            </a:solidFill>
            <a:prstDash val="solid"/>
            <a:miter/>
          </a:ln>
        </p:spPr>
        <p:txBody>
          <a:bodyPr/>
          <a:lstStyle/>
          <a:p>
            <a:endParaRPr lang="en-AU"/>
          </a:p>
        </p:txBody>
      </p:sp>
      <p:sp>
        <p:nvSpPr>
          <p:cNvPr id="39" name="Freeform 39">
            <a:extLst>
              <a:ext uri="{C183D7F6-B498-43B3-948B-1728B52AA6E4}">
                <adec:decorative xmlns:adec="http://schemas.microsoft.com/office/drawing/2017/decorative" val="1"/>
              </a:ext>
            </a:extLst>
          </p:cNvPr>
          <p:cNvSpPr/>
          <p:nvPr/>
        </p:nvSpPr>
        <p:spPr>
          <a:xfrm>
            <a:off x="851320" y="6642150"/>
            <a:ext cx="3412548" cy="688985"/>
          </a:xfrm>
          <a:custGeom>
            <a:avLst/>
            <a:gdLst/>
            <a:ahLst/>
            <a:cxnLst/>
            <a:rect l="l" t="t" r="r" b="b"/>
            <a:pathLst>
              <a:path w="2012901" h="406400">
                <a:moveTo>
                  <a:pt x="1809701" y="0"/>
                </a:moveTo>
                <a:cubicBezTo>
                  <a:pt x="1921926" y="0"/>
                  <a:pt x="2012901" y="90976"/>
                  <a:pt x="2012901" y="203200"/>
                </a:cubicBezTo>
                <a:cubicBezTo>
                  <a:pt x="2012901" y="315424"/>
                  <a:pt x="1921926" y="406400"/>
                  <a:pt x="1809701" y="406400"/>
                </a:cubicBezTo>
                <a:lnTo>
                  <a:pt x="203200" y="406400"/>
                </a:lnTo>
                <a:cubicBezTo>
                  <a:pt x="90976" y="406400"/>
                  <a:pt x="0" y="315424"/>
                  <a:pt x="0" y="203200"/>
                </a:cubicBezTo>
                <a:cubicBezTo>
                  <a:pt x="0" y="90976"/>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36" name="Freeform 36">
            <a:extLst>
              <a:ext uri="{C183D7F6-B498-43B3-948B-1728B52AA6E4}">
                <adec:decorative xmlns:adec="http://schemas.microsoft.com/office/drawing/2017/decorative" val="1"/>
              </a:ext>
            </a:extLst>
          </p:cNvPr>
          <p:cNvSpPr/>
          <p:nvPr/>
        </p:nvSpPr>
        <p:spPr>
          <a:xfrm>
            <a:off x="851320" y="5791240"/>
            <a:ext cx="3412548" cy="688985"/>
          </a:xfrm>
          <a:custGeom>
            <a:avLst/>
            <a:gdLst/>
            <a:ahLst/>
            <a:cxnLst/>
            <a:rect l="l" t="t" r="r" b="b"/>
            <a:pathLst>
              <a:path w="2012901" h="406400">
                <a:moveTo>
                  <a:pt x="1809701" y="0"/>
                </a:moveTo>
                <a:cubicBezTo>
                  <a:pt x="1921926" y="0"/>
                  <a:pt x="2012901" y="90976"/>
                  <a:pt x="2012901" y="203200"/>
                </a:cubicBezTo>
                <a:cubicBezTo>
                  <a:pt x="2012901" y="315424"/>
                  <a:pt x="1921926" y="406400"/>
                  <a:pt x="1809701" y="406400"/>
                </a:cubicBezTo>
                <a:lnTo>
                  <a:pt x="203200" y="406400"/>
                </a:lnTo>
                <a:cubicBezTo>
                  <a:pt x="90976" y="406400"/>
                  <a:pt x="0" y="315424"/>
                  <a:pt x="0" y="203200"/>
                </a:cubicBezTo>
                <a:cubicBezTo>
                  <a:pt x="0" y="90976"/>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33" name="Freeform 33">
            <a:extLst>
              <a:ext uri="{C183D7F6-B498-43B3-948B-1728B52AA6E4}">
                <adec:decorative xmlns:adec="http://schemas.microsoft.com/office/drawing/2017/decorative" val="1"/>
              </a:ext>
            </a:extLst>
          </p:cNvPr>
          <p:cNvSpPr/>
          <p:nvPr/>
        </p:nvSpPr>
        <p:spPr>
          <a:xfrm>
            <a:off x="851320" y="4940330"/>
            <a:ext cx="3412548" cy="688985"/>
          </a:xfrm>
          <a:custGeom>
            <a:avLst/>
            <a:gdLst/>
            <a:ahLst/>
            <a:cxnLst/>
            <a:rect l="l" t="t" r="r" b="b"/>
            <a:pathLst>
              <a:path w="2012901" h="406400">
                <a:moveTo>
                  <a:pt x="1809701" y="0"/>
                </a:moveTo>
                <a:cubicBezTo>
                  <a:pt x="1921926" y="0"/>
                  <a:pt x="2012901" y="90976"/>
                  <a:pt x="2012901" y="203200"/>
                </a:cubicBezTo>
                <a:cubicBezTo>
                  <a:pt x="2012901" y="315424"/>
                  <a:pt x="1921926" y="406400"/>
                  <a:pt x="1809701" y="406400"/>
                </a:cubicBezTo>
                <a:lnTo>
                  <a:pt x="203200" y="406400"/>
                </a:lnTo>
                <a:cubicBezTo>
                  <a:pt x="90976" y="406400"/>
                  <a:pt x="0" y="315424"/>
                  <a:pt x="0" y="203200"/>
                </a:cubicBezTo>
                <a:cubicBezTo>
                  <a:pt x="0" y="90976"/>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52" name="Freeform 52">
            <a:extLst>
              <a:ext uri="{C183D7F6-B498-43B3-948B-1728B52AA6E4}">
                <adec:decorative xmlns:adec="http://schemas.microsoft.com/office/drawing/2017/decorative" val="1"/>
              </a:ext>
            </a:extLst>
          </p:cNvPr>
          <p:cNvSpPr/>
          <p:nvPr/>
        </p:nvSpPr>
        <p:spPr>
          <a:xfrm>
            <a:off x="4710619" y="5791240"/>
            <a:ext cx="3412548" cy="688985"/>
          </a:xfrm>
          <a:custGeom>
            <a:avLst/>
            <a:gdLst/>
            <a:ahLst/>
            <a:cxnLst/>
            <a:rect l="l" t="t" r="r" b="b"/>
            <a:pathLst>
              <a:path w="2012901" h="406400">
                <a:moveTo>
                  <a:pt x="1809701" y="0"/>
                </a:moveTo>
                <a:cubicBezTo>
                  <a:pt x="1921926" y="0"/>
                  <a:pt x="2012901" y="90976"/>
                  <a:pt x="2012901" y="203200"/>
                </a:cubicBezTo>
                <a:cubicBezTo>
                  <a:pt x="2012901" y="315424"/>
                  <a:pt x="1921926" y="406400"/>
                  <a:pt x="1809701" y="406400"/>
                </a:cubicBezTo>
                <a:lnTo>
                  <a:pt x="203200" y="406400"/>
                </a:lnTo>
                <a:cubicBezTo>
                  <a:pt x="90976" y="406400"/>
                  <a:pt x="0" y="315424"/>
                  <a:pt x="0" y="203200"/>
                </a:cubicBezTo>
                <a:cubicBezTo>
                  <a:pt x="0" y="90976"/>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49" name="Freeform 49">
            <a:extLst>
              <a:ext uri="{C183D7F6-B498-43B3-948B-1728B52AA6E4}">
                <adec:decorative xmlns:adec="http://schemas.microsoft.com/office/drawing/2017/decorative" val="1"/>
              </a:ext>
            </a:extLst>
          </p:cNvPr>
          <p:cNvSpPr/>
          <p:nvPr/>
        </p:nvSpPr>
        <p:spPr>
          <a:xfrm>
            <a:off x="4710619" y="4940330"/>
            <a:ext cx="3412548" cy="688985"/>
          </a:xfrm>
          <a:custGeom>
            <a:avLst/>
            <a:gdLst/>
            <a:ahLst/>
            <a:cxnLst/>
            <a:rect l="l" t="t" r="r" b="b"/>
            <a:pathLst>
              <a:path w="2012901" h="406400">
                <a:moveTo>
                  <a:pt x="1809701" y="0"/>
                </a:moveTo>
                <a:cubicBezTo>
                  <a:pt x="1921926" y="0"/>
                  <a:pt x="2012901" y="90976"/>
                  <a:pt x="2012901" y="203200"/>
                </a:cubicBezTo>
                <a:cubicBezTo>
                  <a:pt x="2012901" y="315424"/>
                  <a:pt x="1921926" y="406400"/>
                  <a:pt x="1809701" y="406400"/>
                </a:cubicBezTo>
                <a:lnTo>
                  <a:pt x="203200" y="406400"/>
                </a:lnTo>
                <a:cubicBezTo>
                  <a:pt x="90976" y="406400"/>
                  <a:pt x="0" y="315424"/>
                  <a:pt x="0" y="203200"/>
                </a:cubicBezTo>
                <a:cubicBezTo>
                  <a:pt x="0" y="90976"/>
                  <a:pt x="90976" y="0"/>
                  <a:pt x="203200" y="0"/>
                </a:cubicBezTo>
                <a:close/>
              </a:path>
            </a:pathLst>
          </a:custGeom>
          <a:solidFill>
            <a:srgbClr val="F7AAB3"/>
          </a:solidFill>
          <a:ln w="19050" cap="sq">
            <a:solidFill>
              <a:srgbClr val="000000"/>
            </a:solidFill>
            <a:prstDash val="solid"/>
            <a:miter/>
          </a:ln>
        </p:spPr>
        <p:txBody>
          <a:bodyPr/>
          <a:lstStyle/>
          <a:p>
            <a:endParaRPr lang="en-AU"/>
          </a:p>
        </p:txBody>
      </p:sp>
      <p:sp>
        <p:nvSpPr>
          <p:cNvPr id="28" name="Freeform 28">
            <a:extLst>
              <a:ext uri="{C183D7F6-B498-43B3-948B-1728B52AA6E4}">
                <adec:decorative xmlns:adec="http://schemas.microsoft.com/office/drawing/2017/decorative" val="1"/>
              </a:ext>
            </a:extLst>
          </p:cNvPr>
          <p:cNvSpPr/>
          <p:nvPr/>
        </p:nvSpPr>
        <p:spPr>
          <a:xfrm>
            <a:off x="787112" y="3739913"/>
            <a:ext cx="7336054" cy="688985"/>
          </a:xfrm>
          <a:custGeom>
            <a:avLst/>
            <a:gdLst/>
            <a:ahLst/>
            <a:cxnLst/>
            <a:rect l="l" t="t" r="r" b="b"/>
            <a:pathLst>
              <a:path w="4327193" h="406400">
                <a:moveTo>
                  <a:pt x="4123993" y="0"/>
                </a:moveTo>
                <a:cubicBezTo>
                  <a:pt x="4236218" y="0"/>
                  <a:pt x="4327193" y="90976"/>
                  <a:pt x="4327193" y="203200"/>
                </a:cubicBezTo>
                <a:cubicBezTo>
                  <a:pt x="4327193" y="315424"/>
                  <a:pt x="4236218" y="406400"/>
                  <a:pt x="4123993" y="406400"/>
                </a:cubicBezTo>
                <a:lnTo>
                  <a:pt x="203200" y="406400"/>
                </a:lnTo>
                <a:cubicBezTo>
                  <a:pt x="90976" y="406400"/>
                  <a:pt x="0" y="315424"/>
                  <a:pt x="0" y="203200"/>
                </a:cubicBezTo>
                <a:cubicBezTo>
                  <a:pt x="0" y="90976"/>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20" name="Freeform 20">
            <a:extLst>
              <a:ext uri="{C183D7F6-B498-43B3-948B-1728B52AA6E4}">
                <adec:decorative xmlns:adec="http://schemas.microsoft.com/office/drawing/2017/decorative" val="1"/>
              </a:ext>
            </a:extLst>
          </p:cNvPr>
          <p:cNvSpPr/>
          <p:nvPr/>
        </p:nvSpPr>
        <p:spPr>
          <a:xfrm>
            <a:off x="787112" y="2888834"/>
            <a:ext cx="7336054" cy="688985"/>
          </a:xfrm>
          <a:custGeom>
            <a:avLst/>
            <a:gdLst/>
            <a:ahLst/>
            <a:cxnLst/>
            <a:rect l="l" t="t" r="r" b="b"/>
            <a:pathLst>
              <a:path w="4327193" h="406400">
                <a:moveTo>
                  <a:pt x="4123993" y="0"/>
                </a:moveTo>
                <a:cubicBezTo>
                  <a:pt x="4236218" y="0"/>
                  <a:pt x="4327193" y="90976"/>
                  <a:pt x="4327193" y="203200"/>
                </a:cubicBezTo>
                <a:cubicBezTo>
                  <a:pt x="4327193" y="315424"/>
                  <a:pt x="4236218" y="406400"/>
                  <a:pt x="4123993" y="406400"/>
                </a:cubicBezTo>
                <a:lnTo>
                  <a:pt x="203200" y="406400"/>
                </a:lnTo>
                <a:cubicBezTo>
                  <a:pt x="90976" y="406400"/>
                  <a:pt x="0" y="315424"/>
                  <a:pt x="0" y="203200"/>
                </a:cubicBezTo>
                <a:cubicBezTo>
                  <a:pt x="0" y="90976"/>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2" name="TextBox 2"/>
          <p:cNvSpPr txBox="1">
            <a:spLocks noGrp="1"/>
          </p:cNvSpPr>
          <p:nvPr>
            <p:ph type="title" idx="4294967295"/>
          </p:nvPr>
        </p:nvSpPr>
        <p:spPr>
          <a:xfrm>
            <a:off x="787112" y="726317"/>
            <a:ext cx="7048140" cy="131516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58"/>
              </a:lnSpc>
              <a:spcBef>
                <a:spcPts val="0"/>
              </a:spcBef>
              <a:spcAft>
                <a:spcPts val="0"/>
              </a:spcAft>
              <a:buClrTx/>
              <a:buSzTx/>
              <a:buFontTx/>
              <a:buNone/>
              <a:tabLst/>
              <a:defRPr/>
            </a:pPr>
            <a:r>
              <a:rPr kumimoji="0" lang="en-US" sz="5698"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WHAT WE MEAN WHEN WE SAY</a:t>
            </a:r>
          </a:p>
        </p:txBody>
      </p:sp>
      <p:sp>
        <p:nvSpPr>
          <p:cNvPr id="23" name="TextBox 23"/>
          <p:cNvSpPr txBox="1"/>
          <p:nvPr/>
        </p:nvSpPr>
        <p:spPr>
          <a:xfrm>
            <a:off x="787112" y="1944215"/>
            <a:ext cx="6919723" cy="630294"/>
          </a:xfrm>
          <a:prstGeom prst="rect">
            <a:avLst/>
          </a:prstGeom>
        </p:spPr>
        <p:txBody>
          <a:bodyPr lIns="0" tIns="0" rIns="0" bIns="0" rtlCol="0" anchor="t">
            <a:spAutoFit/>
          </a:bodyPr>
          <a:lstStyle/>
          <a:p>
            <a:pPr algn="l">
              <a:lnSpc>
                <a:spcPts val="5159"/>
              </a:lnSpc>
            </a:pPr>
            <a:r>
              <a:rPr lang="en-US" sz="3685">
                <a:solidFill>
                  <a:srgbClr val="000000"/>
                </a:solidFill>
                <a:latin typeface="Roboto Mono"/>
                <a:ea typeface="Roboto Mono"/>
                <a:cs typeface="Roboto Mono"/>
                <a:sym typeface="Roboto Mono"/>
              </a:rPr>
              <a:t>Neurodivergent</a:t>
            </a:r>
          </a:p>
        </p:txBody>
      </p:sp>
      <p:sp>
        <p:nvSpPr>
          <p:cNvPr id="22" name="TextBox 22"/>
          <p:cNvSpPr txBox="1"/>
          <p:nvPr/>
        </p:nvSpPr>
        <p:spPr>
          <a:xfrm>
            <a:off x="787112" y="2959172"/>
            <a:ext cx="7202392" cy="461065"/>
          </a:xfrm>
          <a:prstGeom prst="rect">
            <a:avLst/>
          </a:prstGeom>
        </p:spPr>
        <p:txBody>
          <a:bodyPr lIns="0" tIns="0" rIns="0" bIns="0" rtlCol="0" anchor="t">
            <a:spAutoFit/>
          </a:bodyPr>
          <a:lstStyle/>
          <a:p>
            <a:pPr marL="0" lvl="0" indent="0" algn="ctr">
              <a:lnSpc>
                <a:spcPts val="3461"/>
              </a:lnSpc>
              <a:spcBef>
                <a:spcPct val="0"/>
              </a:spcBef>
            </a:pPr>
            <a:r>
              <a:rPr lang="en-US" sz="2472" b="1" dirty="0">
                <a:solidFill>
                  <a:srgbClr val="000000"/>
                </a:solidFill>
                <a:latin typeface="Telegraf Bold"/>
                <a:ea typeface="Telegraf Bold"/>
                <a:cs typeface="Telegraf Bold"/>
                <a:sym typeface="Telegraf Bold"/>
              </a:rPr>
              <a:t>Celebrate the diversity of human minds</a:t>
            </a:r>
          </a:p>
        </p:txBody>
      </p:sp>
      <p:sp>
        <p:nvSpPr>
          <p:cNvPr id="30" name="TextBox 30"/>
          <p:cNvSpPr txBox="1"/>
          <p:nvPr/>
        </p:nvSpPr>
        <p:spPr>
          <a:xfrm>
            <a:off x="863468" y="3828791"/>
            <a:ext cx="7202392" cy="397738"/>
          </a:xfrm>
          <a:prstGeom prst="rect">
            <a:avLst/>
          </a:prstGeom>
        </p:spPr>
        <p:txBody>
          <a:bodyPr lIns="0" tIns="0" rIns="0" bIns="0" rtlCol="0" anchor="t">
            <a:spAutoFit/>
          </a:bodyPr>
          <a:lstStyle/>
          <a:p>
            <a:pPr marL="0" lvl="0" indent="0" algn="ctr">
              <a:lnSpc>
                <a:spcPts val="3321"/>
              </a:lnSpc>
              <a:spcBef>
                <a:spcPct val="0"/>
              </a:spcBef>
            </a:pPr>
            <a:r>
              <a:rPr lang="en-US" sz="2372" b="1" dirty="0">
                <a:solidFill>
                  <a:srgbClr val="000000"/>
                </a:solidFill>
                <a:latin typeface="Telegraf Bold"/>
                <a:ea typeface="Telegraf Bold"/>
                <a:cs typeface="Telegraf Bold"/>
                <a:sym typeface="Telegraf Bold"/>
              </a:rPr>
              <a:t>Acknowledge social and economic barriers</a:t>
            </a:r>
          </a:p>
        </p:txBody>
      </p:sp>
      <p:sp>
        <p:nvSpPr>
          <p:cNvPr id="44" name="TextBox 44"/>
          <p:cNvSpPr txBox="1"/>
          <p:nvPr/>
        </p:nvSpPr>
        <p:spPr>
          <a:xfrm>
            <a:off x="1043441" y="5010668"/>
            <a:ext cx="3028307"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ADHD</a:t>
            </a:r>
          </a:p>
        </p:txBody>
      </p:sp>
      <p:sp>
        <p:nvSpPr>
          <p:cNvPr id="60" name="TextBox 60"/>
          <p:cNvSpPr txBox="1"/>
          <p:nvPr/>
        </p:nvSpPr>
        <p:spPr>
          <a:xfrm>
            <a:off x="4902739" y="5010668"/>
            <a:ext cx="3028307"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OCD</a:t>
            </a:r>
          </a:p>
        </p:txBody>
      </p:sp>
      <p:sp>
        <p:nvSpPr>
          <p:cNvPr id="45" name="TextBox 45"/>
          <p:cNvSpPr txBox="1"/>
          <p:nvPr/>
        </p:nvSpPr>
        <p:spPr>
          <a:xfrm>
            <a:off x="1043441" y="5861578"/>
            <a:ext cx="3028307"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Autism</a:t>
            </a:r>
          </a:p>
        </p:txBody>
      </p:sp>
      <p:sp>
        <p:nvSpPr>
          <p:cNvPr id="63" name="TextBox 63"/>
          <p:cNvSpPr txBox="1"/>
          <p:nvPr/>
        </p:nvSpPr>
        <p:spPr>
          <a:xfrm>
            <a:off x="4902739" y="5862337"/>
            <a:ext cx="3028307"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Dyslexia</a:t>
            </a:r>
          </a:p>
        </p:txBody>
      </p:sp>
      <p:sp>
        <p:nvSpPr>
          <p:cNvPr id="46" name="TextBox 46"/>
          <p:cNvSpPr txBox="1"/>
          <p:nvPr/>
        </p:nvSpPr>
        <p:spPr>
          <a:xfrm>
            <a:off x="1043441" y="6712488"/>
            <a:ext cx="3028307"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Dyspraxia</a:t>
            </a:r>
          </a:p>
        </p:txBody>
      </p:sp>
      <p:sp>
        <p:nvSpPr>
          <p:cNvPr id="61" name="TextBox 61"/>
          <p:cNvSpPr txBox="1"/>
          <p:nvPr/>
        </p:nvSpPr>
        <p:spPr>
          <a:xfrm>
            <a:off x="4902739" y="6712488"/>
            <a:ext cx="3028307"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Dyscalculia</a:t>
            </a:r>
          </a:p>
        </p:txBody>
      </p:sp>
      <p:sp>
        <p:nvSpPr>
          <p:cNvPr id="47" name="TextBox 47"/>
          <p:cNvSpPr txBox="1"/>
          <p:nvPr/>
        </p:nvSpPr>
        <p:spPr>
          <a:xfrm>
            <a:off x="1043441" y="7563398"/>
            <a:ext cx="3028307"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Tourette Syndrome</a:t>
            </a:r>
          </a:p>
        </p:txBody>
      </p:sp>
      <p:sp>
        <p:nvSpPr>
          <p:cNvPr id="62" name="TextBox 62"/>
          <p:cNvSpPr txBox="1"/>
          <p:nvPr/>
        </p:nvSpPr>
        <p:spPr>
          <a:xfrm>
            <a:off x="4902739" y="7603556"/>
            <a:ext cx="3028307" cy="401320"/>
          </a:xfrm>
          <a:prstGeom prst="rect">
            <a:avLst/>
          </a:prstGeom>
        </p:spPr>
        <p:txBody>
          <a:bodyPr lIns="0" tIns="0" rIns="0" bIns="0" rtlCol="0" anchor="t">
            <a:spAutoFit/>
          </a:bodyPr>
          <a:lstStyle/>
          <a:p>
            <a:pPr marL="0" lvl="0" indent="0" algn="ctr">
              <a:lnSpc>
                <a:spcPts val="3079"/>
              </a:lnSpc>
              <a:spcBef>
                <a:spcPct val="0"/>
              </a:spcBef>
            </a:pPr>
            <a:r>
              <a:rPr lang="en-US" sz="2199" dirty="0">
                <a:solidFill>
                  <a:srgbClr val="000000"/>
                </a:solidFill>
                <a:latin typeface="Telegraf"/>
                <a:ea typeface="Telegraf"/>
                <a:cs typeface="Telegraf"/>
                <a:sym typeface="Telegraf"/>
              </a:rPr>
              <a:t>Intellectual Disabilities</a:t>
            </a:r>
          </a:p>
        </p:txBody>
      </p:sp>
      <p:sp>
        <p:nvSpPr>
          <p:cNvPr id="11" name="Freeform 11">
            <a:extLst>
              <a:ext uri="{C183D7F6-B498-43B3-948B-1728B52AA6E4}">
                <adec:decorative xmlns:adec="http://schemas.microsoft.com/office/drawing/2017/decorative" val="1"/>
              </a:ext>
            </a:extLst>
          </p:cNvPr>
          <p:cNvSpPr/>
          <p:nvPr/>
        </p:nvSpPr>
        <p:spPr>
          <a:xfrm>
            <a:off x="9265750" y="849100"/>
            <a:ext cx="5394346" cy="649616"/>
          </a:xfrm>
          <a:custGeom>
            <a:avLst/>
            <a:gdLst/>
            <a:ahLst/>
            <a:cxnLst/>
            <a:rect l="l" t="t" r="r" b="b"/>
            <a:pathLst>
              <a:path w="3374704" h="406400">
                <a:moveTo>
                  <a:pt x="3171505" y="0"/>
                </a:moveTo>
                <a:cubicBezTo>
                  <a:pt x="3283729" y="0"/>
                  <a:pt x="3374704" y="90976"/>
                  <a:pt x="3374704" y="203200"/>
                </a:cubicBezTo>
                <a:cubicBezTo>
                  <a:pt x="3374704" y="315424"/>
                  <a:pt x="3283729" y="406400"/>
                  <a:pt x="3171505" y="406400"/>
                </a:cubicBezTo>
                <a:lnTo>
                  <a:pt x="203200" y="406400"/>
                </a:lnTo>
                <a:cubicBezTo>
                  <a:pt x="90976" y="406400"/>
                  <a:pt x="0" y="315424"/>
                  <a:pt x="0" y="203200"/>
                </a:cubicBezTo>
                <a:cubicBezTo>
                  <a:pt x="0" y="90976"/>
                  <a:pt x="90976" y="0"/>
                  <a:pt x="203200" y="0"/>
                </a:cubicBezTo>
                <a:close/>
              </a:path>
            </a:pathLst>
          </a:custGeom>
          <a:solidFill>
            <a:srgbClr val="000000"/>
          </a:solidFill>
          <a:ln w="19050" cap="sq">
            <a:solidFill>
              <a:srgbClr val="000000"/>
            </a:solidFill>
            <a:prstDash val="solid"/>
            <a:miter/>
          </a:ln>
        </p:spPr>
        <p:txBody>
          <a:bodyPr/>
          <a:lstStyle/>
          <a:p>
            <a:endParaRPr lang="en-AU" sz="100"/>
          </a:p>
        </p:txBody>
      </p:sp>
      <p:sp>
        <p:nvSpPr>
          <p:cNvPr id="13" name="TextBox 13"/>
          <p:cNvSpPr txBox="1"/>
          <p:nvPr/>
        </p:nvSpPr>
        <p:spPr>
          <a:xfrm>
            <a:off x="9223512" y="925079"/>
            <a:ext cx="5394348" cy="411043"/>
          </a:xfrm>
          <a:prstGeom prst="rect">
            <a:avLst/>
          </a:prstGeom>
        </p:spPr>
        <p:txBody>
          <a:bodyPr lIns="0" tIns="0" rIns="0" bIns="0" rtlCol="0" anchor="t">
            <a:spAutoFit/>
          </a:bodyPr>
          <a:lstStyle/>
          <a:p>
            <a:pPr marL="0" lvl="0" indent="0" algn="ctr">
              <a:lnSpc>
                <a:spcPts val="3264"/>
              </a:lnSpc>
              <a:spcBef>
                <a:spcPct val="0"/>
              </a:spcBef>
            </a:pPr>
            <a:r>
              <a:rPr lang="en-US" sz="2331" dirty="0">
                <a:solidFill>
                  <a:srgbClr val="FBFBFA"/>
                </a:solidFill>
                <a:latin typeface="Telegraf"/>
                <a:ea typeface="Telegraf"/>
                <a:cs typeface="Telegraf"/>
                <a:sym typeface="Telegraf"/>
              </a:rPr>
              <a:t>Access to Diagnosis and Support</a:t>
            </a:r>
          </a:p>
        </p:txBody>
      </p:sp>
      <p:sp>
        <p:nvSpPr>
          <p:cNvPr id="6" name="TextBox 6"/>
          <p:cNvSpPr txBox="1"/>
          <p:nvPr/>
        </p:nvSpPr>
        <p:spPr>
          <a:xfrm>
            <a:off x="9346217" y="1686541"/>
            <a:ext cx="7030168" cy="1188720"/>
          </a:xfrm>
          <a:prstGeom prst="rect">
            <a:avLst/>
          </a:prstGeom>
        </p:spPr>
        <p:txBody>
          <a:bodyPr lIns="0" tIns="0" rIns="0" bIns="0" rtlCol="0" anchor="t">
            <a:spAutoFit/>
          </a:bodyPr>
          <a:lstStyle/>
          <a:p>
            <a:pPr algn="l">
              <a:lnSpc>
                <a:spcPts val="2310"/>
              </a:lnSpc>
            </a:pPr>
            <a:r>
              <a:rPr lang="en-US" sz="2100" dirty="0">
                <a:solidFill>
                  <a:srgbClr val="000000"/>
                </a:solidFill>
                <a:latin typeface="Telegraf"/>
                <a:ea typeface="Telegraf"/>
                <a:cs typeface="Telegraf"/>
                <a:sym typeface="Telegraf"/>
              </a:rPr>
              <a:t>We also </a:t>
            </a:r>
            <a:r>
              <a:rPr lang="en-US" sz="2100" dirty="0" err="1">
                <a:solidFill>
                  <a:srgbClr val="000000"/>
                </a:solidFill>
                <a:latin typeface="Telegraf"/>
                <a:ea typeface="Telegraf"/>
                <a:cs typeface="Telegraf"/>
                <a:sym typeface="Telegraf"/>
              </a:rPr>
              <a:t>recognise</a:t>
            </a:r>
            <a:r>
              <a:rPr lang="en-US" sz="2100" dirty="0">
                <a:solidFill>
                  <a:srgbClr val="000000"/>
                </a:solidFill>
                <a:latin typeface="Telegraf"/>
                <a:ea typeface="Telegraf"/>
                <a:cs typeface="Telegraf"/>
                <a:sym typeface="Telegraf"/>
              </a:rPr>
              <a:t> that access to diagnosis and support is not always equitable. </a:t>
            </a:r>
          </a:p>
          <a:p>
            <a:pPr algn="l">
              <a:lnSpc>
                <a:spcPts val="2310"/>
              </a:lnSpc>
            </a:pPr>
            <a:endParaRPr lang="en-US" sz="2100" dirty="0">
              <a:solidFill>
                <a:srgbClr val="000000"/>
              </a:solidFill>
              <a:latin typeface="Telegraf"/>
              <a:ea typeface="Telegraf"/>
              <a:cs typeface="Telegraf"/>
              <a:sym typeface="Telegraf"/>
            </a:endParaRPr>
          </a:p>
          <a:p>
            <a:pPr marL="0" lvl="0" indent="0" algn="l">
              <a:lnSpc>
                <a:spcPts val="2310"/>
              </a:lnSpc>
            </a:pPr>
            <a:r>
              <a:rPr lang="en-US" sz="2100" b="1" dirty="0">
                <a:solidFill>
                  <a:srgbClr val="000000"/>
                </a:solidFill>
                <a:latin typeface="Telegraf Bold"/>
                <a:ea typeface="Telegraf Bold"/>
                <a:cs typeface="Telegraf Bold"/>
                <a:sym typeface="Telegraf Bold"/>
              </a:rPr>
              <a:t>Economic, social, and systemic barriers such as</a:t>
            </a:r>
          </a:p>
        </p:txBody>
      </p:sp>
      <p:sp>
        <p:nvSpPr>
          <p:cNvPr id="67" name="TextBox 67"/>
          <p:cNvSpPr txBox="1"/>
          <p:nvPr/>
        </p:nvSpPr>
        <p:spPr>
          <a:xfrm>
            <a:off x="9531953" y="3090502"/>
            <a:ext cx="2927662" cy="452583"/>
          </a:xfrm>
          <a:prstGeom prst="rect">
            <a:avLst/>
          </a:prstGeom>
        </p:spPr>
        <p:txBody>
          <a:bodyPr lIns="0" tIns="0" rIns="0" bIns="0" rtlCol="0" anchor="t">
            <a:spAutoFit/>
          </a:bodyPr>
          <a:lstStyle/>
          <a:p>
            <a:pPr marL="0" lvl="0" indent="0" algn="ctr">
              <a:lnSpc>
                <a:spcPts val="3404"/>
              </a:lnSpc>
              <a:spcBef>
                <a:spcPct val="0"/>
              </a:spcBef>
            </a:pPr>
            <a:r>
              <a:rPr lang="en-US" sz="2431" dirty="0">
                <a:solidFill>
                  <a:srgbClr val="000000"/>
                </a:solidFill>
                <a:latin typeface="Telegraf"/>
                <a:ea typeface="Telegraf"/>
                <a:cs typeface="Telegraf"/>
                <a:sym typeface="Telegraf"/>
              </a:rPr>
              <a:t>Gender</a:t>
            </a:r>
          </a:p>
        </p:txBody>
      </p:sp>
      <p:sp>
        <p:nvSpPr>
          <p:cNvPr id="71" name="TextBox 71"/>
          <p:cNvSpPr txBox="1"/>
          <p:nvPr/>
        </p:nvSpPr>
        <p:spPr>
          <a:xfrm>
            <a:off x="13262988" y="3090502"/>
            <a:ext cx="2927662" cy="452583"/>
          </a:xfrm>
          <a:prstGeom prst="rect">
            <a:avLst/>
          </a:prstGeom>
        </p:spPr>
        <p:txBody>
          <a:bodyPr lIns="0" tIns="0" rIns="0" bIns="0" rtlCol="0" anchor="t">
            <a:spAutoFit/>
          </a:bodyPr>
          <a:lstStyle/>
          <a:p>
            <a:pPr marL="0" lvl="0" indent="0" algn="ctr">
              <a:lnSpc>
                <a:spcPts val="3404"/>
              </a:lnSpc>
              <a:spcBef>
                <a:spcPct val="0"/>
              </a:spcBef>
            </a:pPr>
            <a:r>
              <a:rPr lang="en-US" sz="2431" dirty="0">
                <a:solidFill>
                  <a:srgbClr val="000000"/>
                </a:solidFill>
                <a:latin typeface="Telegraf"/>
                <a:ea typeface="Telegraf"/>
                <a:cs typeface="Telegraf"/>
                <a:sym typeface="Telegraf"/>
              </a:rPr>
              <a:t>Culture</a:t>
            </a:r>
          </a:p>
        </p:txBody>
      </p:sp>
      <p:sp>
        <p:nvSpPr>
          <p:cNvPr id="75" name="TextBox 75"/>
          <p:cNvSpPr txBox="1"/>
          <p:nvPr/>
        </p:nvSpPr>
        <p:spPr>
          <a:xfrm>
            <a:off x="9531953" y="3782179"/>
            <a:ext cx="2927662" cy="452583"/>
          </a:xfrm>
          <a:prstGeom prst="rect">
            <a:avLst/>
          </a:prstGeom>
        </p:spPr>
        <p:txBody>
          <a:bodyPr lIns="0" tIns="0" rIns="0" bIns="0" rtlCol="0" anchor="t">
            <a:spAutoFit/>
          </a:bodyPr>
          <a:lstStyle/>
          <a:p>
            <a:pPr marL="0" lvl="0" indent="0" algn="ctr">
              <a:lnSpc>
                <a:spcPts val="3404"/>
              </a:lnSpc>
              <a:spcBef>
                <a:spcPct val="0"/>
              </a:spcBef>
            </a:pPr>
            <a:r>
              <a:rPr lang="en-US" sz="2431" dirty="0">
                <a:solidFill>
                  <a:srgbClr val="000000"/>
                </a:solidFill>
                <a:latin typeface="Telegraf"/>
                <a:ea typeface="Telegraf"/>
                <a:cs typeface="Telegraf"/>
                <a:sym typeface="Telegraf"/>
              </a:rPr>
              <a:t>Language</a:t>
            </a:r>
          </a:p>
        </p:txBody>
      </p:sp>
      <p:sp>
        <p:nvSpPr>
          <p:cNvPr id="79" name="TextBox 79"/>
          <p:cNvSpPr txBox="1"/>
          <p:nvPr/>
        </p:nvSpPr>
        <p:spPr>
          <a:xfrm>
            <a:off x="13262988" y="3782179"/>
            <a:ext cx="2927662" cy="452583"/>
          </a:xfrm>
          <a:prstGeom prst="rect">
            <a:avLst/>
          </a:prstGeom>
        </p:spPr>
        <p:txBody>
          <a:bodyPr lIns="0" tIns="0" rIns="0" bIns="0" rtlCol="0" anchor="t">
            <a:spAutoFit/>
          </a:bodyPr>
          <a:lstStyle/>
          <a:p>
            <a:pPr marL="0" lvl="0" indent="0" algn="ctr">
              <a:lnSpc>
                <a:spcPts val="3404"/>
              </a:lnSpc>
              <a:spcBef>
                <a:spcPct val="0"/>
              </a:spcBef>
            </a:pPr>
            <a:r>
              <a:rPr lang="en-US" sz="2431" dirty="0">
                <a:solidFill>
                  <a:srgbClr val="000000"/>
                </a:solidFill>
                <a:latin typeface="Telegraf"/>
                <a:ea typeface="Telegraf"/>
                <a:cs typeface="Telegraf"/>
                <a:sym typeface="Telegraf"/>
              </a:rPr>
              <a:t>Visa Status</a:t>
            </a:r>
          </a:p>
        </p:txBody>
      </p:sp>
      <p:sp>
        <p:nvSpPr>
          <p:cNvPr id="83" name="TextBox 83"/>
          <p:cNvSpPr txBox="1"/>
          <p:nvPr/>
        </p:nvSpPr>
        <p:spPr>
          <a:xfrm>
            <a:off x="9531953" y="4474011"/>
            <a:ext cx="2927662" cy="409343"/>
          </a:xfrm>
          <a:prstGeom prst="rect">
            <a:avLst/>
          </a:prstGeom>
        </p:spPr>
        <p:txBody>
          <a:bodyPr lIns="0" tIns="0" rIns="0" bIns="0" rtlCol="0" anchor="t">
            <a:spAutoFit/>
          </a:bodyPr>
          <a:lstStyle/>
          <a:p>
            <a:pPr marL="0" lvl="0" indent="0" algn="ctr">
              <a:lnSpc>
                <a:spcPts val="3404"/>
              </a:lnSpc>
              <a:spcBef>
                <a:spcPct val="0"/>
              </a:spcBef>
            </a:pPr>
            <a:r>
              <a:rPr lang="en-US" sz="2431" dirty="0">
                <a:solidFill>
                  <a:srgbClr val="000000"/>
                </a:solidFill>
                <a:latin typeface="Telegraf"/>
                <a:ea typeface="Telegraf"/>
                <a:cs typeface="Telegraf"/>
                <a:sym typeface="Telegraf"/>
              </a:rPr>
              <a:t>Economic</a:t>
            </a:r>
          </a:p>
        </p:txBody>
      </p:sp>
      <p:sp>
        <p:nvSpPr>
          <p:cNvPr id="87" name="TextBox 87"/>
          <p:cNvSpPr txBox="1"/>
          <p:nvPr/>
        </p:nvSpPr>
        <p:spPr>
          <a:xfrm>
            <a:off x="13262988" y="4474011"/>
            <a:ext cx="2927662" cy="452583"/>
          </a:xfrm>
          <a:prstGeom prst="rect">
            <a:avLst/>
          </a:prstGeom>
        </p:spPr>
        <p:txBody>
          <a:bodyPr lIns="0" tIns="0" rIns="0" bIns="0" rtlCol="0" anchor="t">
            <a:spAutoFit/>
          </a:bodyPr>
          <a:lstStyle/>
          <a:p>
            <a:pPr marL="0" lvl="0" indent="0" algn="ctr">
              <a:lnSpc>
                <a:spcPts val="3404"/>
              </a:lnSpc>
              <a:spcBef>
                <a:spcPct val="0"/>
              </a:spcBef>
            </a:pPr>
            <a:r>
              <a:rPr lang="en-US" sz="2431" dirty="0">
                <a:solidFill>
                  <a:srgbClr val="000000"/>
                </a:solidFill>
                <a:latin typeface="Telegraf"/>
                <a:ea typeface="Telegraf"/>
                <a:cs typeface="Telegraf"/>
                <a:sym typeface="Telegraf"/>
              </a:rPr>
              <a:t>Policy</a:t>
            </a:r>
          </a:p>
        </p:txBody>
      </p:sp>
      <p:sp>
        <p:nvSpPr>
          <p:cNvPr id="5" name="TextBox 5">
            <a:extLst>
              <a:ext uri="{C183D7F6-B498-43B3-948B-1728B52AA6E4}">
                <adec:decorative xmlns:adec="http://schemas.microsoft.com/office/drawing/2017/decorative" val="1"/>
              </a:ext>
            </a:extLst>
          </p:cNvPr>
          <p:cNvSpPr txBox="1"/>
          <p:nvPr/>
        </p:nvSpPr>
        <p:spPr>
          <a:xfrm>
            <a:off x="8828039" y="154982"/>
            <a:ext cx="8123360" cy="9081743"/>
          </a:xfrm>
          <a:prstGeom prst="rect">
            <a:avLst/>
          </a:prstGeom>
        </p:spPr>
        <p:txBody>
          <a:bodyPr lIns="50800" tIns="50800" rIns="50800" bIns="50800" rtlCol="0" anchor="ctr"/>
          <a:lstStyle/>
          <a:p>
            <a:pPr algn="ctr">
              <a:lnSpc>
                <a:spcPts val="2940"/>
              </a:lnSpc>
            </a:pPr>
            <a:endParaRPr/>
          </a:p>
        </p:txBody>
      </p:sp>
      <p:grpSp>
        <p:nvGrpSpPr>
          <p:cNvPr id="15" name="Group 15">
            <a:extLst>
              <a:ext uri="{C183D7F6-B498-43B3-948B-1728B52AA6E4}">
                <adec:decorative xmlns:adec="http://schemas.microsoft.com/office/drawing/2017/decorative" val="1"/>
              </a:ext>
            </a:extLst>
          </p:cNvPr>
          <p:cNvGrpSpPr/>
          <p:nvPr/>
        </p:nvGrpSpPr>
        <p:grpSpPr>
          <a:xfrm>
            <a:off x="7933264" y="5456743"/>
            <a:ext cx="4072195" cy="771419"/>
            <a:chOff x="0" y="-76200"/>
            <a:chExt cx="2547565" cy="482600"/>
          </a:xfrm>
        </p:grpSpPr>
        <p:sp>
          <p:nvSpPr>
            <p:cNvPr id="16" name="Freeform 16"/>
            <p:cNvSpPr/>
            <p:nvPr/>
          </p:nvSpPr>
          <p:spPr>
            <a:xfrm>
              <a:off x="872799" y="-18710"/>
              <a:ext cx="1674766" cy="406400"/>
            </a:xfrm>
            <a:custGeom>
              <a:avLst/>
              <a:gdLst/>
              <a:ahLst/>
              <a:cxnLst/>
              <a:rect l="l" t="t" r="r" b="b"/>
              <a:pathLst>
                <a:path w="1674766" h="406400">
                  <a:moveTo>
                    <a:pt x="1471566" y="0"/>
                  </a:moveTo>
                  <a:cubicBezTo>
                    <a:pt x="1583790" y="0"/>
                    <a:pt x="1674766" y="90976"/>
                    <a:pt x="1674766" y="203200"/>
                  </a:cubicBezTo>
                  <a:cubicBezTo>
                    <a:pt x="1674766" y="315424"/>
                    <a:pt x="1583790" y="406400"/>
                    <a:pt x="1471566" y="406400"/>
                  </a:cubicBezTo>
                  <a:lnTo>
                    <a:pt x="203200" y="406400"/>
                  </a:lnTo>
                  <a:cubicBezTo>
                    <a:pt x="90976" y="406400"/>
                    <a:pt x="0" y="315424"/>
                    <a:pt x="0" y="203200"/>
                  </a:cubicBezTo>
                  <a:cubicBezTo>
                    <a:pt x="0" y="90976"/>
                    <a:pt x="90976" y="0"/>
                    <a:pt x="203200" y="0"/>
                  </a:cubicBezTo>
                  <a:close/>
                </a:path>
              </a:pathLst>
            </a:custGeom>
            <a:solidFill>
              <a:srgbClr val="000000"/>
            </a:solidFill>
            <a:ln w="19050" cap="sq">
              <a:solidFill>
                <a:srgbClr val="000000"/>
              </a:solidFill>
              <a:prstDash val="solid"/>
              <a:miter/>
            </a:ln>
          </p:spPr>
          <p:txBody>
            <a:bodyPr/>
            <a:lstStyle/>
            <a:p>
              <a:endParaRPr lang="en-AU"/>
            </a:p>
          </p:txBody>
        </p:sp>
        <p:sp>
          <p:nvSpPr>
            <p:cNvPr id="17" name="TextBox 17"/>
            <p:cNvSpPr txBox="1"/>
            <p:nvPr/>
          </p:nvSpPr>
          <p:spPr>
            <a:xfrm>
              <a:off x="0" y="-76200"/>
              <a:ext cx="1674766" cy="482600"/>
            </a:xfrm>
            <a:prstGeom prst="rect">
              <a:avLst/>
            </a:prstGeom>
          </p:spPr>
          <p:txBody>
            <a:bodyPr lIns="50800" tIns="50800" rIns="50800" bIns="50800" rtlCol="0" anchor="ctr"/>
            <a:lstStyle/>
            <a:p>
              <a:pPr algn="ctr">
                <a:lnSpc>
                  <a:spcPts val="2940"/>
                </a:lnSpc>
              </a:pPr>
              <a:endParaRPr/>
            </a:p>
          </p:txBody>
        </p:sp>
      </p:grpSp>
      <p:grpSp>
        <p:nvGrpSpPr>
          <p:cNvPr id="89" name="Group 89">
            <a:extLst>
              <a:ext uri="{C183D7F6-B498-43B3-948B-1728B52AA6E4}">
                <adec:decorative xmlns:adec="http://schemas.microsoft.com/office/drawing/2017/decorative" val="1"/>
              </a:ext>
            </a:extLst>
          </p:cNvPr>
          <p:cNvGrpSpPr/>
          <p:nvPr/>
        </p:nvGrpSpPr>
        <p:grpSpPr>
          <a:xfrm>
            <a:off x="9285867" y="6383544"/>
            <a:ext cx="5270986" cy="649616"/>
            <a:chOff x="0" y="0"/>
            <a:chExt cx="3297529" cy="406400"/>
          </a:xfrm>
        </p:grpSpPr>
        <p:sp>
          <p:nvSpPr>
            <p:cNvPr id="90" name="Freeform 90"/>
            <p:cNvSpPr/>
            <p:nvPr/>
          </p:nvSpPr>
          <p:spPr>
            <a:xfrm>
              <a:off x="0" y="0"/>
              <a:ext cx="3297529" cy="406400"/>
            </a:xfrm>
            <a:custGeom>
              <a:avLst/>
              <a:gdLst/>
              <a:ahLst/>
              <a:cxnLst/>
              <a:rect l="l" t="t" r="r" b="b"/>
              <a:pathLst>
                <a:path w="3297529" h="406400">
                  <a:moveTo>
                    <a:pt x="3094329" y="0"/>
                  </a:moveTo>
                  <a:cubicBezTo>
                    <a:pt x="3206554" y="0"/>
                    <a:pt x="3297529" y="90976"/>
                    <a:pt x="3297529" y="203200"/>
                  </a:cubicBezTo>
                  <a:cubicBezTo>
                    <a:pt x="3297529" y="315424"/>
                    <a:pt x="3206554" y="406400"/>
                    <a:pt x="3094329" y="406400"/>
                  </a:cubicBezTo>
                  <a:lnTo>
                    <a:pt x="203200" y="406400"/>
                  </a:lnTo>
                  <a:cubicBezTo>
                    <a:pt x="90976" y="406400"/>
                    <a:pt x="0" y="315424"/>
                    <a:pt x="0" y="203200"/>
                  </a:cubicBezTo>
                  <a:cubicBezTo>
                    <a:pt x="0" y="90976"/>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91" name="TextBox 91"/>
            <p:cNvSpPr txBox="1"/>
            <p:nvPr/>
          </p:nvSpPr>
          <p:spPr>
            <a:xfrm>
              <a:off x="0" y="-76200"/>
              <a:ext cx="3297529" cy="482600"/>
            </a:xfrm>
            <a:prstGeom prst="rect">
              <a:avLst/>
            </a:prstGeom>
          </p:spPr>
          <p:txBody>
            <a:bodyPr lIns="50800" tIns="50800" rIns="50800" bIns="50800" rtlCol="0" anchor="ctr"/>
            <a:lstStyle/>
            <a:p>
              <a:pPr algn="ctr">
                <a:lnSpc>
                  <a:spcPts val="2940"/>
                </a:lnSpc>
              </a:pPr>
              <a:endParaRPr/>
            </a:p>
          </p:txBody>
        </p:sp>
      </p:grpSp>
      <p:sp>
        <p:nvSpPr>
          <p:cNvPr id="18" name="TextBox 18"/>
          <p:cNvSpPr txBox="1"/>
          <p:nvPr/>
        </p:nvSpPr>
        <p:spPr>
          <a:xfrm>
            <a:off x="9229255" y="5686615"/>
            <a:ext cx="2677056" cy="411043"/>
          </a:xfrm>
          <a:prstGeom prst="rect">
            <a:avLst/>
          </a:prstGeom>
        </p:spPr>
        <p:txBody>
          <a:bodyPr lIns="0" tIns="0" rIns="0" bIns="0" rtlCol="0" anchor="t">
            <a:spAutoFit/>
          </a:bodyPr>
          <a:lstStyle/>
          <a:p>
            <a:pPr marL="0" lvl="0" indent="0" algn="ctr">
              <a:lnSpc>
                <a:spcPts val="3264"/>
              </a:lnSpc>
              <a:spcBef>
                <a:spcPct val="0"/>
              </a:spcBef>
            </a:pPr>
            <a:r>
              <a:rPr lang="en-US" sz="2331" dirty="0">
                <a:solidFill>
                  <a:srgbClr val="FFFFFF"/>
                </a:solidFill>
                <a:latin typeface="Telegraf"/>
                <a:ea typeface="Telegraf"/>
                <a:cs typeface="Telegraf"/>
                <a:sym typeface="Telegraf"/>
              </a:rPr>
              <a:t>Disclosure</a:t>
            </a:r>
          </a:p>
        </p:txBody>
      </p:sp>
      <p:sp>
        <p:nvSpPr>
          <p:cNvPr id="92" name="TextBox 92">
            <a:extLst>
              <a:ext uri="{C183D7F6-B498-43B3-948B-1728B52AA6E4}">
                <adec:decorative xmlns:adec="http://schemas.microsoft.com/office/drawing/2017/decorative" val="0"/>
              </a:ext>
            </a:extLst>
          </p:cNvPr>
          <p:cNvSpPr txBox="1"/>
          <p:nvPr/>
        </p:nvSpPr>
        <p:spPr>
          <a:xfrm>
            <a:off x="9287700" y="6488643"/>
            <a:ext cx="5174949" cy="411043"/>
          </a:xfrm>
          <a:prstGeom prst="rect">
            <a:avLst/>
          </a:prstGeom>
        </p:spPr>
        <p:txBody>
          <a:bodyPr lIns="0" tIns="0" rIns="0" bIns="0" rtlCol="0" anchor="t">
            <a:spAutoFit/>
          </a:bodyPr>
          <a:lstStyle/>
          <a:p>
            <a:pPr marL="0" lvl="0" indent="0" algn="ctr">
              <a:lnSpc>
                <a:spcPts val="3264"/>
              </a:lnSpc>
              <a:spcBef>
                <a:spcPct val="0"/>
              </a:spcBef>
            </a:pPr>
            <a:r>
              <a:rPr lang="en-US" sz="2331" b="1" dirty="0">
                <a:solidFill>
                  <a:srgbClr val="000000"/>
                </a:solidFill>
                <a:latin typeface="Telegraf Bold"/>
                <a:ea typeface="Telegraf Bold"/>
                <a:cs typeface="Telegraf Bold"/>
                <a:sym typeface="Telegraf Bold"/>
              </a:rPr>
              <a:t>Disclosure is a personal choice</a:t>
            </a:r>
          </a:p>
        </p:txBody>
      </p:sp>
      <p:sp>
        <p:nvSpPr>
          <p:cNvPr id="7" name="TextBox 7"/>
          <p:cNvSpPr txBox="1"/>
          <p:nvPr/>
        </p:nvSpPr>
        <p:spPr>
          <a:xfrm>
            <a:off x="9504072" y="7245432"/>
            <a:ext cx="6686578" cy="1378839"/>
          </a:xfrm>
          <a:prstGeom prst="rect">
            <a:avLst/>
          </a:prstGeom>
        </p:spPr>
        <p:txBody>
          <a:bodyPr lIns="0" tIns="0" rIns="0" bIns="0" rtlCol="0" anchor="t">
            <a:spAutoFit/>
          </a:bodyPr>
          <a:lstStyle/>
          <a:p>
            <a:pPr marL="0" lvl="0" indent="0" algn="l">
              <a:lnSpc>
                <a:spcPts val="3527"/>
              </a:lnSpc>
            </a:pPr>
            <a:r>
              <a:rPr lang="en-US" sz="2799" b="1" dirty="0">
                <a:solidFill>
                  <a:srgbClr val="000000"/>
                </a:solidFill>
                <a:latin typeface="Telegraf Bold"/>
                <a:ea typeface="Telegraf Bold"/>
                <a:cs typeface="Telegraf Bold"/>
                <a:sym typeface="Telegraf Bold"/>
              </a:rPr>
              <a:t>Neurodivergent people make valuable contributions whether their identity is known or not.</a:t>
            </a:r>
          </a:p>
        </p:txBody>
      </p:sp>
      <p:sp>
        <p:nvSpPr>
          <p:cNvPr id="8" name="AutoShape 8">
            <a:extLst>
              <a:ext uri="{C183D7F6-B498-43B3-948B-1728B52AA6E4}">
                <adec:decorative xmlns:adec="http://schemas.microsoft.com/office/drawing/2017/decorative" val="1"/>
              </a:ext>
            </a:extLst>
          </p:cNvPr>
          <p:cNvSpPr/>
          <p:nvPr/>
        </p:nvSpPr>
        <p:spPr>
          <a:xfrm flipV="1">
            <a:off x="8761426" y="5227040"/>
            <a:ext cx="8157189" cy="58197"/>
          </a:xfrm>
          <a:prstGeom prst="line">
            <a:avLst/>
          </a:prstGeom>
          <a:ln w="19050" cap="flat">
            <a:solidFill>
              <a:srgbClr val="000000"/>
            </a:solidFill>
            <a:prstDash val="solid"/>
            <a:headEnd type="none" w="sm" len="sm"/>
            <a:tailEnd type="none" w="sm" len="sm"/>
          </a:ln>
        </p:spPr>
        <p:txBody>
          <a:bodyPr/>
          <a:lstStyle/>
          <a:p>
            <a:endParaRPr lang="en-AU"/>
          </a:p>
        </p:txBody>
      </p:sp>
      <p:sp>
        <p:nvSpPr>
          <p:cNvPr id="21" name="TextBox 21">
            <a:extLst>
              <a:ext uri="{C183D7F6-B498-43B3-948B-1728B52AA6E4}">
                <adec:decorative xmlns:adec="http://schemas.microsoft.com/office/drawing/2017/decorative" val="1"/>
              </a:ext>
            </a:extLst>
          </p:cNvPr>
          <p:cNvSpPr txBox="1"/>
          <p:nvPr/>
        </p:nvSpPr>
        <p:spPr>
          <a:xfrm>
            <a:off x="787112" y="2759649"/>
            <a:ext cx="7336054" cy="818170"/>
          </a:xfrm>
          <a:prstGeom prst="rect">
            <a:avLst/>
          </a:prstGeom>
        </p:spPr>
        <p:txBody>
          <a:bodyPr lIns="50800" tIns="50800" rIns="50800" bIns="50800" rtlCol="0" anchor="ctr"/>
          <a:lstStyle/>
          <a:p>
            <a:pPr algn="ctr">
              <a:lnSpc>
                <a:spcPts val="2940"/>
              </a:lnSpc>
            </a:pPr>
            <a:endParaRPr/>
          </a:p>
        </p:txBody>
      </p:sp>
      <p:sp>
        <p:nvSpPr>
          <p:cNvPr id="24" name="AutoShape 24">
            <a:extLst>
              <a:ext uri="{C183D7F6-B498-43B3-948B-1728B52AA6E4}">
                <adec:decorative xmlns:adec="http://schemas.microsoft.com/office/drawing/2017/decorative" val="1"/>
              </a:ext>
            </a:extLst>
          </p:cNvPr>
          <p:cNvSpPr/>
          <p:nvPr/>
        </p:nvSpPr>
        <p:spPr>
          <a:xfrm flipH="1">
            <a:off x="8799441" y="480941"/>
            <a:ext cx="9525" cy="9287018"/>
          </a:xfrm>
          <a:prstGeom prst="line">
            <a:avLst/>
          </a:prstGeom>
          <a:ln w="19050" cap="flat">
            <a:solidFill>
              <a:srgbClr val="000000"/>
            </a:solidFill>
            <a:prstDash val="solid"/>
            <a:headEnd type="none" w="sm" len="sm"/>
            <a:tailEnd type="none" w="sm" len="sm"/>
          </a:ln>
        </p:spPr>
        <p:txBody>
          <a:bodyPr/>
          <a:lstStyle/>
          <a:p>
            <a:endParaRPr lang="en-AU"/>
          </a:p>
        </p:txBody>
      </p:sp>
      <p:sp>
        <p:nvSpPr>
          <p:cNvPr id="25" name="AutoShape 25">
            <a:extLst>
              <a:ext uri="{C183D7F6-B498-43B3-948B-1728B52AA6E4}">
                <adec:decorative xmlns:adec="http://schemas.microsoft.com/office/drawing/2017/decorative" val="1"/>
              </a:ext>
            </a:extLst>
          </p:cNvPr>
          <p:cNvSpPr/>
          <p:nvPr/>
        </p:nvSpPr>
        <p:spPr>
          <a:xfrm>
            <a:off x="8784526" y="9257042"/>
            <a:ext cx="7301976" cy="23511"/>
          </a:xfrm>
          <a:prstGeom prst="line">
            <a:avLst/>
          </a:prstGeom>
          <a:ln w="19050" cap="flat">
            <a:solidFill>
              <a:srgbClr val="000000"/>
            </a:solidFill>
            <a:prstDash val="solid"/>
            <a:headEnd type="none" w="sm" len="sm"/>
            <a:tailEnd type="none" w="sm" len="sm"/>
          </a:ln>
        </p:spPr>
        <p:txBody>
          <a:bodyPr/>
          <a:lstStyle/>
          <a:p>
            <a:endParaRPr lang="en-AU"/>
          </a:p>
        </p:txBody>
      </p:sp>
      <p:sp>
        <p:nvSpPr>
          <p:cNvPr id="26" name="AutoShape 26">
            <a:extLst>
              <a:ext uri="{C183D7F6-B498-43B3-948B-1728B52AA6E4}">
                <adec:decorative xmlns:adec="http://schemas.microsoft.com/office/drawing/2017/decorative" val="1"/>
              </a:ext>
            </a:extLst>
          </p:cNvPr>
          <p:cNvSpPr/>
          <p:nvPr/>
        </p:nvSpPr>
        <p:spPr>
          <a:xfrm flipH="1">
            <a:off x="16918615" y="491699"/>
            <a:ext cx="10164" cy="8756353"/>
          </a:xfrm>
          <a:prstGeom prst="line">
            <a:avLst/>
          </a:prstGeom>
          <a:ln w="19050" cap="flat">
            <a:solidFill>
              <a:srgbClr val="000000"/>
            </a:solidFill>
            <a:prstDash val="solid"/>
            <a:headEnd type="none" w="sm" len="sm"/>
            <a:tailEnd type="none" w="sm" len="sm"/>
          </a:ln>
        </p:spPr>
        <p:txBody>
          <a:bodyPr/>
          <a:lstStyle/>
          <a:p>
            <a:endParaRPr lang="en-AU"/>
          </a:p>
        </p:txBody>
      </p:sp>
      <p:sp>
        <p:nvSpPr>
          <p:cNvPr id="29" name="TextBox 29">
            <a:extLst>
              <a:ext uri="{C183D7F6-B498-43B3-948B-1728B52AA6E4}">
                <adec:decorative xmlns:adec="http://schemas.microsoft.com/office/drawing/2017/decorative" val="1"/>
              </a:ext>
            </a:extLst>
          </p:cNvPr>
          <p:cNvSpPr txBox="1"/>
          <p:nvPr/>
        </p:nvSpPr>
        <p:spPr>
          <a:xfrm>
            <a:off x="787112" y="3610728"/>
            <a:ext cx="7336054" cy="818170"/>
          </a:xfrm>
          <a:prstGeom prst="rect">
            <a:avLst/>
          </a:prstGeom>
        </p:spPr>
        <p:txBody>
          <a:bodyPr lIns="50800" tIns="50800" rIns="50800" bIns="50800" rtlCol="0" anchor="ctr"/>
          <a:lstStyle/>
          <a:p>
            <a:pPr algn="ctr">
              <a:lnSpc>
                <a:spcPts val="2940"/>
              </a:lnSpc>
            </a:pPr>
            <a:endParaRPr/>
          </a:p>
        </p:txBody>
      </p:sp>
      <p:sp>
        <p:nvSpPr>
          <p:cNvPr id="31" name="AutoShape 31">
            <a:extLst>
              <a:ext uri="{C183D7F6-B498-43B3-948B-1728B52AA6E4}">
                <adec:decorative xmlns:adec="http://schemas.microsoft.com/office/drawing/2017/decorative" val="1"/>
              </a:ext>
            </a:extLst>
          </p:cNvPr>
          <p:cNvSpPr/>
          <p:nvPr/>
        </p:nvSpPr>
        <p:spPr>
          <a:xfrm flipV="1">
            <a:off x="8761346" y="491699"/>
            <a:ext cx="8190054" cy="2784"/>
          </a:xfrm>
          <a:prstGeom prst="line">
            <a:avLst/>
          </a:prstGeom>
          <a:ln w="19050" cap="flat">
            <a:solidFill>
              <a:srgbClr val="000000"/>
            </a:solidFill>
            <a:prstDash val="solid"/>
            <a:headEnd type="none" w="sm" len="sm"/>
            <a:tailEnd type="none" w="sm" len="sm"/>
          </a:ln>
        </p:spPr>
        <p:txBody>
          <a:bodyPr/>
          <a:lstStyle/>
          <a:p>
            <a:endParaRPr lang="en-AU"/>
          </a:p>
        </p:txBody>
      </p:sp>
      <p:sp>
        <p:nvSpPr>
          <p:cNvPr id="34" name="TextBox 34">
            <a:extLst>
              <a:ext uri="{C183D7F6-B498-43B3-948B-1728B52AA6E4}">
                <adec:decorative xmlns:adec="http://schemas.microsoft.com/office/drawing/2017/decorative" val="1"/>
              </a:ext>
            </a:extLst>
          </p:cNvPr>
          <p:cNvSpPr txBox="1"/>
          <p:nvPr/>
        </p:nvSpPr>
        <p:spPr>
          <a:xfrm>
            <a:off x="851320" y="4811145"/>
            <a:ext cx="3412548" cy="818170"/>
          </a:xfrm>
          <a:prstGeom prst="rect">
            <a:avLst/>
          </a:prstGeom>
        </p:spPr>
        <p:txBody>
          <a:bodyPr lIns="50800" tIns="50800" rIns="50800" bIns="50800" rtlCol="0" anchor="ctr"/>
          <a:lstStyle/>
          <a:p>
            <a:pPr algn="ctr">
              <a:lnSpc>
                <a:spcPts val="2940"/>
              </a:lnSpc>
            </a:pPr>
            <a:endParaRPr/>
          </a:p>
        </p:txBody>
      </p:sp>
      <p:sp>
        <p:nvSpPr>
          <p:cNvPr id="37" name="TextBox 37">
            <a:extLst>
              <a:ext uri="{C183D7F6-B498-43B3-948B-1728B52AA6E4}">
                <adec:decorative xmlns:adec="http://schemas.microsoft.com/office/drawing/2017/decorative" val="1"/>
              </a:ext>
            </a:extLst>
          </p:cNvPr>
          <p:cNvSpPr txBox="1"/>
          <p:nvPr/>
        </p:nvSpPr>
        <p:spPr>
          <a:xfrm>
            <a:off x="851320" y="5662055"/>
            <a:ext cx="3412548" cy="818170"/>
          </a:xfrm>
          <a:prstGeom prst="rect">
            <a:avLst/>
          </a:prstGeom>
        </p:spPr>
        <p:txBody>
          <a:bodyPr lIns="50800" tIns="50800" rIns="50800" bIns="50800" rtlCol="0" anchor="ctr"/>
          <a:lstStyle/>
          <a:p>
            <a:pPr algn="ctr">
              <a:lnSpc>
                <a:spcPts val="2940"/>
              </a:lnSpc>
            </a:pPr>
            <a:endParaRPr/>
          </a:p>
        </p:txBody>
      </p:sp>
      <p:sp>
        <p:nvSpPr>
          <p:cNvPr id="40" name="TextBox 40">
            <a:extLst>
              <a:ext uri="{C183D7F6-B498-43B3-948B-1728B52AA6E4}">
                <adec:decorative xmlns:adec="http://schemas.microsoft.com/office/drawing/2017/decorative" val="1"/>
              </a:ext>
            </a:extLst>
          </p:cNvPr>
          <p:cNvSpPr txBox="1"/>
          <p:nvPr/>
        </p:nvSpPr>
        <p:spPr>
          <a:xfrm>
            <a:off x="851320" y="6512965"/>
            <a:ext cx="3412548" cy="818170"/>
          </a:xfrm>
          <a:prstGeom prst="rect">
            <a:avLst/>
          </a:prstGeom>
        </p:spPr>
        <p:txBody>
          <a:bodyPr lIns="50800" tIns="50800" rIns="50800" bIns="50800" rtlCol="0" anchor="ctr"/>
          <a:lstStyle/>
          <a:p>
            <a:pPr algn="ctr">
              <a:lnSpc>
                <a:spcPts val="2940"/>
              </a:lnSpc>
            </a:pPr>
            <a:endParaRPr/>
          </a:p>
        </p:txBody>
      </p:sp>
      <p:sp>
        <p:nvSpPr>
          <p:cNvPr id="43" name="TextBox 43">
            <a:extLst>
              <a:ext uri="{C183D7F6-B498-43B3-948B-1728B52AA6E4}">
                <adec:decorative xmlns:adec="http://schemas.microsoft.com/office/drawing/2017/decorative" val="1"/>
              </a:ext>
            </a:extLst>
          </p:cNvPr>
          <p:cNvSpPr txBox="1"/>
          <p:nvPr/>
        </p:nvSpPr>
        <p:spPr>
          <a:xfrm>
            <a:off x="851320" y="7363875"/>
            <a:ext cx="3412548" cy="818170"/>
          </a:xfrm>
          <a:prstGeom prst="rect">
            <a:avLst/>
          </a:prstGeom>
        </p:spPr>
        <p:txBody>
          <a:bodyPr lIns="50800" tIns="50800" rIns="50800" bIns="50800" rtlCol="0" anchor="ctr"/>
          <a:lstStyle/>
          <a:p>
            <a:pPr algn="ctr">
              <a:lnSpc>
                <a:spcPts val="2940"/>
              </a:lnSpc>
            </a:pPr>
            <a:endParaRPr/>
          </a:p>
        </p:txBody>
      </p:sp>
      <p:sp>
        <p:nvSpPr>
          <p:cNvPr id="50" name="TextBox 50">
            <a:extLst>
              <a:ext uri="{C183D7F6-B498-43B3-948B-1728B52AA6E4}">
                <adec:decorative xmlns:adec="http://schemas.microsoft.com/office/drawing/2017/decorative" val="1"/>
              </a:ext>
            </a:extLst>
          </p:cNvPr>
          <p:cNvSpPr txBox="1"/>
          <p:nvPr/>
        </p:nvSpPr>
        <p:spPr>
          <a:xfrm>
            <a:off x="4710619" y="4811145"/>
            <a:ext cx="3412548" cy="818170"/>
          </a:xfrm>
          <a:prstGeom prst="rect">
            <a:avLst/>
          </a:prstGeom>
        </p:spPr>
        <p:txBody>
          <a:bodyPr lIns="50800" tIns="50800" rIns="50800" bIns="50800" rtlCol="0" anchor="ctr"/>
          <a:lstStyle/>
          <a:p>
            <a:pPr algn="ctr">
              <a:lnSpc>
                <a:spcPts val="2940"/>
              </a:lnSpc>
            </a:pPr>
            <a:endParaRPr/>
          </a:p>
        </p:txBody>
      </p:sp>
      <p:sp>
        <p:nvSpPr>
          <p:cNvPr id="53" name="TextBox 53">
            <a:extLst>
              <a:ext uri="{C183D7F6-B498-43B3-948B-1728B52AA6E4}">
                <adec:decorative xmlns:adec="http://schemas.microsoft.com/office/drawing/2017/decorative" val="1"/>
              </a:ext>
            </a:extLst>
          </p:cNvPr>
          <p:cNvSpPr txBox="1"/>
          <p:nvPr/>
        </p:nvSpPr>
        <p:spPr>
          <a:xfrm>
            <a:off x="4710619" y="5662055"/>
            <a:ext cx="3412548" cy="818170"/>
          </a:xfrm>
          <a:prstGeom prst="rect">
            <a:avLst/>
          </a:prstGeom>
        </p:spPr>
        <p:txBody>
          <a:bodyPr lIns="50800" tIns="50800" rIns="50800" bIns="50800" rtlCol="0" anchor="ctr"/>
          <a:lstStyle/>
          <a:p>
            <a:pPr algn="ctr">
              <a:lnSpc>
                <a:spcPts val="2940"/>
              </a:lnSpc>
            </a:pPr>
            <a:endParaRPr/>
          </a:p>
        </p:txBody>
      </p:sp>
      <p:sp>
        <p:nvSpPr>
          <p:cNvPr id="56" name="TextBox 56">
            <a:extLst>
              <a:ext uri="{C183D7F6-B498-43B3-948B-1728B52AA6E4}">
                <adec:decorative xmlns:adec="http://schemas.microsoft.com/office/drawing/2017/decorative" val="1"/>
              </a:ext>
            </a:extLst>
          </p:cNvPr>
          <p:cNvSpPr txBox="1"/>
          <p:nvPr/>
        </p:nvSpPr>
        <p:spPr>
          <a:xfrm>
            <a:off x="4710619" y="6512965"/>
            <a:ext cx="3412548" cy="818170"/>
          </a:xfrm>
          <a:prstGeom prst="rect">
            <a:avLst/>
          </a:prstGeom>
        </p:spPr>
        <p:txBody>
          <a:bodyPr lIns="50800" tIns="50800" rIns="50800" bIns="50800" rtlCol="0" anchor="ctr"/>
          <a:lstStyle/>
          <a:p>
            <a:pPr algn="ctr">
              <a:lnSpc>
                <a:spcPts val="2940"/>
              </a:lnSpc>
            </a:pPr>
            <a:endParaRPr/>
          </a:p>
        </p:txBody>
      </p:sp>
      <p:sp>
        <p:nvSpPr>
          <p:cNvPr id="59" name="TextBox 59">
            <a:extLst>
              <a:ext uri="{C183D7F6-B498-43B3-948B-1728B52AA6E4}">
                <adec:decorative xmlns:adec="http://schemas.microsoft.com/office/drawing/2017/decorative" val="1"/>
              </a:ext>
            </a:extLst>
          </p:cNvPr>
          <p:cNvSpPr txBox="1"/>
          <p:nvPr/>
        </p:nvSpPr>
        <p:spPr>
          <a:xfrm>
            <a:off x="4710619" y="7363875"/>
            <a:ext cx="3412548" cy="818170"/>
          </a:xfrm>
          <a:prstGeom prst="rect">
            <a:avLst/>
          </a:prstGeom>
        </p:spPr>
        <p:txBody>
          <a:bodyPr lIns="50800" tIns="50800" rIns="50800" bIns="50800" rtlCol="0" anchor="ctr"/>
          <a:lstStyle/>
          <a:p>
            <a:pPr algn="ctr">
              <a:lnSpc>
                <a:spcPts val="2940"/>
              </a:lnSpc>
            </a:pPr>
            <a:endParaRPr/>
          </a:p>
        </p:txBody>
      </p:sp>
      <p:sp>
        <p:nvSpPr>
          <p:cNvPr id="65" name="Freeform 65">
            <a:extLst>
              <a:ext uri="{C183D7F6-B498-43B3-948B-1728B52AA6E4}">
                <adec:decorative xmlns:adec="http://schemas.microsoft.com/office/drawing/2017/decorative" val="1"/>
              </a:ext>
            </a:extLst>
          </p:cNvPr>
          <p:cNvSpPr/>
          <p:nvPr/>
        </p:nvSpPr>
        <p:spPr>
          <a:xfrm>
            <a:off x="9346217" y="3047999"/>
            <a:ext cx="3299132" cy="566101"/>
          </a:xfrm>
          <a:custGeom>
            <a:avLst/>
            <a:gdLst/>
            <a:ahLst/>
            <a:cxnLst/>
            <a:rect l="l" t="t" r="r" b="b"/>
            <a:pathLst>
              <a:path w="2368425" h="406400">
                <a:moveTo>
                  <a:pt x="2165225" y="0"/>
                </a:moveTo>
                <a:cubicBezTo>
                  <a:pt x="2277449" y="0"/>
                  <a:pt x="2368425" y="90976"/>
                  <a:pt x="2368425" y="203200"/>
                </a:cubicBezTo>
                <a:cubicBezTo>
                  <a:pt x="2368425" y="315424"/>
                  <a:pt x="2277449" y="406400"/>
                  <a:pt x="21652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66" name="TextBox 66">
            <a:extLst>
              <a:ext uri="{C183D7F6-B498-43B3-948B-1728B52AA6E4}">
                <adec:decorative xmlns:adec="http://schemas.microsoft.com/office/drawing/2017/decorative" val="1"/>
              </a:ext>
            </a:extLst>
          </p:cNvPr>
          <p:cNvSpPr txBox="1"/>
          <p:nvPr/>
        </p:nvSpPr>
        <p:spPr>
          <a:xfrm>
            <a:off x="9346217" y="2928587"/>
            <a:ext cx="3299132" cy="685513"/>
          </a:xfrm>
          <a:prstGeom prst="rect">
            <a:avLst/>
          </a:prstGeom>
        </p:spPr>
        <p:txBody>
          <a:bodyPr lIns="50800" tIns="50800" rIns="50800" bIns="50800" rtlCol="0" anchor="ctr"/>
          <a:lstStyle/>
          <a:p>
            <a:pPr algn="ctr">
              <a:lnSpc>
                <a:spcPts val="3499"/>
              </a:lnSpc>
            </a:pPr>
            <a:endParaRPr/>
          </a:p>
        </p:txBody>
      </p:sp>
      <p:sp>
        <p:nvSpPr>
          <p:cNvPr id="69" name="Freeform 69">
            <a:extLst>
              <a:ext uri="{C183D7F6-B498-43B3-948B-1728B52AA6E4}">
                <adec:decorative xmlns:adec="http://schemas.microsoft.com/office/drawing/2017/decorative" val="1"/>
              </a:ext>
            </a:extLst>
          </p:cNvPr>
          <p:cNvSpPr/>
          <p:nvPr/>
        </p:nvSpPr>
        <p:spPr>
          <a:xfrm>
            <a:off x="13077253" y="3047999"/>
            <a:ext cx="3299132" cy="566101"/>
          </a:xfrm>
          <a:custGeom>
            <a:avLst/>
            <a:gdLst/>
            <a:ahLst/>
            <a:cxnLst/>
            <a:rect l="l" t="t" r="r" b="b"/>
            <a:pathLst>
              <a:path w="2368425" h="406400">
                <a:moveTo>
                  <a:pt x="2165225" y="0"/>
                </a:moveTo>
                <a:cubicBezTo>
                  <a:pt x="2277449" y="0"/>
                  <a:pt x="2368425" y="90976"/>
                  <a:pt x="2368425" y="203200"/>
                </a:cubicBezTo>
                <a:cubicBezTo>
                  <a:pt x="2368425" y="315424"/>
                  <a:pt x="2277449" y="406400"/>
                  <a:pt x="21652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70" name="TextBox 70">
            <a:extLst>
              <a:ext uri="{C183D7F6-B498-43B3-948B-1728B52AA6E4}">
                <adec:decorative xmlns:adec="http://schemas.microsoft.com/office/drawing/2017/decorative" val="1"/>
              </a:ext>
            </a:extLst>
          </p:cNvPr>
          <p:cNvSpPr txBox="1"/>
          <p:nvPr/>
        </p:nvSpPr>
        <p:spPr>
          <a:xfrm>
            <a:off x="13077253" y="2928587"/>
            <a:ext cx="3299132" cy="685513"/>
          </a:xfrm>
          <a:prstGeom prst="rect">
            <a:avLst/>
          </a:prstGeom>
        </p:spPr>
        <p:txBody>
          <a:bodyPr lIns="50800" tIns="50800" rIns="50800" bIns="50800" rtlCol="0" anchor="ctr"/>
          <a:lstStyle/>
          <a:p>
            <a:pPr algn="ctr">
              <a:lnSpc>
                <a:spcPts val="3499"/>
              </a:lnSpc>
            </a:pPr>
            <a:endParaRPr/>
          </a:p>
        </p:txBody>
      </p:sp>
      <p:sp>
        <p:nvSpPr>
          <p:cNvPr id="73" name="Freeform 73">
            <a:extLst>
              <a:ext uri="{C183D7F6-B498-43B3-948B-1728B52AA6E4}">
                <adec:decorative xmlns:adec="http://schemas.microsoft.com/office/drawing/2017/decorative" val="1"/>
              </a:ext>
            </a:extLst>
          </p:cNvPr>
          <p:cNvSpPr/>
          <p:nvPr/>
        </p:nvSpPr>
        <p:spPr>
          <a:xfrm>
            <a:off x="9346217" y="3739676"/>
            <a:ext cx="3299132" cy="566101"/>
          </a:xfrm>
          <a:custGeom>
            <a:avLst/>
            <a:gdLst/>
            <a:ahLst/>
            <a:cxnLst/>
            <a:rect l="l" t="t" r="r" b="b"/>
            <a:pathLst>
              <a:path w="2368425" h="406400">
                <a:moveTo>
                  <a:pt x="2165225" y="0"/>
                </a:moveTo>
                <a:cubicBezTo>
                  <a:pt x="2277449" y="0"/>
                  <a:pt x="2368425" y="90976"/>
                  <a:pt x="2368425" y="203200"/>
                </a:cubicBezTo>
                <a:cubicBezTo>
                  <a:pt x="2368425" y="315424"/>
                  <a:pt x="2277449" y="406400"/>
                  <a:pt x="21652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74" name="TextBox 74">
            <a:extLst>
              <a:ext uri="{C183D7F6-B498-43B3-948B-1728B52AA6E4}">
                <adec:decorative xmlns:adec="http://schemas.microsoft.com/office/drawing/2017/decorative" val="1"/>
              </a:ext>
            </a:extLst>
          </p:cNvPr>
          <p:cNvSpPr txBox="1"/>
          <p:nvPr/>
        </p:nvSpPr>
        <p:spPr>
          <a:xfrm>
            <a:off x="9346217" y="3620264"/>
            <a:ext cx="3299132" cy="685513"/>
          </a:xfrm>
          <a:prstGeom prst="rect">
            <a:avLst/>
          </a:prstGeom>
        </p:spPr>
        <p:txBody>
          <a:bodyPr lIns="50800" tIns="50800" rIns="50800" bIns="50800" rtlCol="0" anchor="ctr"/>
          <a:lstStyle/>
          <a:p>
            <a:pPr algn="ctr">
              <a:lnSpc>
                <a:spcPts val="3499"/>
              </a:lnSpc>
            </a:pPr>
            <a:endParaRPr/>
          </a:p>
        </p:txBody>
      </p:sp>
      <p:sp>
        <p:nvSpPr>
          <p:cNvPr id="77" name="Freeform 77">
            <a:extLst>
              <a:ext uri="{C183D7F6-B498-43B3-948B-1728B52AA6E4}">
                <adec:decorative xmlns:adec="http://schemas.microsoft.com/office/drawing/2017/decorative" val="1"/>
              </a:ext>
            </a:extLst>
          </p:cNvPr>
          <p:cNvSpPr/>
          <p:nvPr/>
        </p:nvSpPr>
        <p:spPr>
          <a:xfrm>
            <a:off x="13077253" y="3739676"/>
            <a:ext cx="3299132" cy="566101"/>
          </a:xfrm>
          <a:custGeom>
            <a:avLst/>
            <a:gdLst/>
            <a:ahLst/>
            <a:cxnLst/>
            <a:rect l="l" t="t" r="r" b="b"/>
            <a:pathLst>
              <a:path w="2368425" h="406400">
                <a:moveTo>
                  <a:pt x="2165225" y="0"/>
                </a:moveTo>
                <a:cubicBezTo>
                  <a:pt x="2277449" y="0"/>
                  <a:pt x="2368425" y="90976"/>
                  <a:pt x="2368425" y="203200"/>
                </a:cubicBezTo>
                <a:cubicBezTo>
                  <a:pt x="2368425" y="315424"/>
                  <a:pt x="2277449" y="406400"/>
                  <a:pt x="21652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78" name="TextBox 78">
            <a:extLst>
              <a:ext uri="{C183D7F6-B498-43B3-948B-1728B52AA6E4}">
                <adec:decorative xmlns:adec="http://schemas.microsoft.com/office/drawing/2017/decorative" val="1"/>
              </a:ext>
            </a:extLst>
          </p:cNvPr>
          <p:cNvSpPr txBox="1"/>
          <p:nvPr/>
        </p:nvSpPr>
        <p:spPr>
          <a:xfrm>
            <a:off x="13077253" y="3620264"/>
            <a:ext cx="3299132" cy="685513"/>
          </a:xfrm>
          <a:prstGeom prst="rect">
            <a:avLst/>
          </a:prstGeom>
        </p:spPr>
        <p:txBody>
          <a:bodyPr lIns="50800" tIns="50800" rIns="50800" bIns="50800" rtlCol="0" anchor="ctr"/>
          <a:lstStyle/>
          <a:p>
            <a:pPr algn="ctr">
              <a:lnSpc>
                <a:spcPts val="3499"/>
              </a:lnSpc>
            </a:pPr>
            <a:endParaRPr/>
          </a:p>
        </p:txBody>
      </p:sp>
      <p:sp>
        <p:nvSpPr>
          <p:cNvPr id="81" name="Freeform 81">
            <a:extLst>
              <a:ext uri="{C183D7F6-B498-43B3-948B-1728B52AA6E4}">
                <adec:decorative xmlns:adec="http://schemas.microsoft.com/office/drawing/2017/decorative" val="1"/>
              </a:ext>
            </a:extLst>
          </p:cNvPr>
          <p:cNvSpPr/>
          <p:nvPr/>
        </p:nvSpPr>
        <p:spPr>
          <a:xfrm>
            <a:off x="9426268" y="4431507"/>
            <a:ext cx="3299132" cy="566101"/>
          </a:xfrm>
          <a:custGeom>
            <a:avLst/>
            <a:gdLst/>
            <a:ahLst/>
            <a:cxnLst/>
            <a:rect l="l" t="t" r="r" b="b"/>
            <a:pathLst>
              <a:path w="2368425" h="406400">
                <a:moveTo>
                  <a:pt x="2165225" y="0"/>
                </a:moveTo>
                <a:cubicBezTo>
                  <a:pt x="2277449" y="0"/>
                  <a:pt x="2368425" y="90976"/>
                  <a:pt x="2368425" y="203200"/>
                </a:cubicBezTo>
                <a:cubicBezTo>
                  <a:pt x="2368425" y="315424"/>
                  <a:pt x="2277449" y="406400"/>
                  <a:pt x="21652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000000"/>
            </a:solidFill>
            <a:prstDash val="solid"/>
            <a:miter/>
          </a:ln>
        </p:spPr>
        <p:txBody>
          <a:bodyPr/>
          <a:lstStyle/>
          <a:p>
            <a:endParaRPr lang="en-AU" dirty="0"/>
          </a:p>
        </p:txBody>
      </p:sp>
      <p:sp>
        <p:nvSpPr>
          <p:cNvPr id="82" name="TextBox 82">
            <a:extLst>
              <a:ext uri="{C183D7F6-B498-43B3-948B-1728B52AA6E4}">
                <adec:decorative xmlns:adec="http://schemas.microsoft.com/office/drawing/2017/decorative" val="1"/>
              </a:ext>
            </a:extLst>
          </p:cNvPr>
          <p:cNvSpPr txBox="1"/>
          <p:nvPr/>
        </p:nvSpPr>
        <p:spPr>
          <a:xfrm>
            <a:off x="9346217" y="4312095"/>
            <a:ext cx="3299132" cy="685513"/>
          </a:xfrm>
          <a:prstGeom prst="rect">
            <a:avLst/>
          </a:prstGeom>
        </p:spPr>
        <p:txBody>
          <a:bodyPr lIns="50800" tIns="50800" rIns="50800" bIns="50800" rtlCol="0" anchor="ctr"/>
          <a:lstStyle/>
          <a:p>
            <a:pPr algn="ctr">
              <a:lnSpc>
                <a:spcPts val="3499"/>
              </a:lnSpc>
            </a:pPr>
            <a:endParaRPr/>
          </a:p>
        </p:txBody>
      </p:sp>
      <p:sp>
        <p:nvSpPr>
          <p:cNvPr id="85" name="Freeform 85">
            <a:extLst>
              <a:ext uri="{C183D7F6-B498-43B3-948B-1728B52AA6E4}">
                <adec:decorative xmlns:adec="http://schemas.microsoft.com/office/drawing/2017/decorative" val="1"/>
              </a:ext>
            </a:extLst>
          </p:cNvPr>
          <p:cNvSpPr/>
          <p:nvPr/>
        </p:nvSpPr>
        <p:spPr>
          <a:xfrm>
            <a:off x="13077253" y="4431507"/>
            <a:ext cx="3299132" cy="566101"/>
          </a:xfrm>
          <a:custGeom>
            <a:avLst/>
            <a:gdLst/>
            <a:ahLst/>
            <a:cxnLst/>
            <a:rect l="l" t="t" r="r" b="b"/>
            <a:pathLst>
              <a:path w="2368425" h="406400">
                <a:moveTo>
                  <a:pt x="2165225" y="0"/>
                </a:moveTo>
                <a:cubicBezTo>
                  <a:pt x="2277449" y="0"/>
                  <a:pt x="2368425" y="90976"/>
                  <a:pt x="2368425" y="203200"/>
                </a:cubicBezTo>
                <a:cubicBezTo>
                  <a:pt x="2368425" y="315424"/>
                  <a:pt x="2277449" y="406400"/>
                  <a:pt x="216522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000000"/>
            </a:solidFill>
            <a:prstDash val="solid"/>
            <a:miter/>
          </a:ln>
        </p:spPr>
        <p:txBody>
          <a:bodyPr/>
          <a:lstStyle/>
          <a:p>
            <a:endParaRPr lang="en-AU"/>
          </a:p>
        </p:txBody>
      </p:sp>
      <p:sp>
        <p:nvSpPr>
          <p:cNvPr id="86" name="TextBox 86">
            <a:extLst>
              <a:ext uri="{C183D7F6-B498-43B3-948B-1728B52AA6E4}">
                <adec:decorative xmlns:adec="http://schemas.microsoft.com/office/drawing/2017/decorative" val="1"/>
              </a:ext>
            </a:extLst>
          </p:cNvPr>
          <p:cNvSpPr txBox="1"/>
          <p:nvPr/>
        </p:nvSpPr>
        <p:spPr>
          <a:xfrm>
            <a:off x="13077253" y="4312095"/>
            <a:ext cx="3299132" cy="685513"/>
          </a:xfrm>
          <a:prstGeom prst="rect">
            <a:avLst/>
          </a:prstGeom>
        </p:spPr>
        <p:txBody>
          <a:bodyPr lIns="50800" tIns="50800" rIns="50800" bIns="50800" rtlCol="0" anchor="ctr"/>
          <a:lstStyle/>
          <a:p>
            <a:pPr algn="ctr">
              <a:lnSpc>
                <a:spcPts val="3499"/>
              </a:lnSpc>
            </a:pPr>
            <a:endParaRPr/>
          </a:p>
        </p:txBody>
      </p:sp>
      <p:grpSp>
        <p:nvGrpSpPr>
          <p:cNvPr id="93" name="Group 93">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94" name="Group 94"/>
            <p:cNvGrpSpPr/>
            <p:nvPr/>
          </p:nvGrpSpPr>
          <p:grpSpPr>
            <a:xfrm>
              <a:off x="0" y="0"/>
              <a:ext cx="24384000" cy="1371600"/>
              <a:chOff x="0" y="0"/>
              <a:chExt cx="4816593" cy="270933"/>
            </a:xfrm>
          </p:grpSpPr>
          <p:sp>
            <p:nvSpPr>
              <p:cNvPr id="95" name="Freeform 95"/>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96" name="TextBox 96"/>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97" name="Freeform 97"/>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2"/>
              <a:stretch>
                <a:fillRect r="-252569"/>
              </a:stretch>
            </a:blipFill>
          </p:spPr>
          <p:txBody>
            <a:bodyPr/>
            <a:lstStyle/>
            <a:p>
              <a:endParaRPr lang="en-AU"/>
            </a:p>
          </p:txBody>
        </p:sp>
        <p:sp>
          <p:nvSpPr>
            <p:cNvPr id="98" name="Freeform 98"/>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3"/>
              <a:stretch>
                <a:fillRect l="-48740" t="-24700" b="-31531"/>
              </a:stretch>
            </a:blipFill>
          </p:spPr>
          <p:txBody>
            <a:bodyPr/>
            <a:lstStyle/>
            <a:p>
              <a:endParaRPr lang="en-AU"/>
            </a:p>
          </p:txBody>
        </p:sp>
      </p:grpSp>
      <p:sp>
        <p:nvSpPr>
          <p:cNvPr id="99" name="TextBox 99">
            <a:extLst>
              <a:ext uri="{C183D7F6-B498-43B3-948B-1728B52AA6E4}">
                <adec:decorative xmlns:adec="http://schemas.microsoft.com/office/drawing/2017/decorative" val="1"/>
              </a:ext>
            </a:extLst>
          </p:cNvPr>
          <p:cNvSpPr txBox="1"/>
          <p:nvPr/>
        </p:nvSpPr>
        <p:spPr>
          <a:xfrm>
            <a:off x="379741" y="9318054"/>
            <a:ext cx="1327398" cy="817724"/>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B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7148949" cy="9755491"/>
            <a:chOff x="0" y="0"/>
            <a:chExt cx="1882851" cy="2569348"/>
          </a:xfrm>
        </p:grpSpPr>
        <p:sp>
          <p:nvSpPr>
            <p:cNvPr id="3" name="Freeform 3">
              <a:extLst>
                <a:ext uri="{C183D7F6-B498-43B3-948B-1728B52AA6E4}">
                  <adec:decorative xmlns:adec="http://schemas.microsoft.com/office/drawing/2017/decorative" val="1"/>
                </a:ext>
              </a:extLst>
            </p:cNvPr>
            <p:cNvSpPr/>
            <p:nvPr/>
          </p:nvSpPr>
          <p:spPr>
            <a:xfrm>
              <a:off x="0" y="0"/>
              <a:ext cx="1882851" cy="2569347"/>
            </a:xfrm>
            <a:custGeom>
              <a:avLst/>
              <a:gdLst/>
              <a:ahLst/>
              <a:cxnLst/>
              <a:rect l="l" t="t" r="r" b="b"/>
              <a:pathLst>
                <a:path w="1882851" h="2569347">
                  <a:moveTo>
                    <a:pt x="0" y="0"/>
                  </a:moveTo>
                  <a:lnTo>
                    <a:pt x="1882851" y="0"/>
                  </a:lnTo>
                  <a:lnTo>
                    <a:pt x="1882851" y="2569347"/>
                  </a:lnTo>
                  <a:lnTo>
                    <a:pt x="0" y="2569347"/>
                  </a:lnTo>
                  <a:close/>
                </a:path>
              </a:pathLst>
            </a:custGeom>
            <a:solidFill>
              <a:srgbClr val="FEDC00"/>
            </a:solidFill>
          </p:spPr>
          <p:txBody>
            <a:bodyPr/>
            <a:lstStyle/>
            <a:p>
              <a:endParaRPr lang="en-AU"/>
            </a:p>
          </p:txBody>
        </p:sp>
        <p:sp>
          <p:nvSpPr>
            <p:cNvPr id="4" name="TextBox 4"/>
            <p:cNvSpPr txBox="1"/>
            <p:nvPr/>
          </p:nvSpPr>
          <p:spPr>
            <a:xfrm>
              <a:off x="0" y="-76200"/>
              <a:ext cx="1882851" cy="2645548"/>
            </a:xfrm>
            <a:prstGeom prst="rect">
              <a:avLst/>
            </a:prstGeom>
          </p:spPr>
          <p:txBody>
            <a:bodyPr lIns="50800" tIns="50800" rIns="50800" bIns="50800" rtlCol="0" anchor="ctr"/>
            <a:lstStyle/>
            <a:p>
              <a:pPr algn="ctr">
                <a:lnSpc>
                  <a:spcPts val="2940"/>
                </a:lnSpc>
              </a:pPr>
              <a:endParaRPr/>
            </a:p>
          </p:txBody>
        </p:sp>
      </p:grpSp>
      <p:sp>
        <p:nvSpPr>
          <p:cNvPr id="52" name="TextBox 52"/>
          <p:cNvSpPr txBox="1">
            <a:spLocks noGrp="1"/>
          </p:cNvSpPr>
          <p:nvPr>
            <p:ph type="title" idx="4294967295"/>
          </p:nvPr>
        </p:nvSpPr>
        <p:spPr>
          <a:xfrm>
            <a:off x="381221" y="6976212"/>
            <a:ext cx="6386506" cy="6589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329"/>
              </a:lnSpc>
              <a:spcBef>
                <a:spcPct val="0"/>
              </a:spcBef>
              <a:spcAft>
                <a:spcPts val="0"/>
              </a:spcAft>
              <a:buClrTx/>
              <a:buSzTx/>
              <a:buFontTx/>
              <a:buNone/>
              <a:tabLst/>
              <a:defRPr/>
            </a:pPr>
            <a:r>
              <a:rPr kumimoji="0" lang="en-US" sz="5279"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NEURODIVERSITY:</a:t>
            </a:r>
          </a:p>
        </p:txBody>
      </p:sp>
      <p:sp>
        <p:nvSpPr>
          <p:cNvPr id="53" name="TextBox 53"/>
          <p:cNvSpPr txBox="1"/>
          <p:nvPr/>
        </p:nvSpPr>
        <p:spPr>
          <a:xfrm>
            <a:off x="381221" y="7599437"/>
            <a:ext cx="6386506" cy="485893"/>
          </a:xfrm>
          <a:prstGeom prst="rect">
            <a:avLst/>
          </a:prstGeom>
        </p:spPr>
        <p:txBody>
          <a:bodyPr lIns="0" tIns="0" rIns="0" bIns="0" rtlCol="0" anchor="t">
            <a:spAutoFit/>
          </a:bodyPr>
          <a:lstStyle/>
          <a:p>
            <a:pPr algn="l">
              <a:lnSpc>
                <a:spcPts val="4199"/>
              </a:lnSpc>
            </a:pPr>
            <a:r>
              <a:rPr lang="en-US" sz="2999">
                <a:solidFill>
                  <a:srgbClr val="000000"/>
                </a:solidFill>
                <a:latin typeface="Roboto Mono"/>
                <a:ea typeface="Roboto Mono"/>
                <a:cs typeface="Roboto Mono"/>
                <a:sym typeface="Roboto Mono"/>
              </a:rPr>
              <a:t>A strength based approach</a:t>
            </a:r>
          </a:p>
        </p:txBody>
      </p:sp>
      <p:grpSp>
        <p:nvGrpSpPr>
          <p:cNvPr id="5" name="Group 5" descr="a group of people sitting in front of a large screen on a stage. the are speaking on a pannel and the screen behind them says &#10;&quot;if you have only met one neurodivergent person you have only met one neurodivergent person&quot;"/>
          <p:cNvGrpSpPr/>
          <p:nvPr/>
        </p:nvGrpSpPr>
        <p:grpSpPr>
          <a:xfrm>
            <a:off x="0" y="453329"/>
            <a:ext cx="7734835" cy="5933158"/>
            <a:chOff x="0" y="0"/>
            <a:chExt cx="10313113" cy="7910878"/>
          </a:xfrm>
        </p:grpSpPr>
        <p:pic>
          <p:nvPicPr>
            <p:cNvPr id="6" name="Picture 6" descr="a group of people sitting in front of a large screen on a stage. the are speaking on a pannel and the screen behind them says  &quot;if you have only met one neurodivergent person you have only met one neurodivergent person&quot;"/>
            <p:cNvPicPr>
              <a:picLocks noChangeAspect="1"/>
            </p:cNvPicPr>
            <p:nvPr/>
          </p:nvPicPr>
          <p:blipFill>
            <a:blip r:embed="rId2"/>
            <a:srcRect l="4323" r="15540" b="17941"/>
            <a:stretch>
              <a:fillRect/>
            </a:stretch>
          </p:blipFill>
          <p:spPr>
            <a:xfrm>
              <a:off x="0" y="0"/>
              <a:ext cx="10313113" cy="7910878"/>
            </a:xfrm>
            <a:prstGeom prst="rect">
              <a:avLst/>
            </a:prstGeom>
          </p:spPr>
        </p:pic>
      </p:grpSp>
      <p:grpSp>
        <p:nvGrpSpPr>
          <p:cNvPr id="7" name="Group 7">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8" name="Group 8"/>
            <p:cNvGrpSpPr/>
            <p:nvPr/>
          </p:nvGrpSpPr>
          <p:grpSpPr>
            <a:xfrm>
              <a:off x="0" y="0"/>
              <a:ext cx="24384000" cy="1371600"/>
              <a:chOff x="0" y="0"/>
              <a:chExt cx="4816593" cy="270933"/>
            </a:xfrm>
          </p:grpSpPr>
          <p:sp>
            <p:nvSpPr>
              <p:cNvPr id="9" name="Freeform 9"/>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10" name="TextBox 10"/>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11" name="Freeform 11"/>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3"/>
              <a:stretch>
                <a:fillRect r="-252569"/>
              </a:stretch>
            </a:blipFill>
          </p:spPr>
          <p:txBody>
            <a:bodyPr/>
            <a:lstStyle/>
            <a:p>
              <a:endParaRPr lang="en-AU"/>
            </a:p>
          </p:txBody>
        </p:sp>
        <p:sp>
          <p:nvSpPr>
            <p:cNvPr id="12" name="Freeform 12"/>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sp>
          <p:nvSpPr>
            <p:cNvPr id="13" name="TextBox 13"/>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grpSp>
        <p:nvGrpSpPr>
          <p:cNvPr id="14" name="Group 14">
            <a:extLst>
              <a:ext uri="{C183D7F6-B498-43B3-948B-1728B52AA6E4}">
                <adec:decorative xmlns:adec="http://schemas.microsoft.com/office/drawing/2017/decorative" val="1"/>
              </a:ext>
            </a:extLst>
          </p:cNvPr>
          <p:cNvGrpSpPr/>
          <p:nvPr/>
        </p:nvGrpSpPr>
        <p:grpSpPr>
          <a:xfrm>
            <a:off x="8072874" y="3075416"/>
            <a:ext cx="4354016" cy="688985"/>
            <a:chOff x="0" y="0"/>
            <a:chExt cx="2568229" cy="406400"/>
          </a:xfrm>
        </p:grpSpPr>
        <p:sp>
          <p:nvSpPr>
            <p:cNvPr id="15" name="Freeform 15">
              <a:extLst>
                <a:ext uri="{C183D7F6-B498-43B3-948B-1728B52AA6E4}">
                  <adec:decorative xmlns:adec="http://schemas.microsoft.com/office/drawing/2017/decorative" val="1"/>
                </a:ext>
              </a:extLst>
            </p:cNvPr>
            <p:cNvSpPr/>
            <p:nvPr/>
          </p:nvSpPr>
          <p:spPr>
            <a:xfrm>
              <a:off x="0" y="0"/>
              <a:ext cx="2568229" cy="406400"/>
            </a:xfrm>
            <a:custGeom>
              <a:avLst/>
              <a:gdLst/>
              <a:ahLst/>
              <a:cxnLst/>
              <a:rect l="l" t="t" r="r" b="b"/>
              <a:pathLst>
                <a:path w="2568229" h="406400">
                  <a:moveTo>
                    <a:pt x="2365029" y="0"/>
                  </a:moveTo>
                  <a:cubicBezTo>
                    <a:pt x="2477254" y="0"/>
                    <a:pt x="2568229" y="90976"/>
                    <a:pt x="2568229" y="203200"/>
                  </a:cubicBezTo>
                  <a:cubicBezTo>
                    <a:pt x="2568229" y="315424"/>
                    <a:pt x="2477254" y="406400"/>
                    <a:pt x="2365029" y="406400"/>
                  </a:cubicBezTo>
                  <a:lnTo>
                    <a:pt x="203200" y="406400"/>
                  </a:lnTo>
                  <a:cubicBezTo>
                    <a:pt x="90976" y="406400"/>
                    <a:pt x="0" y="315424"/>
                    <a:pt x="0" y="203200"/>
                  </a:cubicBezTo>
                  <a:cubicBezTo>
                    <a:pt x="0" y="90976"/>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16" name="TextBox 16"/>
            <p:cNvSpPr txBox="1"/>
            <p:nvPr/>
          </p:nvSpPr>
          <p:spPr>
            <a:xfrm>
              <a:off x="0" y="-76200"/>
              <a:ext cx="2568229" cy="482600"/>
            </a:xfrm>
            <a:prstGeom prst="rect">
              <a:avLst/>
            </a:prstGeom>
          </p:spPr>
          <p:txBody>
            <a:bodyPr lIns="50800" tIns="50800" rIns="50800" bIns="50800" rtlCol="0" anchor="ctr"/>
            <a:lstStyle/>
            <a:p>
              <a:pPr algn="ctr">
                <a:lnSpc>
                  <a:spcPts val="2940"/>
                </a:lnSpc>
              </a:pPr>
              <a:endParaRPr/>
            </a:p>
          </p:txBody>
        </p:sp>
      </p:grpSp>
      <p:grpSp>
        <p:nvGrpSpPr>
          <p:cNvPr id="17" name="Group 17">
            <a:extLst>
              <a:ext uri="{C183D7F6-B498-43B3-948B-1728B52AA6E4}">
                <adec:decorative xmlns:adec="http://schemas.microsoft.com/office/drawing/2017/decorative" val="1"/>
              </a:ext>
            </a:extLst>
          </p:cNvPr>
          <p:cNvGrpSpPr/>
          <p:nvPr/>
        </p:nvGrpSpPr>
        <p:grpSpPr>
          <a:xfrm>
            <a:off x="13305298" y="3075416"/>
            <a:ext cx="4374030" cy="688985"/>
            <a:chOff x="0" y="0"/>
            <a:chExt cx="2580035" cy="406400"/>
          </a:xfrm>
        </p:grpSpPr>
        <p:sp>
          <p:nvSpPr>
            <p:cNvPr id="18" name="Freeform 18">
              <a:extLst>
                <a:ext uri="{C183D7F6-B498-43B3-948B-1728B52AA6E4}">
                  <adec:decorative xmlns:adec="http://schemas.microsoft.com/office/drawing/2017/decorative" val="1"/>
                </a:ext>
              </a:extLst>
            </p:cNvPr>
            <p:cNvSpPr/>
            <p:nvPr/>
          </p:nvSpPr>
          <p:spPr>
            <a:xfrm>
              <a:off x="0" y="0"/>
              <a:ext cx="2580035" cy="406400"/>
            </a:xfrm>
            <a:custGeom>
              <a:avLst/>
              <a:gdLst/>
              <a:ahLst/>
              <a:cxnLst/>
              <a:rect l="l" t="t" r="r" b="b"/>
              <a:pathLst>
                <a:path w="2580035" h="406400">
                  <a:moveTo>
                    <a:pt x="2376835" y="0"/>
                  </a:moveTo>
                  <a:cubicBezTo>
                    <a:pt x="2489059" y="0"/>
                    <a:pt x="2580035" y="90976"/>
                    <a:pt x="2580035" y="203200"/>
                  </a:cubicBezTo>
                  <a:cubicBezTo>
                    <a:pt x="2580035" y="315424"/>
                    <a:pt x="2489059" y="406400"/>
                    <a:pt x="2376835" y="406400"/>
                  </a:cubicBezTo>
                  <a:lnTo>
                    <a:pt x="203200" y="406400"/>
                  </a:lnTo>
                  <a:cubicBezTo>
                    <a:pt x="90976" y="406400"/>
                    <a:pt x="0" y="315424"/>
                    <a:pt x="0" y="203200"/>
                  </a:cubicBezTo>
                  <a:cubicBezTo>
                    <a:pt x="0" y="90976"/>
                    <a:pt x="90976" y="0"/>
                    <a:pt x="203200" y="0"/>
                  </a:cubicBezTo>
                  <a:close/>
                </a:path>
              </a:pathLst>
            </a:custGeom>
            <a:solidFill>
              <a:srgbClr val="FEDC00"/>
            </a:solidFill>
            <a:ln w="19050" cap="sq">
              <a:solidFill>
                <a:srgbClr val="000000"/>
              </a:solidFill>
              <a:prstDash val="solid"/>
              <a:miter/>
            </a:ln>
          </p:spPr>
          <p:txBody>
            <a:bodyPr/>
            <a:lstStyle/>
            <a:p>
              <a:endParaRPr lang="en-AU"/>
            </a:p>
          </p:txBody>
        </p:sp>
        <p:sp>
          <p:nvSpPr>
            <p:cNvPr id="19" name="TextBox 19"/>
            <p:cNvSpPr txBox="1"/>
            <p:nvPr/>
          </p:nvSpPr>
          <p:spPr>
            <a:xfrm>
              <a:off x="0" y="-76200"/>
              <a:ext cx="2580035" cy="482600"/>
            </a:xfrm>
            <a:prstGeom prst="rect">
              <a:avLst/>
            </a:prstGeom>
          </p:spPr>
          <p:txBody>
            <a:bodyPr lIns="50800" tIns="50800" rIns="50800" bIns="50800" rtlCol="0" anchor="ctr"/>
            <a:lstStyle/>
            <a:p>
              <a:pPr algn="ctr">
                <a:lnSpc>
                  <a:spcPts val="2940"/>
                </a:lnSpc>
              </a:pPr>
              <a:endParaRPr/>
            </a:p>
          </p:txBody>
        </p:sp>
      </p:grpSp>
      <p:grpSp>
        <p:nvGrpSpPr>
          <p:cNvPr id="20" name="Group 20">
            <a:extLst>
              <a:ext uri="{C183D7F6-B498-43B3-948B-1728B52AA6E4}">
                <adec:decorative xmlns:adec="http://schemas.microsoft.com/office/drawing/2017/decorative" val="1"/>
              </a:ext>
            </a:extLst>
          </p:cNvPr>
          <p:cNvGrpSpPr/>
          <p:nvPr/>
        </p:nvGrpSpPr>
        <p:grpSpPr>
          <a:xfrm>
            <a:off x="8072874" y="4026698"/>
            <a:ext cx="4354016" cy="688985"/>
            <a:chOff x="0" y="0"/>
            <a:chExt cx="2568229" cy="406400"/>
          </a:xfrm>
        </p:grpSpPr>
        <p:sp>
          <p:nvSpPr>
            <p:cNvPr id="21" name="Freeform 21">
              <a:extLst>
                <a:ext uri="{C183D7F6-B498-43B3-948B-1728B52AA6E4}">
                  <adec:decorative xmlns:adec="http://schemas.microsoft.com/office/drawing/2017/decorative" val="1"/>
                </a:ext>
              </a:extLst>
            </p:cNvPr>
            <p:cNvSpPr/>
            <p:nvPr/>
          </p:nvSpPr>
          <p:spPr>
            <a:xfrm>
              <a:off x="0" y="0"/>
              <a:ext cx="2568229" cy="406400"/>
            </a:xfrm>
            <a:custGeom>
              <a:avLst/>
              <a:gdLst/>
              <a:ahLst/>
              <a:cxnLst/>
              <a:rect l="l" t="t" r="r" b="b"/>
              <a:pathLst>
                <a:path w="2568229" h="406400">
                  <a:moveTo>
                    <a:pt x="2365029" y="0"/>
                  </a:moveTo>
                  <a:cubicBezTo>
                    <a:pt x="2477254" y="0"/>
                    <a:pt x="2568229" y="90976"/>
                    <a:pt x="2568229" y="203200"/>
                  </a:cubicBezTo>
                  <a:cubicBezTo>
                    <a:pt x="2568229" y="315424"/>
                    <a:pt x="2477254" y="406400"/>
                    <a:pt x="2365029" y="406400"/>
                  </a:cubicBezTo>
                  <a:lnTo>
                    <a:pt x="203200" y="406400"/>
                  </a:lnTo>
                  <a:cubicBezTo>
                    <a:pt x="90976" y="406400"/>
                    <a:pt x="0" y="315424"/>
                    <a:pt x="0" y="203200"/>
                  </a:cubicBezTo>
                  <a:cubicBezTo>
                    <a:pt x="0" y="90976"/>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22" name="TextBox 22"/>
            <p:cNvSpPr txBox="1"/>
            <p:nvPr/>
          </p:nvSpPr>
          <p:spPr>
            <a:xfrm>
              <a:off x="0" y="-76200"/>
              <a:ext cx="2568229" cy="482600"/>
            </a:xfrm>
            <a:prstGeom prst="rect">
              <a:avLst/>
            </a:prstGeom>
          </p:spPr>
          <p:txBody>
            <a:bodyPr lIns="50800" tIns="50800" rIns="50800" bIns="50800" rtlCol="0" anchor="ctr"/>
            <a:lstStyle/>
            <a:p>
              <a:pPr algn="ctr">
                <a:lnSpc>
                  <a:spcPts val="2940"/>
                </a:lnSpc>
              </a:pPr>
              <a:endParaRPr/>
            </a:p>
          </p:txBody>
        </p:sp>
      </p:grpSp>
      <p:grpSp>
        <p:nvGrpSpPr>
          <p:cNvPr id="23" name="Group 23">
            <a:extLst>
              <a:ext uri="{C183D7F6-B498-43B3-948B-1728B52AA6E4}">
                <adec:decorative xmlns:adec="http://schemas.microsoft.com/office/drawing/2017/decorative" val="1"/>
              </a:ext>
            </a:extLst>
          </p:cNvPr>
          <p:cNvGrpSpPr/>
          <p:nvPr/>
        </p:nvGrpSpPr>
        <p:grpSpPr>
          <a:xfrm>
            <a:off x="8072874" y="4982383"/>
            <a:ext cx="4354016" cy="1109273"/>
            <a:chOff x="0" y="0"/>
            <a:chExt cx="2568229" cy="654308"/>
          </a:xfrm>
        </p:grpSpPr>
        <p:sp>
          <p:nvSpPr>
            <p:cNvPr id="24" name="Freeform 24">
              <a:extLst>
                <a:ext uri="{C183D7F6-B498-43B3-948B-1728B52AA6E4}">
                  <adec:decorative xmlns:adec="http://schemas.microsoft.com/office/drawing/2017/decorative" val="1"/>
                </a:ext>
              </a:extLst>
            </p:cNvPr>
            <p:cNvSpPr/>
            <p:nvPr/>
          </p:nvSpPr>
          <p:spPr>
            <a:xfrm>
              <a:off x="0" y="0"/>
              <a:ext cx="2568229" cy="654308"/>
            </a:xfrm>
            <a:custGeom>
              <a:avLst/>
              <a:gdLst/>
              <a:ahLst/>
              <a:cxnLst/>
              <a:rect l="l" t="t" r="r" b="b"/>
              <a:pathLst>
                <a:path w="2568229" h="654308">
                  <a:moveTo>
                    <a:pt x="2365029" y="0"/>
                  </a:moveTo>
                  <a:cubicBezTo>
                    <a:pt x="2477254" y="0"/>
                    <a:pt x="2568229" y="146472"/>
                    <a:pt x="2568229" y="327154"/>
                  </a:cubicBezTo>
                  <a:cubicBezTo>
                    <a:pt x="2568229" y="507836"/>
                    <a:pt x="2477254" y="654308"/>
                    <a:pt x="2365029" y="654308"/>
                  </a:cubicBezTo>
                  <a:lnTo>
                    <a:pt x="203200" y="654308"/>
                  </a:lnTo>
                  <a:cubicBezTo>
                    <a:pt x="90976" y="654308"/>
                    <a:pt x="0" y="507836"/>
                    <a:pt x="0" y="327154"/>
                  </a:cubicBezTo>
                  <a:cubicBezTo>
                    <a:pt x="0" y="146472"/>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25" name="TextBox 25"/>
            <p:cNvSpPr txBox="1"/>
            <p:nvPr/>
          </p:nvSpPr>
          <p:spPr>
            <a:xfrm>
              <a:off x="0" y="-76200"/>
              <a:ext cx="2568229" cy="730508"/>
            </a:xfrm>
            <a:prstGeom prst="rect">
              <a:avLst/>
            </a:prstGeom>
          </p:spPr>
          <p:txBody>
            <a:bodyPr lIns="50800" tIns="50800" rIns="50800" bIns="50800" rtlCol="0" anchor="ctr"/>
            <a:lstStyle/>
            <a:p>
              <a:pPr algn="ctr">
                <a:lnSpc>
                  <a:spcPts val="2940"/>
                </a:lnSpc>
              </a:pPr>
              <a:endParaRPr/>
            </a:p>
          </p:txBody>
        </p:sp>
      </p:grpSp>
      <p:grpSp>
        <p:nvGrpSpPr>
          <p:cNvPr id="26" name="Group 26">
            <a:extLst>
              <a:ext uri="{C183D7F6-B498-43B3-948B-1728B52AA6E4}">
                <adec:decorative xmlns:adec="http://schemas.microsoft.com/office/drawing/2017/decorative" val="1"/>
              </a:ext>
            </a:extLst>
          </p:cNvPr>
          <p:cNvGrpSpPr/>
          <p:nvPr/>
        </p:nvGrpSpPr>
        <p:grpSpPr>
          <a:xfrm>
            <a:off x="13305298" y="4028900"/>
            <a:ext cx="4557770" cy="688985"/>
            <a:chOff x="0" y="0"/>
            <a:chExt cx="2688414" cy="406400"/>
          </a:xfrm>
        </p:grpSpPr>
        <p:sp>
          <p:nvSpPr>
            <p:cNvPr id="27" name="Freeform 27">
              <a:extLst>
                <a:ext uri="{C183D7F6-B498-43B3-948B-1728B52AA6E4}">
                  <adec:decorative xmlns:adec="http://schemas.microsoft.com/office/drawing/2017/decorative" val="1"/>
                </a:ext>
              </a:extLst>
            </p:cNvPr>
            <p:cNvSpPr/>
            <p:nvPr/>
          </p:nvSpPr>
          <p:spPr>
            <a:xfrm>
              <a:off x="0" y="0"/>
              <a:ext cx="2688414" cy="406400"/>
            </a:xfrm>
            <a:custGeom>
              <a:avLst/>
              <a:gdLst/>
              <a:ahLst/>
              <a:cxnLst/>
              <a:rect l="l" t="t" r="r" b="b"/>
              <a:pathLst>
                <a:path w="2688414" h="406400">
                  <a:moveTo>
                    <a:pt x="2485214" y="0"/>
                  </a:moveTo>
                  <a:cubicBezTo>
                    <a:pt x="2597438" y="0"/>
                    <a:pt x="2688414" y="90976"/>
                    <a:pt x="2688414" y="203200"/>
                  </a:cubicBezTo>
                  <a:cubicBezTo>
                    <a:pt x="2688414" y="315424"/>
                    <a:pt x="2597438" y="406400"/>
                    <a:pt x="2485214" y="406400"/>
                  </a:cubicBezTo>
                  <a:lnTo>
                    <a:pt x="203200" y="406400"/>
                  </a:lnTo>
                  <a:cubicBezTo>
                    <a:pt x="90976" y="406400"/>
                    <a:pt x="0" y="315424"/>
                    <a:pt x="0" y="203200"/>
                  </a:cubicBezTo>
                  <a:cubicBezTo>
                    <a:pt x="0" y="90976"/>
                    <a:pt x="90976" y="0"/>
                    <a:pt x="203200" y="0"/>
                  </a:cubicBezTo>
                  <a:close/>
                </a:path>
              </a:pathLst>
            </a:custGeom>
            <a:solidFill>
              <a:srgbClr val="F7AAB3"/>
            </a:solidFill>
            <a:ln w="19050" cap="sq">
              <a:solidFill>
                <a:srgbClr val="000000"/>
              </a:solidFill>
              <a:prstDash val="solid"/>
              <a:miter/>
            </a:ln>
          </p:spPr>
          <p:txBody>
            <a:bodyPr/>
            <a:lstStyle/>
            <a:p>
              <a:endParaRPr lang="en-AU"/>
            </a:p>
          </p:txBody>
        </p:sp>
        <p:sp>
          <p:nvSpPr>
            <p:cNvPr id="28" name="TextBox 28"/>
            <p:cNvSpPr txBox="1"/>
            <p:nvPr/>
          </p:nvSpPr>
          <p:spPr>
            <a:xfrm>
              <a:off x="0" y="-76200"/>
              <a:ext cx="2688414" cy="482600"/>
            </a:xfrm>
            <a:prstGeom prst="rect">
              <a:avLst/>
            </a:prstGeom>
          </p:spPr>
          <p:txBody>
            <a:bodyPr lIns="50800" tIns="50800" rIns="50800" bIns="50800" rtlCol="0" anchor="ctr"/>
            <a:lstStyle/>
            <a:p>
              <a:pPr algn="ctr">
                <a:lnSpc>
                  <a:spcPts val="2940"/>
                </a:lnSpc>
              </a:pPr>
              <a:endParaRPr/>
            </a:p>
          </p:txBody>
        </p:sp>
      </p:grpSp>
      <p:grpSp>
        <p:nvGrpSpPr>
          <p:cNvPr id="29" name="Group 29">
            <a:extLst>
              <a:ext uri="{C183D7F6-B498-43B3-948B-1728B52AA6E4}">
                <adec:decorative xmlns:adec="http://schemas.microsoft.com/office/drawing/2017/decorative" val="1"/>
              </a:ext>
            </a:extLst>
          </p:cNvPr>
          <p:cNvGrpSpPr/>
          <p:nvPr/>
        </p:nvGrpSpPr>
        <p:grpSpPr>
          <a:xfrm>
            <a:off x="13305298" y="4982383"/>
            <a:ext cx="4557770" cy="1109273"/>
            <a:chOff x="0" y="0"/>
            <a:chExt cx="2688414" cy="654308"/>
          </a:xfrm>
        </p:grpSpPr>
        <p:sp>
          <p:nvSpPr>
            <p:cNvPr id="30" name="Freeform 30">
              <a:extLst>
                <a:ext uri="{C183D7F6-B498-43B3-948B-1728B52AA6E4}">
                  <adec:decorative xmlns:adec="http://schemas.microsoft.com/office/drawing/2017/decorative" val="1"/>
                </a:ext>
              </a:extLst>
            </p:cNvPr>
            <p:cNvSpPr/>
            <p:nvPr/>
          </p:nvSpPr>
          <p:spPr>
            <a:xfrm>
              <a:off x="0" y="0"/>
              <a:ext cx="2688414" cy="654308"/>
            </a:xfrm>
            <a:custGeom>
              <a:avLst/>
              <a:gdLst/>
              <a:ahLst/>
              <a:cxnLst/>
              <a:rect l="l" t="t" r="r" b="b"/>
              <a:pathLst>
                <a:path w="2688414" h="654308">
                  <a:moveTo>
                    <a:pt x="2485214" y="0"/>
                  </a:moveTo>
                  <a:cubicBezTo>
                    <a:pt x="2597438" y="0"/>
                    <a:pt x="2688414" y="146472"/>
                    <a:pt x="2688414" y="327154"/>
                  </a:cubicBezTo>
                  <a:cubicBezTo>
                    <a:pt x="2688414" y="507836"/>
                    <a:pt x="2597438" y="654308"/>
                    <a:pt x="2485214" y="654308"/>
                  </a:cubicBezTo>
                  <a:lnTo>
                    <a:pt x="203200" y="654308"/>
                  </a:lnTo>
                  <a:cubicBezTo>
                    <a:pt x="90976" y="654308"/>
                    <a:pt x="0" y="507836"/>
                    <a:pt x="0" y="327154"/>
                  </a:cubicBezTo>
                  <a:cubicBezTo>
                    <a:pt x="0" y="146472"/>
                    <a:pt x="90976" y="0"/>
                    <a:pt x="203200" y="0"/>
                  </a:cubicBezTo>
                  <a:close/>
                </a:path>
              </a:pathLst>
            </a:custGeom>
            <a:solidFill>
              <a:srgbClr val="99DBBE"/>
            </a:solidFill>
            <a:ln w="19050" cap="sq">
              <a:solidFill>
                <a:srgbClr val="000000"/>
              </a:solidFill>
              <a:prstDash val="solid"/>
              <a:miter/>
            </a:ln>
          </p:spPr>
          <p:txBody>
            <a:bodyPr/>
            <a:lstStyle/>
            <a:p>
              <a:endParaRPr lang="en-AU"/>
            </a:p>
          </p:txBody>
        </p:sp>
        <p:sp>
          <p:nvSpPr>
            <p:cNvPr id="31" name="TextBox 31"/>
            <p:cNvSpPr txBox="1"/>
            <p:nvPr/>
          </p:nvSpPr>
          <p:spPr>
            <a:xfrm>
              <a:off x="0" y="-76200"/>
              <a:ext cx="2688414" cy="730508"/>
            </a:xfrm>
            <a:prstGeom prst="rect">
              <a:avLst/>
            </a:prstGeom>
          </p:spPr>
          <p:txBody>
            <a:bodyPr lIns="50800" tIns="50800" rIns="50800" bIns="50800" rtlCol="0" anchor="ctr"/>
            <a:lstStyle/>
            <a:p>
              <a:pPr algn="ctr">
                <a:lnSpc>
                  <a:spcPts val="2940"/>
                </a:lnSpc>
              </a:pPr>
              <a:endParaRPr/>
            </a:p>
          </p:txBody>
        </p:sp>
      </p:grpSp>
      <p:grpSp>
        <p:nvGrpSpPr>
          <p:cNvPr id="33" name="Group 33">
            <a:extLst>
              <a:ext uri="{C183D7F6-B498-43B3-948B-1728B52AA6E4}">
                <adec:decorative xmlns:adec="http://schemas.microsoft.com/office/drawing/2017/decorative" val="1"/>
              </a:ext>
            </a:extLst>
          </p:cNvPr>
          <p:cNvGrpSpPr/>
          <p:nvPr/>
        </p:nvGrpSpPr>
        <p:grpSpPr>
          <a:xfrm>
            <a:off x="8072874" y="6358356"/>
            <a:ext cx="4354016" cy="688985"/>
            <a:chOff x="0" y="0"/>
            <a:chExt cx="2568229" cy="406400"/>
          </a:xfrm>
        </p:grpSpPr>
        <p:sp>
          <p:nvSpPr>
            <p:cNvPr id="34" name="Freeform 34"/>
            <p:cNvSpPr/>
            <p:nvPr/>
          </p:nvSpPr>
          <p:spPr>
            <a:xfrm>
              <a:off x="0" y="0"/>
              <a:ext cx="2568229" cy="406400"/>
            </a:xfrm>
            <a:custGeom>
              <a:avLst/>
              <a:gdLst/>
              <a:ahLst/>
              <a:cxnLst/>
              <a:rect l="l" t="t" r="r" b="b"/>
              <a:pathLst>
                <a:path w="2568229" h="406400">
                  <a:moveTo>
                    <a:pt x="2365029" y="0"/>
                  </a:moveTo>
                  <a:cubicBezTo>
                    <a:pt x="2477254" y="0"/>
                    <a:pt x="2568229" y="90976"/>
                    <a:pt x="2568229" y="203200"/>
                  </a:cubicBezTo>
                  <a:cubicBezTo>
                    <a:pt x="2568229" y="315424"/>
                    <a:pt x="2477254" y="406400"/>
                    <a:pt x="2365029" y="406400"/>
                  </a:cubicBezTo>
                  <a:lnTo>
                    <a:pt x="203200" y="406400"/>
                  </a:lnTo>
                  <a:cubicBezTo>
                    <a:pt x="90976" y="406400"/>
                    <a:pt x="0" y="315424"/>
                    <a:pt x="0" y="203200"/>
                  </a:cubicBezTo>
                  <a:cubicBezTo>
                    <a:pt x="0" y="90976"/>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35" name="TextBox 35"/>
            <p:cNvSpPr txBox="1"/>
            <p:nvPr/>
          </p:nvSpPr>
          <p:spPr>
            <a:xfrm>
              <a:off x="0" y="-76200"/>
              <a:ext cx="2568229" cy="482600"/>
            </a:xfrm>
            <a:prstGeom prst="rect">
              <a:avLst/>
            </a:prstGeom>
          </p:spPr>
          <p:txBody>
            <a:bodyPr lIns="50800" tIns="50800" rIns="50800" bIns="50800" rtlCol="0" anchor="ctr"/>
            <a:lstStyle/>
            <a:p>
              <a:pPr algn="ctr">
                <a:lnSpc>
                  <a:spcPts val="2940"/>
                </a:lnSpc>
              </a:pPr>
              <a:endParaRPr/>
            </a:p>
          </p:txBody>
        </p:sp>
      </p:grpSp>
      <p:sp>
        <p:nvSpPr>
          <p:cNvPr id="60" name="TextBox 60"/>
          <p:cNvSpPr txBox="1"/>
          <p:nvPr/>
        </p:nvSpPr>
        <p:spPr>
          <a:xfrm>
            <a:off x="8714984" y="1049130"/>
            <a:ext cx="8505974" cy="995682"/>
          </a:xfrm>
          <a:prstGeom prst="rect">
            <a:avLst/>
          </a:prstGeom>
        </p:spPr>
        <p:txBody>
          <a:bodyPr lIns="0" tIns="0" rIns="0" bIns="0" rtlCol="0" anchor="t">
            <a:spAutoFit/>
          </a:bodyPr>
          <a:lstStyle/>
          <a:p>
            <a:pPr algn="ctr">
              <a:lnSpc>
                <a:spcPts val="8119"/>
              </a:lnSpc>
            </a:pPr>
            <a:r>
              <a:rPr lang="en-US" sz="5799">
                <a:solidFill>
                  <a:srgbClr val="000000"/>
                </a:solidFill>
                <a:latin typeface="Clancy 2"/>
                <a:ea typeface="Clancy 2"/>
                <a:cs typeface="Clancy 2"/>
                <a:sym typeface="Clancy 2"/>
              </a:rPr>
              <a:t>Disabillity is not inability</a:t>
            </a:r>
          </a:p>
        </p:txBody>
      </p:sp>
      <p:sp>
        <p:nvSpPr>
          <p:cNvPr id="54" name="TextBox 54"/>
          <p:cNvSpPr txBox="1"/>
          <p:nvPr/>
        </p:nvSpPr>
        <p:spPr>
          <a:xfrm>
            <a:off x="8072874" y="3145754"/>
            <a:ext cx="4274686" cy="461065"/>
          </a:xfrm>
          <a:prstGeom prst="rect">
            <a:avLst/>
          </a:prstGeom>
        </p:spPr>
        <p:txBody>
          <a:bodyPr lIns="0" tIns="0" rIns="0" bIns="0" rtlCol="0" anchor="t">
            <a:spAutoFit/>
          </a:bodyPr>
          <a:lstStyle/>
          <a:p>
            <a:pPr marL="0" lvl="0" indent="0" algn="ctr">
              <a:lnSpc>
                <a:spcPts val="3461"/>
              </a:lnSpc>
              <a:spcBef>
                <a:spcPct val="0"/>
              </a:spcBef>
            </a:pPr>
            <a:r>
              <a:rPr lang="en-US" sz="2472" b="1" dirty="0">
                <a:solidFill>
                  <a:srgbClr val="000000"/>
                </a:solidFill>
                <a:latin typeface="Telegraf Bold"/>
                <a:ea typeface="Telegraf Bold"/>
                <a:cs typeface="Telegraf Bold"/>
                <a:sym typeface="Telegraf Bold"/>
              </a:rPr>
              <a:t>Pathology Paradigm</a:t>
            </a:r>
          </a:p>
        </p:txBody>
      </p:sp>
      <p:sp>
        <p:nvSpPr>
          <p:cNvPr id="56" name="TextBox 56"/>
          <p:cNvSpPr txBox="1"/>
          <p:nvPr/>
        </p:nvSpPr>
        <p:spPr>
          <a:xfrm>
            <a:off x="8317997" y="4097036"/>
            <a:ext cx="3863769"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There is a normal brain</a:t>
            </a:r>
          </a:p>
        </p:txBody>
      </p:sp>
      <p:sp>
        <p:nvSpPr>
          <p:cNvPr id="57" name="TextBox 57"/>
          <p:cNvSpPr txBox="1"/>
          <p:nvPr/>
        </p:nvSpPr>
        <p:spPr>
          <a:xfrm>
            <a:off x="8317997" y="5052721"/>
            <a:ext cx="3863769" cy="89921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Label behavior based on external observation</a:t>
            </a:r>
          </a:p>
        </p:txBody>
      </p:sp>
      <p:sp>
        <p:nvSpPr>
          <p:cNvPr id="36" name="TextBox 36"/>
          <p:cNvSpPr txBox="1"/>
          <p:nvPr/>
        </p:nvSpPr>
        <p:spPr>
          <a:xfrm>
            <a:off x="8317997" y="6450125"/>
            <a:ext cx="3863769" cy="439633"/>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Compliance is the goal</a:t>
            </a:r>
          </a:p>
        </p:txBody>
      </p:sp>
      <p:grpSp>
        <p:nvGrpSpPr>
          <p:cNvPr id="42" name="Group 42">
            <a:extLst>
              <a:ext uri="{C183D7F6-B498-43B3-948B-1728B52AA6E4}">
                <adec:decorative xmlns:adec="http://schemas.microsoft.com/office/drawing/2017/decorative" val="1"/>
              </a:ext>
            </a:extLst>
          </p:cNvPr>
          <p:cNvGrpSpPr/>
          <p:nvPr/>
        </p:nvGrpSpPr>
        <p:grpSpPr>
          <a:xfrm>
            <a:off x="8072874" y="7314801"/>
            <a:ext cx="4311026" cy="989973"/>
            <a:chOff x="0" y="0"/>
            <a:chExt cx="2542871" cy="583938"/>
          </a:xfrm>
        </p:grpSpPr>
        <p:sp>
          <p:nvSpPr>
            <p:cNvPr id="43" name="Freeform 43"/>
            <p:cNvSpPr/>
            <p:nvPr/>
          </p:nvSpPr>
          <p:spPr>
            <a:xfrm>
              <a:off x="0" y="0"/>
              <a:ext cx="2542871" cy="583938"/>
            </a:xfrm>
            <a:custGeom>
              <a:avLst/>
              <a:gdLst/>
              <a:ahLst/>
              <a:cxnLst/>
              <a:rect l="l" t="t" r="r" b="b"/>
              <a:pathLst>
                <a:path w="2542871" h="583938">
                  <a:moveTo>
                    <a:pt x="2339671" y="0"/>
                  </a:moveTo>
                  <a:cubicBezTo>
                    <a:pt x="2451896" y="0"/>
                    <a:pt x="2542871" y="130719"/>
                    <a:pt x="2542871" y="291969"/>
                  </a:cubicBezTo>
                  <a:cubicBezTo>
                    <a:pt x="2542871" y="453219"/>
                    <a:pt x="2451896" y="583938"/>
                    <a:pt x="2339671" y="583938"/>
                  </a:cubicBezTo>
                  <a:lnTo>
                    <a:pt x="203200" y="583938"/>
                  </a:lnTo>
                  <a:cubicBezTo>
                    <a:pt x="90976" y="583938"/>
                    <a:pt x="0" y="453219"/>
                    <a:pt x="0" y="291969"/>
                  </a:cubicBezTo>
                  <a:cubicBezTo>
                    <a:pt x="0" y="130719"/>
                    <a:pt x="90976" y="0"/>
                    <a:pt x="203200" y="0"/>
                  </a:cubicBezTo>
                  <a:close/>
                </a:path>
              </a:pathLst>
            </a:custGeom>
            <a:solidFill>
              <a:srgbClr val="B3C4F7"/>
            </a:solidFill>
            <a:ln w="19050" cap="sq">
              <a:solidFill>
                <a:srgbClr val="000000"/>
              </a:solidFill>
              <a:prstDash val="solid"/>
              <a:miter/>
            </a:ln>
          </p:spPr>
          <p:txBody>
            <a:bodyPr/>
            <a:lstStyle/>
            <a:p>
              <a:endParaRPr lang="en-AU"/>
            </a:p>
          </p:txBody>
        </p:sp>
        <p:sp>
          <p:nvSpPr>
            <p:cNvPr id="44" name="TextBox 44"/>
            <p:cNvSpPr txBox="1"/>
            <p:nvPr/>
          </p:nvSpPr>
          <p:spPr>
            <a:xfrm>
              <a:off x="0" y="-76200"/>
              <a:ext cx="2542871" cy="660138"/>
            </a:xfrm>
            <a:prstGeom prst="rect">
              <a:avLst/>
            </a:prstGeom>
          </p:spPr>
          <p:txBody>
            <a:bodyPr lIns="50800" tIns="50800" rIns="50800" bIns="50800" rtlCol="0" anchor="ctr"/>
            <a:lstStyle/>
            <a:p>
              <a:pPr algn="ctr">
                <a:lnSpc>
                  <a:spcPts val="2940"/>
                </a:lnSpc>
              </a:pPr>
              <a:endParaRPr/>
            </a:p>
          </p:txBody>
        </p:sp>
      </p:grpSp>
      <p:sp>
        <p:nvSpPr>
          <p:cNvPr id="45" name="TextBox 45"/>
          <p:cNvSpPr txBox="1"/>
          <p:nvPr/>
        </p:nvSpPr>
        <p:spPr>
          <a:xfrm>
            <a:off x="8315577" y="7346851"/>
            <a:ext cx="3825619" cy="877784"/>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Deviation from normal seen as deficit/disorder</a:t>
            </a:r>
          </a:p>
        </p:txBody>
      </p:sp>
      <p:sp>
        <p:nvSpPr>
          <p:cNvPr id="55" name="TextBox 55"/>
          <p:cNvSpPr txBox="1"/>
          <p:nvPr/>
        </p:nvSpPr>
        <p:spPr>
          <a:xfrm>
            <a:off x="13305298" y="3145754"/>
            <a:ext cx="4294335" cy="461065"/>
          </a:xfrm>
          <a:prstGeom prst="rect">
            <a:avLst/>
          </a:prstGeom>
        </p:spPr>
        <p:txBody>
          <a:bodyPr lIns="0" tIns="0" rIns="0" bIns="0" rtlCol="0" anchor="t">
            <a:spAutoFit/>
          </a:bodyPr>
          <a:lstStyle/>
          <a:p>
            <a:pPr marL="0" lvl="0" indent="0" algn="ctr">
              <a:lnSpc>
                <a:spcPts val="3461"/>
              </a:lnSpc>
              <a:spcBef>
                <a:spcPct val="0"/>
              </a:spcBef>
            </a:pPr>
            <a:r>
              <a:rPr lang="en-US" sz="2472" b="1" dirty="0">
                <a:solidFill>
                  <a:srgbClr val="000000"/>
                </a:solidFill>
                <a:latin typeface="Telegraf Bold"/>
                <a:ea typeface="Telegraf Bold"/>
                <a:cs typeface="Telegraf Bold"/>
                <a:sym typeface="Telegraf Bold"/>
              </a:rPr>
              <a:t>Neurodiversity Paradigm</a:t>
            </a:r>
          </a:p>
        </p:txBody>
      </p:sp>
      <p:sp>
        <p:nvSpPr>
          <p:cNvPr id="58" name="TextBox 58"/>
          <p:cNvSpPr txBox="1"/>
          <p:nvPr/>
        </p:nvSpPr>
        <p:spPr>
          <a:xfrm>
            <a:off x="13561893" y="4099238"/>
            <a:ext cx="4044581" cy="46106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Normal is a social construct</a:t>
            </a:r>
          </a:p>
        </p:txBody>
      </p:sp>
      <p:sp>
        <p:nvSpPr>
          <p:cNvPr id="59" name="TextBox 59"/>
          <p:cNvSpPr txBox="1"/>
          <p:nvPr/>
        </p:nvSpPr>
        <p:spPr>
          <a:xfrm>
            <a:off x="13561893" y="5052721"/>
            <a:ext cx="4044581" cy="899215"/>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Understands behavior through lived experience</a:t>
            </a:r>
          </a:p>
        </p:txBody>
      </p:sp>
      <p:grpSp>
        <p:nvGrpSpPr>
          <p:cNvPr id="37" name="Group 37">
            <a:extLst>
              <a:ext uri="{C183D7F6-B498-43B3-948B-1728B52AA6E4}">
                <adec:decorative xmlns:adec="http://schemas.microsoft.com/office/drawing/2017/decorative" val="1"/>
              </a:ext>
            </a:extLst>
          </p:cNvPr>
          <p:cNvGrpSpPr/>
          <p:nvPr/>
        </p:nvGrpSpPr>
        <p:grpSpPr>
          <a:xfrm>
            <a:off x="13305299" y="6358356"/>
            <a:ext cx="4557770" cy="688985"/>
            <a:chOff x="0" y="0"/>
            <a:chExt cx="2688414" cy="406400"/>
          </a:xfrm>
        </p:grpSpPr>
        <p:sp>
          <p:nvSpPr>
            <p:cNvPr id="38" name="Freeform 38"/>
            <p:cNvSpPr/>
            <p:nvPr/>
          </p:nvSpPr>
          <p:spPr>
            <a:xfrm>
              <a:off x="0" y="0"/>
              <a:ext cx="2688414" cy="406400"/>
            </a:xfrm>
            <a:custGeom>
              <a:avLst/>
              <a:gdLst/>
              <a:ahLst/>
              <a:cxnLst/>
              <a:rect l="l" t="t" r="r" b="b"/>
              <a:pathLst>
                <a:path w="2688414" h="406400">
                  <a:moveTo>
                    <a:pt x="2485214" y="0"/>
                  </a:moveTo>
                  <a:cubicBezTo>
                    <a:pt x="2597438" y="0"/>
                    <a:pt x="2688414" y="90976"/>
                    <a:pt x="2688414" y="203200"/>
                  </a:cubicBezTo>
                  <a:cubicBezTo>
                    <a:pt x="2688414" y="315424"/>
                    <a:pt x="2597438" y="406400"/>
                    <a:pt x="2485214" y="406400"/>
                  </a:cubicBezTo>
                  <a:lnTo>
                    <a:pt x="203200" y="406400"/>
                  </a:lnTo>
                  <a:cubicBezTo>
                    <a:pt x="90976" y="406400"/>
                    <a:pt x="0" y="315424"/>
                    <a:pt x="0" y="203200"/>
                  </a:cubicBezTo>
                  <a:cubicBezTo>
                    <a:pt x="0" y="90976"/>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39" name="TextBox 39"/>
            <p:cNvSpPr txBox="1"/>
            <p:nvPr/>
          </p:nvSpPr>
          <p:spPr>
            <a:xfrm>
              <a:off x="0" y="-76200"/>
              <a:ext cx="2688414" cy="482600"/>
            </a:xfrm>
            <a:prstGeom prst="rect">
              <a:avLst/>
            </a:prstGeom>
          </p:spPr>
          <p:txBody>
            <a:bodyPr lIns="50800" tIns="50800" rIns="50800" bIns="50800" rtlCol="0" anchor="ctr"/>
            <a:lstStyle/>
            <a:p>
              <a:pPr algn="ctr">
                <a:lnSpc>
                  <a:spcPts val="2940"/>
                </a:lnSpc>
              </a:pPr>
              <a:endParaRPr/>
            </a:p>
          </p:txBody>
        </p:sp>
      </p:grpSp>
      <p:sp>
        <p:nvSpPr>
          <p:cNvPr id="40" name="TextBox 40"/>
          <p:cNvSpPr txBox="1"/>
          <p:nvPr/>
        </p:nvSpPr>
        <p:spPr>
          <a:xfrm>
            <a:off x="13561893" y="6450885"/>
            <a:ext cx="4044581" cy="439633"/>
          </a:xfrm>
          <a:prstGeom prst="rect">
            <a:avLst/>
          </a:prstGeom>
        </p:spPr>
        <p:txBody>
          <a:bodyPr lIns="0" tIns="0" rIns="0" bIns="0" rtlCol="0" anchor="t">
            <a:spAutoFit/>
          </a:bodyPr>
          <a:lstStyle/>
          <a:p>
            <a:pPr marL="0" lvl="0" indent="0" algn="ctr">
              <a:lnSpc>
                <a:spcPts val="3461"/>
              </a:lnSpc>
              <a:spcBef>
                <a:spcPct val="0"/>
              </a:spcBef>
            </a:pPr>
            <a:r>
              <a:rPr lang="en-US" sz="2472" dirty="0">
                <a:solidFill>
                  <a:srgbClr val="000000"/>
                </a:solidFill>
                <a:latin typeface="Telegraf"/>
                <a:ea typeface="Telegraf"/>
                <a:cs typeface="Telegraf"/>
                <a:sym typeface="Telegraf"/>
              </a:rPr>
              <a:t>Autonomy is the goal</a:t>
            </a:r>
          </a:p>
        </p:txBody>
      </p:sp>
      <p:grpSp>
        <p:nvGrpSpPr>
          <p:cNvPr id="47" name="Group 47">
            <a:extLst>
              <a:ext uri="{C183D7F6-B498-43B3-948B-1728B52AA6E4}">
                <adec:decorative xmlns:adec="http://schemas.microsoft.com/office/drawing/2017/decorative" val="1"/>
              </a:ext>
            </a:extLst>
          </p:cNvPr>
          <p:cNvGrpSpPr/>
          <p:nvPr/>
        </p:nvGrpSpPr>
        <p:grpSpPr>
          <a:xfrm>
            <a:off x="13305298" y="7314041"/>
            <a:ext cx="4557770" cy="990732"/>
            <a:chOff x="0" y="0"/>
            <a:chExt cx="2688414" cy="584386"/>
          </a:xfrm>
        </p:grpSpPr>
        <p:sp>
          <p:nvSpPr>
            <p:cNvPr id="48" name="Freeform 48"/>
            <p:cNvSpPr/>
            <p:nvPr/>
          </p:nvSpPr>
          <p:spPr>
            <a:xfrm>
              <a:off x="0" y="0"/>
              <a:ext cx="2688414" cy="584386"/>
            </a:xfrm>
            <a:custGeom>
              <a:avLst/>
              <a:gdLst/>
              <a:ahLst/>
              <a:cxnLst/>
              <a:rect l="l" t="t" r="r" b="b"/>
              <a:pathLst>
                <a:path w="2688414" h="584386">
                  <a:moveTo>
                    <a:pt x="2485214" y="0"/>
                  </a:moveTo>
                  <a:cubicBezTo>
                    <a:pt x="2597438" y="0"/>
                    <a:pt x="2688414" y="130819"/>
                    <a:pt x="2688414" y="292193"/>
                  </a:cubicBezTo>
                  <a:cubicBezTo>
                    <a:pt x="2688414" y="453567"/>
                    <a:pt x="2597438" y="584386"/>
                    <a:pt x="2485214" y="584386"/>
                  </a:cubicBezTo>
                  <a:lnTo>
                    <a:pt x="203200" y="584386"/>
                  </a:lnTo>
                  <a:cubicBezTo>
                    <a:pt x="90976" y="584386"/>
                    <a:pt x="0" y="453567"/>
                    <a:pt x="0" y="292193"/>
                  </a:cubicBezTo>
                  <a:cubicBezTo>
                    <a:pt x="0" y="130819"/>
                    <a:pt x="90976" y="0"/>
                    <a:pt x="203200" y="0"/>
                  </a:cubicBezTo>
                  <a:close/>
                </a:path>
              </a:pathLst>
            </a:custGeom>
            <a:solidFill>
              <a:srgbClr val="FFC4A6"/>
            </a:solidFill>
            <a:ln w="19050" cap="sq">
              <a:solidFill>
                <a:srgbClr val="000000"/>
              </a:solidFill>
              <a:prstDash val="solid"/>
              <a:miter/>
            </a:ln>
          </p:spPr>
          <p:txBody>
            <a:bodyPr/>
            <a:lstStyle/>
            <a:p>
              <a:endParaRPr lang="en-AU"/>
            </a:p>
          </p:txBody>
        </p:sp>
        <p:sp>
          <p:nvSpPr>
            <p:cNvPr id="49" name="TextBox 49"/>
            <p:cNvSpPr txBox="1"/>
            <p:nvPr/>
          </p:nvSpPr>
          <p:spPr>
            <a:xfrm>
              <a:off x="0" y="-76200"/>
              <a:ext cx="2688414" cy="660586"/>
            </a:xfrm>
            <a:prstGeom prst="rect">
              <a:avLst/>
            </a:prstGeom>
          </p:spPr>
          <p:txBody>
            <a:bodyPr lIns="50800" tIns="50800" rIns="50800" bIns="50800" rtlCol="0" anchor="ctr"/>
            <a:lstStyle/>
            <a:p>
              <a:pPr algn="ctr">
                <a:lnSpc>
                  <a:spcPts val="2940"/>
                </a:lnSpc>
              </a:pPr>
              <a:endParaRPr/>
            </a:p>
          </p:txBody>
        </p:sp>
      </p:grpSp>
      <p:sp>
        <p:nvSpPr>
          <p:cNvPr id="50" name="TextBox 50"/>
          <p:cNvSpPr txBox="1"/>
          <p:nvPr/>
        </p:nvSpPr>
        <p:spPr>
          <a:xfrm>
            <a:off x="13561893" y="7387520"/>
            <a:ext cx="4044581" cy="877856"/>
          </a:xfrm>
          <a:prstGeom prst="rect">
            <a:avLst/>
          </a:prstGeom>
        </p:spPr>
        <p:txBody>
          <a:bodyPr lIns="0" tIns="0" rIns="0" bIns="0" rtlCol="0" anchor="t">
            <a:spAutoFit/>
          </a:bodyPr>
          <a:lstStyle/>
          <a:p>
            <a:pPr marL="0" lvl="0" indent="0" algn="ctr">
              <a:lnSpc>
                <a:spcPts val="3457"/>
              </a:lnSpc>
              <a:spcBef>
                <a:spcPct val="0"/>
              </a:spcBef>
            </a:pPr>
            <a:r>
              <a:rPr lang="en-US" sz="2469" dirty="0">
                <a:solidFill>
                  <a:srgbClr val="000000"/>
                </a:solidFill>
                <a:latin typeface="Telegraf"/>
                <a:ea typeface="Telegraf"/>
                <a:cs typeface="Telegraf"/>
                <a:sym typeface="Telegraf"/>
              </a:rPr>
              <a:t>Deviation from “normal” seen as part of diversity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0"/>
          <p:cNvSpPr txBox="1">
            <a:spLocks noGrp="1"/>
          </p:cNvSpPr>
          <p:nvPr>
            <p:ph type="title" idx="4294967295"/>
          </p:nvPr>
        </p:nvSpPr>
        <p:spPr>
          <a:xfrm>
            <a:off x="1028700" y="1073021"/>
            <a:ext cx="7048140" cy="6865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58"/>
              </a:lnSpc>
              <a:spcBef>
                <a:spcPts val="0"/>
              </a:spcBef>
              <a:spcAft>
                <a:spcPts val="0"/>
              </a:spcAft>
              <a:buClrTx/>
              <a:buSzTx/>
              <a:buFontTx/>
              <a:buNone/>
              <a:tabLst/>
              <a:defRPr/>
            </a:pPr>
            <a:r>
              <a:rPr kumimoji="0" lang="en-US" sz="5698"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BARRIERS:</a:t>
            </a:r>
          </a:p>
        </p:txBody>
      </p:sp>
      <p:sp>
        <p:nvSpPr>
          <p:cNvPr id="31" name="TextBox 31"/>
          <p:cNvSpPr txBox="1"/>
          <p:nvPr/>
        </p:nvSpPr>
        <p:spPr>
          <a:xfrm>
            <a:off x="1028700" y="1683340"/>
            <a:ext cx="7927618" cy="630294"/>
          </a:xfrm>
          <a:prstGeom prst="rect">
            <a:avLst/>
          </a:prstGeom>
        </p:spPr>
        <p:txBody>
          <a:bodyPr lIns="0" tIns="0" rIns="0" bIns="0" rtlCol="0" anchor="t">
            <a:spAutoFit/>
          </a:bodyPr>
          <a:lstStyle/>
          <a:p>
            <a:pPr algn="l">
              <a:lnSpc>
                <a:spcPts val="5159"/>
              </a:lnSpc>
            </a:pPr>
            <a:r>
              <a:rPr lang="en-US" sz="3685" dirty="0">
                <a:solidFill>
                  <a:srgbClr val="000000"/>
                </a:solidFill>
                <a:latin typeface="Roboto Mono"/>
                <a:ea typeface="Roboto Mono"/>
                <a:cs typeface="Roboto Mono"/>
                <a:sym typeface="Roboto Mono"/>
              </a:rPr>
              <a:t>Neurodivergent students face</a:t>
            </a:r>
          </a:p>
        </p:txBody>
      </p:sp>
      <p:grpSp>
        <p:nvGrpSpPr>
          <p:cNvPr id="2" name="Group 2">
            <a:extLst>
              <a:ext uri="{C183D7F6-B498-43B3-948B-1728B52AA6E4}">
                <adec:decorative xmlns:adec="http://schemas.microsoft.com/office/drawing/2017/decorative" val="1"/>
              </a:ext>
            </a:extLst>
          </p:cNvPr>
          <p:cNvGrpSpPr/>
          <p:nvPr/>
        </p:nvGrpSpPr>
        <p:grpSpPr>
          <a:xfrm>
            <a:off x="11016691" y="0"/>
            <a:ext cx="7271309" cy="9258300"/>
            <a:chOff x="0" y="0"/>
            <a:chExt cx="1915077" cy="2438400"/>
          </a:xfrm>
        </p:grpSpPr>
        <p:sp>
          <p:nvSpPr>
            <p:cNvPr id="3" name="Freeform 3">
              <a:extLst>
                <a:ext uri="{C183D7F6-B498-43B3-948B-1728B52AA6E4}">
                  <adec:decorative xmlns:adec="http://schemas.microsoft.com/office/drawing/2017/decorative" val="1"/>
                </a:ext>
              </a:extLst>
            </p:cNvPr>
            <p:cNvSpPr/>
            <p:nvPr/>
          </p:nvSpPr>
          <p:spPr>
            <a:xfrm>
              <a:off x="0" y="0"/>
              <a:ext cx="1915077" cy="2438400"/>
            </a:xfrm>
            <a:custGeom>
              <a:avLst/>
              <a:gdLst/>
              <a:ahLst/>
              <a:cxnLst/>
              <a:rect l="l" t="t" r="r" b="b"/>
              <a:pathLst>
                <a:path w="1915077" h="2438400">
                  <a:moveTo>
                    <a:pt x="0" y="0"/>
                  </a:moveTo>
                  <a:lnTo>
                    <a:pt x="1915077" y="0"/>
                  </a:lnTo>
                  <a:lnTo>
                    <a:pt x="1915077" y="2438400"/>
                  </a:lnTo>
                  <a:lnTo>
                    <a:pt x="0" y="2438400"/>
                  </a:lnTo>
                  <a:close/>
                </a:path>
              </a:pathLst>
            </a:custGeom>
            <a:solidFill>
              <a:srgbClr val="FEDC00"/>
            </a:solidFill>
          </p:spPr>
          <p:txBody>
            <a:bodyPr/>
            <a:lstStyle/>
            <a:p>
              <a:endParaRPr lang="en-AU"/>
            </a:p>
          </p:txBody>
        </p:sp>
        <p:sp>
          <p:nvSpPr>
            <p:cNvPr id="4" name="TextBox 4"/>
            <p:cNvSpPr txBox="1"/>
            <p:nvPr/>
          </p:nvSpPr>
          <p:spPr>
            <a:xfrm>
              <a:off x="0" y="-76200"/>
              <a:ext cx="1915077" cy="2514600"/>
            </a:xfrm>
            <a:prstGeom prst="rect">
              <a:avLst/>
            </a:prstGeom>
          </p:spPr>
          <p:txBody>
            <a:bodyPr lIns="50800" tIns="50800" rIns="50800" bIns="50800" rtlCol="0" anchor="ctr"/>
            <a:lstStyle/>
            <a:p>
              <a:pPr algn="ctr">
                <a:lnSpc>
                  <a:spcPts val="2940"/>
                </a:lnSpc>
              </a:pPr>
              <a:endParaRPr/>
            </a:p>
          </p:txBody>
        </p:sp>
      </p:grpSp>
      <p:grpSp>
        <p:nvGrpSpPr>
          <p:cNvPr id="7" name="Group 7">
            <a:extLst>
              <a:ext uri="{C183D7F6-B498-43B3-948B-1728B52AA6E4}">
                <adec:decorative xmlns:adec="http://schemas.microsoft.com/office/drawing/2017/decorative" val="1"/>
              </a:ext>
            </a:extLst>
          </p:cNvPr>
          <p:cNvGrpSpPr/>
          <p:nvPr/>
        </p:nvGrpSpPr>
        <p:grpSpPr>
          <a:xfrm>
            <a:off x="1211523" y="2627959"/>
            <a:ext cx="7932477" cy="688985"/>
            <a:chOff x="0" y="0"/>
            <a:chExt cx="4678995" cy="406400"/>
          </a:xfrm>
        </p:grpSpPr>
        <p:sp>
          <p:nvSpPr>
            <p:cNvPr id="8" name="Freeform 8">
              <a:extLst>
                <a:ext uri="{C183D7F6-B498-43B3-948B-1728B52AA6E4}">
                  <adec:decorative xmlns:adec="http://schemas.microsoft.com/office/drawing/2017/decorative" val="1"/>
                </a:ext>
              </a:extLst>
            </p:cNvPr>
            <p:cNvSpPr/>
            <p:nvPr/>
          </p:nvSpPr>
          <p:spPr>
            <a:xfrm>
              <a:off x="0" y="0"/>
              <a:ext cx="4678995" cy="406400"/>
            </a:xfrm>
            <a:custGeom>
              <a:avLst/>
              <a:gdLst/>
              <a:ahLst/>
              <a:cxnLst/>
              <a:rect l="l" t="t" r="r" b="b"/>
              <a:pathLst>
                <a:path w="4678995" h="406400">
                  <a:moveTo>
                    <a:pt x="4475795" y="0"/>
                  </a:moveTo>
                  <a:cubicBezTo>
                    <a:pt x="4588019" y="0"/>
                    <a:pt x="4678995" y="90976"/>
                    <a:pt x="4678995" y="203200"/>
                  </a:cubicBezTo>
                  <a:cubicBezTo>
                    <a:pt x="4678995" y="315424"/>
                    <a:pt x="4588019" y="406400"/>
                    <a:pt x="4475795" y="406400"/>
                  </a:cubicBezTo>
                  <a:lnTo>
                    <a:pt x="203200" y="406400"/>
                  </a:lnTo>
                  <a:cubicBezTo>
                    <a:pt x="90976" y="406400"/>
                    <a:pt x="0" y="315424"/>
                    <a:pt x="0" y="203200"/>
                  </a:cubicBezTo>
                  <a:cubicBezTo>
                    <a:pt x="0" y="90976"/>
                    <a:pt x="90976" y="0"/>
                    <a:pt x="203200" y="0"/>
                  </a:cubicBezTo>
                  <a:close/>
                </a:path>
              </a:pathLst>
            </a:custGeom>
            <a:solidFill>
              <a:srgbClr val="F7AAB3"/>
            </a:solidFill>
            <a:ln w="19050" cap="sq">
              <a:solidFill>
                <a:srgbClr val="000000"/>
              </a:solidFill>
              <a:prstDash val="solid"/>
              <a:miter/>
            </a:ln>
          </p:spPr>
          <p:txBody>
            <a:bodyPr/>
            <a:lstStyle/>
            <a:p>
              <a:endParaRPr lang="en-AU"/>
            </a:p>
          </p:txBody>
        </p:sp>
        <p:sp>
          <p:nvSpPr>
            <p:cNvPr id="9" name="TextBox 9"/>
            <p:cNvSpPr txBox="1"/>
            <p:nvPr/>
          </p:nvSpPr>
          <p:spPr>
            <a:xfrm>
              <a:off x="0" y="-85725"/>
              <a:ext cx="4678995" cy="492125"/>
            </a:xfrm>
            <a:prstGeom prst="rect">
              <a:avLst/>
            </a:prstGeom>
          </p:spPr>
          <p:txBody>
            <a:bodyPr lIns="50800" tIns="50800" rIns="50800" bIns="50800" rtlCol="0" anchor="ctr"/>
            <a:lstStyle/>
            <a:p>
              <a:pPr algn="ctr">
                <a:lnSpc>
                  <a:spcPts val="3779"/>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a:off x="1211523" y="3478869"/>
            <a:ext cx="7932477" cy="688985"/>
            <a:chOff x="0" y="0"/>
            <a:chExt cx="4678995" cy="406400"/>
          </a:xfrm>
        </p:grpSpPr>
        <p:sp>
          <p:nvSpPr>
            <p:cNvPr id="11" name="Freeform 11">
              <a:extLst>
                <a:ext uri="{C183D7F6-B498-43B3-948B-1728B52AA6E4}">
                  <adec:decorative xmlns:adec="http://schemas.microsoft.com/office/drawing/2017/decorative" val="1"/>
                </a:ext>
              </a:extLst>
            </p:cNvPr>
            <p:cNvSpPr/>
            <p:nvPr/>
          </p:nvSpPr>
          <p:spPr>
            <a:xfrm>
              <a:off x="0" y="0"/>
              <a:ext cx="4678995" cy="406400"/>
            </a:xfrm>
            <a:custGeom>
              <a:avLst/>
              <a:gdLst/>
              <a:ahLst/>
              <a:cxnLst/>
              <a:rect l="l" t="t" r="r" b="b"/>
              <a:pathLst>
                <a:path w="4678995" h="406400">
                  <a:moveTo>
                    <a:pt x="4475795" y="0"/>
                  </a:moveTo>
                  <a:cubicBezTo>
                    <a:pt x="4588019" y="0"/>
                    <a:pt x="4678995" y="90976"/>
                    <a:pt x="4678995" y="203200"/>
                  </a:cubicBezTo>
                  <a:cubicBezTo>
                    <a:pt x="4678995" y="315424"/>
                    <a:pt x="4588019" y="406400"/>
                    <a:pt x="4475795" y="406400"/>
                  </a:cubicBezTo>
                  <a:lnTo>
                    <a:pt x="203200" y="406400"/>
                  </a:lnTo>
                  <a:cubicBezTo>
                    <a:pt x="90976" y="406400"/>
                    <a:pt x="0" y="315424"/>
                    <a:pt x="0" y="203200"/>
                  </a:cubicBezTo>
                  <a:cubicBezTo>
                    <a:pt x="0" y="90976"/>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12" name="TextBox 12"/>
            <p:cNvSpPr txBox="1"/>
            <p:nvPr/>
          </p:nvSpPr>
          <p:spPr>
            <a:xfrm>
              <a:off x="0" y="-85725"/>
              <a:ext cx="4678995" cy="492125"/>
            </a:xfrm>
            <a:prstGeom prst="rect">
              <a:avLst/>
            </a:prstGeom>
          </p:spPr>
          <p:txBody>
            <a:bodyPr lIns="50800" tIns="50800" rIns="50800" bIns="50800" rtlCol="0" anchor="ctr"/>
            <a:lstStyle/>
            <a:p>
              <a:pPr algn="ctr">
                <a:lnSpc>
                  <a:spcPts val="3779"/>
                </a:lnSpc>
              </a:pPr>
              <a:endParaRPr/>
            </a:p>
          </p:txBody>
        </p:sp>
      </p:grpSp>
      <p:grpSp>
        <p:nvGrpSpPr>
          <p:cNvPr id="13" name="Group 13">
            <a:extLst>
              <a:ext uri="{C183D7F6-B498-43B3-948B-1728B52AA6E4}">
                <adec:decorative xmlns:adec="http://schemas.microsoft.com/office/drawing/2017/decorative" val="1"/>
              </a:ext>
            </a:extLst>
          </p:cNvPr>
          <p:cNvGrpSpPr/>
          <p:nvPr/>
        </p:nvGrpSpPr>
        <p:grpSpPr>
          <a:xfrm>
            <a:off x="1211523" y="4329779"/>
            <a:ext cx="7932477" cy="688985"/>
            <a:chOff x="0" y="0"/>
            <a:chExt cx="4678995" cy="406400"/>
          </a:xfrm>
        </p:grpSpPr>
        <p:sp>
          <p:nvSpPr>
            <p:cNvPr id="14" name="Freeform 14">
              <a:extLst>
                <a:ext uri="{C183D7F6-B498-43B3-948B-1728B52AA6E4}">
                  <adec:decorative xmlns:adec="http://schemas.microsoft.com/office/drawing/2017/decorative" val="1"/>
                </a:ext>
              </a:extLst>
            </p:cNvPr>
            <p:cNvSpPr/>
            <p:nvPr/>
          </p:nvSpPr>
          <p:spPr>
            <a:xfrm>
              <a:off x="0" y="0"/>
              <a:ext cx="4678995" cy="406400"/>
            </a:xfrm>
            <a:custGeom>
              <a:avLst/>
              <a:gdLst/>
              <a:ahLst/>
              <a:cxnLst/>
              <a:rect l="l" t="t" r="r" b="b"/>
              <a:pathLst>
                <a:path w="4678995" h="406400">
                  <a:moveTo>
                    <a:pt x="4475795" y="0"/>
                  </a:moveTo>
                  <a:cubicBezTo>
                    <a:pt x="4588019" y="0"/>
                    <a:pt x="4678995" y="90976"/>
                    <a:pt x="4678995" y="203200"/>
                  </a:cubicBezTo>
                  <a:cubicBezTo>
                    <a:pt x="4678995" y="315424"/>
                    <a:pt x="4588019" y="406400"/>
                    <a:pt x="4475795" y="406400"/>
                  </a:cubicBezTo>
                  <a:lnTo>
                    <a:pt x="203200" y="406400"/>
                  </a:lnTo>
                  <a:cubicBezTo>
                    <a:pt x="90976" y="406400"/>
                    <a:pt x="0" y="315424"/>
                    <a:pt x="0" y="203200"/>
                  </a:cubicBezTo>
                  <a:cubicBezTo>
                    <a:pt x="0" y="90976"/>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15" name="TextBox 15"/>
            <p:cNvSpPr txBox="1"/>
            <p:nvPr/>
          </p:nvSpPr>
          <p:spPr>
            <a:xfrm>
              <a:off x="0" y="-85725"/>
              <a:ext cx="4678995" cy="492125"/>
            </a:xfrm>
            <a:prstGeom prst="rect">
              <a:avLst/>
            </a:prstGeom>
          </p:spPr>
          <p:txBody>
            <a:bodyPr lIns="50800" tIns="50800" rIns="50800" bIns="50800" rtlCol="0" anchor="ctr"/>
            <a:lstStyle/>
            <a:p>
              <a:pPr algn="ctr">
                <a:lnSpc>
                  <a:spcPts val="3779"/>
                </a:lnSpc>
              </a:pPr>
              <a:endParaRPr/>
            </a:p>
          </p:txBody>
        </p:sp>
      </p:grpSp>
      <p:grpSp>
        <p:nvGrpSpPr>
          <p:cNvPr id="16" name="Group 16">
            <a:extLst>
              <a:ext uri="{C183D7F6-B498-43B3-948B-1728B52AA6E4}">
                <adec:decorative xmlns:adec="http://schemas.microsoft.com/office/drawing/2017/decorative" val="1"/>
              </a:ext>
            </a:extLst>
          </p:cNvPr>
          <p:cNvGrpSpPr/>
          <p:nvPr/>
        </p:nvGrpSpPr>
        <p:grpSpPr>
          <a:xfrm>
            <a:off x="1211523" y="5180690"/>
            <a:ext cx="7932477" cy="688985"/>
            <a:chOff x="0" y="0"/>
            <a:chExt cx="4678995" cy="406400"/>
          </a:xfrm>
        </p:grpSpPr>
        <p:sp>
          <p:nvSpPr>
            <p:cNvPr id="17" name="Freeform 17">
              <a:extLst>
                <a:ext uri="{C183D7F6-B498-43B3-948B-1728B52AA6E4}">
                  <adec:decorative xmlns:adec="http://schemas.microsoft.com/office/drawing/2017/decorative" val="1"/>
                </a:ext>
              </a:extLst>
            </p:cNvPr>
            <p:cNvSpPr/>
            <p:nvPr/>
          </p:nvSpPr>
          <p:spPr>
            <a:xfrm>
              <a:off x="0" y="0"/>
              <a:ext cx="4678995" cy="406400"/>
            </a:xfrm>
            <a:custGeom>
              <a:avLst/>
              <a:gdLst/>
              <a:ahLst/>
              <a:cxnLst/>
              <a:rect l="l" t="t" r="r" b="b"/>
              <a:pathLst>
                <a:path w="4678995" h="406400">
                  <a:moveTo>
                    <a:pt x="4475795" y="0"/>
                  </a:moveTo>
                  <a:cubicBezTo>
                    <a:pt x="4588019" y="0"/>
                    <a:pt x="4678995" y="90976"/>
                    <a:pt x="4678995" y="203200"/>
                  </a:cubicBezTo>
                  <a:cubicBezTo>
                    <a:pt x="4678995" y="315424"/>
                    <a:pt x="4588019" y="406400"/>
                    <a:pt x="4475795" y="406400"/>
                  </a:cubicBezTo>
                  <a:lnTo>
                    <a:pt x="203200" y="406400"/>
                  </a:lnTo>
                  <a:cubicBezTo>
                    <a:pt x="90976" y="406400"/>
                    <a:pt x="0" y="315424"/>
                    <a:pt x="0" y="203200"/>
                  </a:cubicBezTo>
                  <a:cubicBezTo>
                    <a:pt x="0" y="90976"/>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18" name="TextBox 18"/>
            <p:cNvSpPr txBox="1"/>
            <p:nvPr/>
          </p:nvSpPr>
          <p:spPr>
            <a:xfrm>
              <a:off x="0" y="-85725"/>
              <a:ext cx="4678995" cy="492125"/>
            </a:xfrm>
            <a:prstGeom prst="rect">
              <a:avLst/>
            </a:prstGeom>
          </p:spPr>
          <p:txBody>
            <a:bodyPr lIns="50800" tIns="50800" rIns="50800" bIns="50800" rtlCol="0" anchor="ctr"/>
            <a:lstStyle/>
            <a:p>
              <a:pPr algn="ctr">
                <a:lnSpc>
                  <a:spcPts val="3779"/>
                </a:lnSpc>
              </a:pPr>
              <a:endParaRPr/>
            </a:p>
          </p:txBody>
        </p:sp>
      </p:grpSp>
      <p:grpSp>
        <p:nvGrpSpPr>
          <p:cNvPr id="19" name="Group 19">
            <a:extLst>
              <a:ext uri="{C183D7F6-B498-43B3-948B-1728B52AA6E4}">
                <adec:decorative xmlns:adec="http://schemas.microsoft.com/office/drawing/2017/decorative" val="1"/>
              </a:ext>
            </a:extLst>
          </p:cNvPr>
          <p:cNvGrpSpPr/>
          <p:nvPr/>
        </p:nvGrpSpPr>
        <p:grpSpPr>
          <a:xfrm>
            <a:off x="1211523" y="6031600"/>
            <a:ext cx="7932477" cy="688985"/>
            <a:chOff x="0" y="0"/>
            <a:chExt cx="4678995" cy="406400"/>
          </a:xfrm>
        </p:grpSpPr>
        <p:sp>
          <p:nvSpPr>
            <p:cNvPr id="20" name="Freeform 20">
              <a:extLst>
                <a:ext uri="{C183D7F6-B498-43B3-948B-1728B52AA6E4}">
                  <adec:decorative xmlns:adec="http://schemas.microsoft.com/office/drawing/2017/decorative" val="1"/>
                </a:ext>
              </a:extLst>
            </p:cNvPr>
            <p:cNvSpPr/>
            <p:nvPr/>
          </p:nvSpPr>
          <p:spPr>
            <a:xfrm>
              <a:off x="0" y="0"/>
              <a:ext cx="4678995" cy="406400"/>
            </a:xfrm>
            <a:custGeom>
              <a:avLst/>
              <a:gdLst/>
              <a:ahLst/>
              <a:cxnLst/>
              <a:rect l="l" t="t" r="r" b="b"/>
              <a:pathLst>
                <a:path w="4678995" h="406400">
                  <a:moveTo>
                    <a:pt x="4475795" y="0"/>
                  </a:moveTo>
                  <a:cubicBezTo>
                    <a:pt x="4588019" y="0"/>
                    <a:pt x="4678995" y="90976"/>
                    <a:pt x="4678995" y="203200"/>
                  </a:cubicBezTo>
                  <a:cubicBezTo>
                    <a:pt x="4678995" y="315424"/>
                    <a:pt x="4588019" y="406400"/>
                    <a:pt x="4475795" y="406400"/>
                  </a:cubicBezTo>
                  <a:lnTo>
                    <a:pt x="203200" y="406400"/>
                  </a:lnTo>
                  <a:cubicBezTo>
                    <a:pt x="90976" y="406400"/>
                    <a:pt x="0" y="315424"/>
                    <a:pt x="0" y="203200"/>
                  </a:cubicBezTo>
                  <a:cubicBezTo>
                    <a:pt x="0" y="90976"/>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21" name="TextBox 21"/>
            <p:cNvSpPr txBox="1"/>
            <p:nvPr/>
          </p:nvSpPr>
          <p:spPr>
            <a:xfrm>
              <a:off x="0" y="-85725"/>
              <a:ext cx="4678995" cy="492125"/>
            </a:xfrm>
            <a:prstGeom prst="rect">
              <a:avLst/>
            </a:prstGeom>
          </p:spPr>
          <p:txBody>
            <a:bodyPr lIns="50800" tIns="50800" rIns="50800" bIns="50800" rtlCol="0" anchor="ctr"/>
            <a:lstStyle/>
            <a:p>
              <a:pPr algn="ctr">
                <a:lnSpc>
                  <a:spcPts val="3779"/>
                </a:lnSpc>
              </a:pPr>
              <a:endParaRPr/>
            </a:p>
          </p:txBody>
        </p:sp>
      </p:grpSp>
      <p:grpSp>
        <p:nvGrpSpPr>
          <p:cNvPr id="22" name="Group 22">
            <a:extLst>
              <a:ext uri="{C183D7F6-B498-43B3-948B-1728B52AA6E4}">
                <adec:decorative xmlns:adec="http://schemas.microsoft.com/office/drawing/2017/decorative" val="1"/>
              </a:ext>
            </a:extLst>
          </p:cNvPr>
          <p:cNvGrpSpPr/>
          <p:nvPr/>
        </p:nvGrpSpPr>
        <p:grpSpPr>
          <a:xfrm>
            <a:off x="1211523" y="6882510"/>
            <a:ext cx="7932477" cy="688985"/>
            <a:chOff x="0" y="0"/>
            <a:chExt cx="4678995" cy="406400"/>
          </a:xfrm>
        </p:grpSpPr>
        <p:sp>
          <p:nvSpPr>
            <p:cNvPr id="23" name="Freeform 23">
              <a:extLst>
                <a:ext uri="{C183D7F6-B498-43B3-948B-1728B52AA6E4}">
                  <adec:decorative xmlns:adec="http://schemas.microsoft.com/office/drawing/2017/decorative" val="1"/>
                </a:ext>
              </a:extLst>
            </p:cNvPr>
            <p:cNvSpPr/>
            <p:nvPr/>
          </p:nvSpPr>
          <p:spPr>
            <a:xfrm>
              <a:off x="0" y="0"/>
              <a:ext cx="4678995" cy="406400"/>
            </a:xfrm>
            <a:custGeom>
              <a:avLst/>
              <a:gdLst/>
              <a:ahLst/>
              <a:cxnLst/>
              <a:rect l="l" t="t" r="r" b="b"/>
              <a:pathLst>
                <a:path w="4678995" h="406400">
                  <a:moveTo>
                    <a:pt x="4475795" y="0"/>
                  </a:moveTo>
                  <a:cubicBezTo>
                    <a:pt x="4588019" y="0"/>
                    <a:pt x="4678995" y="90976"/>
                    <a:pt x="4678995" y="203200"/>
                  </a:cubicBezTo>
                  <a:cubicBezTo>
                    <a:pt x="4678995" y="315424"/>
                    <a:pt x="4588019" y="406400"/>
                    <a:pt x="4475795" y="406400"/>
                  </a:cubicBezTo>
                  <a:lnTo>
                    <a:pt x="203200" y="406400"/>
                  </a:lnTo>
                  <a:cubicBezTo>
                    <a:pt x="90976" y="406400"/>
                    <a:pt x="0" y="315424"/>
                    <a:pt x="0" y="203200"/>
                  </a:cubicBezTo>
                  <a:cubicBezTo>
                    <a:pt x="0" y="90976"/>
                    <a:pt x="90976" y="0"/>
                    <a:pt x="203200" y="0"/>
                  </a:cubicBezTo>
                  <a:close/>
                </a:path>
              </a:pathLst>
            </a:custGeom>
            <a:solidFill>
              <a:srgbClr val="FFC4A6"/>
            </a:solidFill>
            <a:ln w="19050" cap="sq">
              <a:solidFill>
                <a:srgbClr val="000000"/>
              </a:solidFill>
              <a:prstDash val="solid"/>
              <a:miter/>
            </a:ln>
          </p:spPr>
          <p:txBody>
            <a:bodyPr/>
            <a:lstStyle/>
            <a:p>
              <a:endParaRPr lang="en-AU"/>
            </a:p>
          </p:txBody>
        </p:sp>
        <p:sp>
          <p:nvSpPr>
            <p:cNvPr id="24" name="TextBox 24"/>
            <p:cNvSpPr txBox="1"/>
            <p:nvPr/>
          </p:nvSpPr>
          <p:spPr>
            <a:xfrm>
              <a:off x="0" y="-85725"/>
              <a:ext cx="4678995" cy="492125"/>
            </a:xfrm>
            <a:prstGeom prst="rect">
              <a:avLst/>
            </a:prstGeom>
          </p:spPr>
          <p:txBody>
            <a:bodyPr lIns="50800" tIns="50800" rIns="50800" bIns="50800" rtlCol="0" anchor="ctr"/>
            <a:lstStyle/>
            <a:p>
              <a:pPr algn="ctr">
                <a:lnSpc>
                  <a:spcPts val="3779"/>
                </a:lnSpc>
              </a:pPr>
              <a:endParaRPr/>
            </a:p>
          </p:txBody>
        </p:sp>
      </p:grpSp>
      <p:sp>
        <p:nvSpPr>
          <p:cNvPr id="26" name="TextBox 26"/>
          <p:cNvSpPr txBox="1"/>
          <p:nvPr/>
        </p:nvSpPr>
        <p:spPr>
          <a:xfrm>
            <a:off x="1658107" y="2698297"/>
            <a:ext cx="703930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Rigid Learning Environments</a:t>
            </a:r>
          </a:p>
        </p:txBody>
      </p:sp>
      <p:sp>
        <p:nvSpPr>
          <p:cNvPr id="27" name="TextBox 27"/>
          <p:cNvSpPr txBox="1"/>
          <p:nvPr/>
        </p:nvSpPr>
        <p:spPr>
          <a:xfrm>
            <a:off x="1658107" y="3549207"/>
            <a:ext cx="703930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Sensory Overload</a:t>
            </a:r>
          </a:p>
        </p:txBody>
      </p:sp>
      <p:sp>
        <p:nvSpPr>
          <p:cNvPr id="28" name="TextBox 28"/>
          <p:cNvSpPr txBox="1"/>
          <p:nvPr/>
        </p:nvSpPr>
        <p:spPr>
          <a:xfrm>
            <a:off x="1658107" y="4400117"/>
            <a:ext cx="703930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Communication Barriers</a:t>
            </a:r>
          </a:p>
        </p:txBody>
      </p:sp>
      <p:sp>
        <p:nvSpPr>
          <p:cNvPr id="29" name="TextBox 29"/>
          <p:cNvSpPr txBox="1"/>
          <p:nvPr/>
        </p:nvSpPr>
        <p:spPr>
          <a:xfrm>
            <a:off x="1658107" y="5251028"/>
            <a:ext cx="7039308" cy="493395"/>
          </a:xfrm>
          <a:prstGeom prst="rect">
            <a:avLst/>
          </a:prstGeom>
        </p:spPr>
        <p:txBody>
          <a:bodyPr lIns="0" tIns="0" rIns="0" bIns="0" rtlCol="0" anchor="t">
            <a:spAutoFit/>
          </a:bodyPr>
          <a:lstStyle/>
          <a:p>
            <a:pPr marL="0" lvl="0" indent="0" algn="l">
              <a:lnSpc>
                <a:spcPts val="3779"/>
              </a:lnSpc>
              <a:spcBef>
                <a:spcPct val="0"/>
              </a:spcBef>
            </a:pPr>
            <a:r>
              <a:rPr lang="en-US" sz="2699" dirty="0" err="1">
                <a:solidFill>
                  <a:srgbClr val="000000"/>
                </a:solidFill>
                <a:latin typeface="Telegraf"/>
                <a:ea typeface="Telegraf"/>
                <a:cs typeface="Telegraf"/>
                <a:sym typeface="Telegraf"/>
              </a:rPr>
              <a:t>Organisational</a:t>
            </a:r>
            <a:r>
              <a:rPr lang="en-US" sz="2699" dirty="0">
                <a:solidFill>
                  <a:srgbClr val="000000"/>
                </a:solidFill>
                <a:latin typeface="Telegraf"/>
                <a:ea typeface="Telegraf"/>
                <a:cs typeface="Telegraf"/>
                <a:sym typeface="Telegraf"/>
              </a:rPr>
              <a:t> demands</a:t>
            </a:r>
          </a:p>
        </p:txBody>
      </p:sp>
      <p:sp>
        <p:nvSpPr>
          <p:cNvPr id="32" name="TextBox 32"/>
          <p:cNvSpPr txBox="1"/>
          <p:nvPr/>
        </p:nvSpPr>
        <p:spPr>
          <a:xfrm>
            <a:off x="1658107" y="6101938"/>
            <a:ext cx="703930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Psycho-social Barriers </a:t>
            </a:r>
          </a:p>
        </p:txBody>
      </p:sp>
      <p:sp>
        <p:nvSpPr>
          <p:cNvPr id="33" name="TextBox 33"/>
          <p:cNvSpPr txBox="1"/>
          <p:nvPr/>
        </p:nvSpPr>
        <p:spPr>
          <a:xfrm>
            <a:off x="1658107" y="6952848"/>
            <a:ext cx="7039308" cy="493395"/>
          </a:xfrm>
          <a:prstGeom prst="rect">
            <a:avLst/>
          </a:prstGeom>
        </p:spPr>
        <p:txBody>
          <a:bodyPr lIns="0" tIns="0" rIns="0" bIns="0" rtlCol="0" anchor="t">
            <a:spAutoFit/>
          </a:bodyPr>
          <a:lstStyle/>
          <a:p>
            <a:pPr marL="0" lvl="0" indent="0" algn="l">
              <a:lnSpc>
                <a:spcPts val="3779"/>
              </a:lnSpc>
              <a:spcBef>
                <a:spcPct val="0"/>
              </a:spcBef>
            </a:pPr>
            <a:r>
              <a:rPr lang="en-US" sz="2699" dirty="0">
                <a:solidFill>
                  <a:srgbClr val="000000"/>
                </a:solidFill>
                <a:latin typeface="Telegraf"/>
                <a:ea typeface="Telegraf"/>
                <a:cs typeface="Telegraf"/>
                <a:sym typeface="Telegraf"/>
              </a:rPr>
              <a:t>Information Processing Differences</a:t>
            </a:r>
          </a:p>
        </p:txBody>
      </p:sp>
      <p:sp>
        <p:nvSpPr>
          <p:cNvPr id="25" name="TextBox 25"/>
          <p:cNvSpPr txBox="1"/>
          <p:nvPr/>
        </p:nvSpPr>
        <p:spPr>
          <a:xfrm>
            <a:off x="1334747" y="7847720"/>
            <a:ext cx="7686029" cy="1152525"/>
          </a:xfrm>
          <a:prstGeom prst="rect">
            <a:avLst/>
          </a:prstGeom>
        </p:spPr>
        <p:txBody>
          <a:bodyPr lIns="0" tIns="0" rIns="0" bIns="0" rtlCol="0" anchor="t">
            <a:spAutoFit/>
          </a:bodyPr>
          <a:lstStyle/>
          <a:p>
            <a:pPr marL="0" lvl="0" indent="0" algn="l">
              <a:lnSpc>
                <a:spcPts val="2999"/>
              </a:lnSpc>
              <a:spcBef>
                <a:spcPct val="0"/>
              </a:spcBef>
            </a:pPr>
            <a:r>
              <a:rPr lang="en-US" sz="2499" spc="-24" dirty="0">
                <a:solidFill>
                  <a:srgbClr val="000000"/>
                </a:solidFill>
                <a:latin typeface="Telegraf"/>
                <a:ea typeface="Telegraf"/>
                <a:cs typeface="Telegraf"/>
                <a:sym typeface="Telegraf"/>
              </a:rPr>
              <a:t> These environmental barriers highlight the need for more adaptable systems that accommodate a diverse range of learning needs.</a:t>
            </a:r>
          </a:p>
        </p:txBody>
      </p:sp>
      <p:grpSp>
        <p:nvGrpSpPr>
          <p:cNvPr id="5" name="Group 5" descr="two people in an classroom talking to each other. The teacher is reaching his arm up towards something as the student looks and contemplates">
            <a:extLst>
              <a:ext uri="{C183D7F6-B498-43B3-948B-1728B52AA6E4}">
                <adec:decorative xmlns:adec="http://schemas.microsoft.com/office/drawing/2017/decorative" val="0"/>
              </a:ext>
            </a:extLst>
          </p:cNvPr>
          <p:cNvGrpSpPr/>
          <p:nvPr/>
        </p:nvGrpSpPr>
        <p:grpSpPr>
          <a:xfrm>
            <a:off x="10416281" y="1843617"/>
            <a:ext cx="7871719" cy="8443383"/>
            <a:chOff x="0" y="0"/>
            <a:chExt cx="10495625" cy="11257844"/>
          </a:xfrm>
        </p:grpSpPr>
        <p:pic>
          <p:nvPicPr>
            <p:cNvPr id="6" name="Picture 6" descr="two people in an classroom talking to each other. The teacher is reaching his arm up towards something as the student looks and contemplates"/>
            <p:cNvPicPr>
              <a:picLocks noChangeAspect="1"/>
            </p:cNvPicPr>
            <p:nvPr/>
          </p:nvPicPr>
          <p:blipFill>
            <a:blip r:embed="rId2"/>
            <a:srcRect l="13629" r="10944"/>
            <a:stretch>
              <a:fillRect/>
            </a:stretch>
          </p:blipFill>
          <p:spPr>
            <a:xfrm>
              <a:off x="0" y="0"/>
              <a:ext cx="10495625" cy="11257844"/>
            </a:xfrm>
            <a:prstGeom prst="rect">
              <a:avLst/>
            </a:prstGeom>
          </p:spPr>
        </p:pic>
      </p:grpSp>
      <p:grpSp>
        <p:nvGrpSpPr>
          <p:cNvPr id="34" name="Group 34">
            <a:extLst>
              <a:ext uri="{C183D7F6-B498-43B3-948B-1728B52AA6E4}">
                <adec:decorative xmlns:adec="http://schemas.microsoft.com/office/drawing/2017/decorative" val="1"/>
              </a:ext>
            </a:extLst>
          </p:cNvPr>
          <p:cNvGrpSpPr/>
          <p:nvPr/>
        </p:nvGrpSpPr>
        <p:grpSpPr>
          <a:xfrm>
            <a:off x="17008916" y="9350839"/>
            <a:ext cx="894494" cy="843621"/>
            <a:chOff x="0" y="0"/>
            <a:chExt cx="1192659" cy="1124828"/>
          </a:xfrm>
        </p:grpSpPr>
        <p:sp>
          <p:nvSpPr>
            <p:cNvPr id="35" name="Freeform 35"/>
            <p:cNvSpPr/>
            <p:nvPr/>
          </p:nvSpPr>
          <p:spPr>
            <a:xfrm>
              <a:off x="389514" y="0"/>
              <a:ext cx="413631" cy="618689"/>
            </a:xfrm>
            <a:custGeom>
              <a:avLst/>
              <a:gdLst/>
              <a:ahLst/>
              <a:cxnLst/>
              <a:rect l="l" t="t" r="r" b="b"/>
              <a:pathLst>
                <a:path w="413631" h="618689">
                  <a:moveTo>
                    <a:pt x="0" y="0"/>
                  </a:moveTo>
                  <a:lnTo>
                    <a:pt x="413631" y="0"/>
                  </a:lnTo>
                  <a:lnTo>
                    <a:pt x="413631" y="618689"/>
                  </a:lnTo>
                  <a:lnTo>
                    <a:pt x="0" y="618689"/>
                  </a:lnTo>
                  <a:lnTo>
                    <a:pt x="0" y="0"/>
                  </a:lnTo>
                  <a:close/>
                </a:path>
              </a:pathLst>
            </a:custGeom>
            <a:blipFill>
              <a:blip r:embed="rId3"/>
              <a:stretch>
                <a:fillRect r="-252569"/>
              </a:stretch>
            </a:blipFill>
          </p:spPr>
          <p:txBody>
            <a:bodyPr/>
            <a:lstStyle/>
            <a:p>
              <a:endParaRPr lang="en-AU"/>
            </a:p>
          </p:txBody>
        </p:sp>
        <p:sp>
          <p:nvSpPr>
            <p:cNvPr id="36" name="Freeform 36"/>
            <p:cNvSpPr/>
            <p:nvPr/>
          </p:nvSpPr>
          <p:spPr>
            <a:xfrm>
              <a:off x="0" y="643114"/>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grpSp>
      <p:grpSp>
        <p:nvGrpSpPr>
          <p:cNvPr id="37" name="Group 37">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38" name="Group 38"/>
            <p:cNvGrpSpPr/>
            <p:nvPr/>
          </p:nvGrpSpPr>
          <p:grpSpPr>
            <a:xfrm>
              <a:off x="0" y="0"/>
              <a:ext cx="24384000" cy="1371600"/>
              <a:chOff x="0" y="0"/>
              <a:chExt cx="4816593" cy="270933"/>
            </a:xfrm>
          </p:grpSpPr>
          <p:sp>
            <p:nvSpPr>
              <p:cNvPr id="39" name="Freeform 39"/>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40" name="TextBox 40"/>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41" name="Freeform 41"/>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3"/>
              <a:stretch>
                <a:fillRect r="-252569"/>
              </a:stretch>
            </a:blipFill>
          </p:spPr>
          <p:txBody>
            <a:bodyPr/>
            <a:lstStyle/>
            <a:p>
              <a:endParaRPr lang="en-AU"/>
            </a:p>
          </p:txBody>
        </p:sp>
        <p:sp>
          <p:nvSpPr>
            <p:cNvPr id="42" name="Freeform 42"/>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sp>
          <p:nvSpPr>
            <p:cNvPr id="43" name="TextBox 43"/>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016691" y="0"/>
            <a:ext cx="7271309" cy="9258300"/>
            <a:chOff x="0" y="0"/>
            <a:chExt cx="1915077" cy="2438400"/>
          </a:xfrm>
        </p:grpSpPr>
        <p:sp>
          <p:nvSpPr>
            <p:cNvPr id="3" name="Freeform 3">
              <a:extLst>
                <a:ext uri="{C183D7F6-B498-43B3-948B-1728B52AA6E4}">
                  <adec:decorative xmlns:adec="http://schemas.microsoft.com/office/drawing/2017/decorative" val="1"/>
                </a:ext>
              </a:extLst>
            </p:cNvPr>
            <p:cNvSpPr/>
            <p:nvPr/>
          </p:nvSpPr>
          <p:spPr>
            <a:xfrm>
              <a:off x="0" y="0"/>
              <a:ext cx="1915077" cy="2438400"/>
            </a:xfrm>
            <a:custGeom>
              <a:avLst/>
              <a:gdLst/>
              <a:ahLst/>
              <a:cxnLst/>
              <a:rect l="l" t="t" r="r" b="b"/>
              <a:pathLst>
                <a:path w="1915077" h="2438400">
                  <a:moveTo>
                    <a:pt x="0" y="0"/>
                  </a:moveTo>
                  <a:lnTo>
                    <a:pt x="1915077" y="0"/>
                  </a:lnTo>
                  <a:lnTo>
                    <a:pt x="1915077" y="2438400"/>
                  </a:lnTo>
                  <a:lnTo>
                    <a:pt x="0" y="2438400"/>
                  </a:lnTo>
                  <a:close/>
                </a:path>
              </a:pathLst>
            </a:custGeom>
            <a:solidFill>
              <a:srgbClr val="FEDC00"/>
            </a:solidFill>
          </p:spPr>
          <p:txBody>
            <a:bodyPr/>
            <a:lstStyle/>
            <a:p>
              <a:endParaRPr lang="en-AU"/>
            </a:p>
          </p:txBody>
        </p:sp>
        <p:sp>
          <p:nvSpPr>
            <p:cNvPr id="4" name="TextBox 4"/>
            <p:cNvSpPr txBox="1"/>
            <p:nvPr/>
          </p:nvSpPr>
          <p:spPr>
            <a:xfrm>
              <a:off x="0" y="-76200"/>
              <a:ext cx="1915077" cy="2514600"/>
            </a:xfrm>
            <a:prstGeom prst="rect">
              <a:avLst/>
            </a:prstGeom>
          </p:spPr>
          <p:txBody>
            <a:bodyPr lIns="50800" tIns="50800" rIns="50800" bIns="50800" rtlCol="0" anchor="ctr"/>
            <a:lstStyle/>
            <a:p>
              <a:pPr algn="ctr">
                <a:lnSpc>
                  <a:spcPts val="2940"/>
                </a:lnSpc>
              </a:pPr>
              <a:endParaRPr/>
            </a:p>
          </p:txBody>
        </p:sp>
      </p:grpSp>
      <p:sp>
        <p:nvSpPr>
          <p:cNvPr id="41" name="TextBox 41"/>
          <p:cNvSpPr txBox="1">
            <a:spLocks noGrp="1"/>
          </p:cNvSpPr>
          <p:nvPr>
            <p:ph type="title" idx="4294967295"/>
          </p:nvPr>
        </p:nvSpPr>
        <p:spPr>
          <a:xfrm>
            <a:off x="1028700" y="1073021"/>
            <a:ext cx="7048140" cy="6865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58"/>
              </a:lnSpc>
              <a:spcBef>
                <a:spcPts val="0"/>
              </a:spcBef>
              <a:spcAft>
                <a:spcPts val="0"/>
              </a:spcAft>
              <a:buClrTx/>
              <a:buSzTx/>
              <a:buFontTx/>
              <a:buNone/>
              <a:tabLst/>
              <a:defRPr/>
            </a:pPr>
            <a:r>
              <a:rPr kumimoji="0" lang="en-US" sz="5698" b="1" i="0" u="none" strike="noStrike" kern="1200" cap="none" spc="0" normalizeH="0" baseline="0" noProof="0" dirty="0">
                <a:ln>
                  <a:noFill/>
                </a:ln>
                <a:solidFill>
                  <a:srgbClr val="000000"/>
                </a:solidFill>
                <a:effectLst/>
                <a:uLnTx/>
                <a:uFillTx/>
                <a:latin typeface="Clancy 1 Bold"/>
                <a:ea typeface="Clancy 1 Bold"/>
                <a:cs typeface="Clancy 1 Bold"/>
                <a:sym typeface="Clancy 1 Bold"/>
              </a:rPr>
              <a:t>JOSIE’S STORY:</a:t>
            </a:r>
          </a:p>
        </p:txBody>
      </p:sp>
      <p:sp>
        <p:nvSpPr>
          <p:cNvPr id="42" name="TextBox 42"/>
          <p:cNvSpPr txBox="1"/>
          <p:nvPr/>
        </p:nvSpPr>
        <p:spPr>
          <a:xfrm>
            <a:off x="1028700" y="1683340"/>
            <a:ext cx="7927618" cy="630294"/>
          </a:xfrm>
          <a:prstGeom prst="rect">
            <a:avLst/>
          </a:prstGeom>
        </p:spPr>
        <p:txBody>
          <a:bodyPr lIns="0" tIns="0" rIns="0" bIns="0" rtlCol="0" anchor="t">
            <a:spAutoFit/>
          </a:bodyPr>
          <a:lstStyle/>
          <a:p>
            <a:pPr algn="l">
              <a:lnSpc>
                <a:spcPts val="5159"/>
              </a:lnSpc>
            </a:pPr>
            <a:r>
              <a:rPr lang="en-US" sz="3685">
                <a:solidFill>
                  <a:srgbClr val="000000"/>
                </a:solidFill>
                <a:latin typeface="Roboto Mono"/>
                <a:ea typeface="Roboto Mono"/>
                <a:cs typeface="Roboto Mono"/>
                <a:sym typeface="Roboto Mono"/>
              </a:rPr>
              <a:t>The beginning of Diversified</a:t>
            </a:r>
          </a:p>
        </p:txBody>
      </p:sp>
      <p:grpSp>
        <p:nvGrpSpPr>
          <p:cNvPr id="5" name="Group 5" descr="Image of Josie sitting on a couch in front of a window"/>
          <p:cNvGrpSpPr/>
          <p:nvPr/>
        </p:nvGrpSpPr>
        <p:grpSpPr>
          <a:xfrm>
            <a:off x="10416281" y="1843617"/>
            <a:ext cx="7871719" cy="8443383"/>
            <a:chOff x="0" y="0"/>
            <a:chExt cx="10495625" cy="11257844"/>
          </a:xfrm>
        </p:grpSpPr>
        <p:pic>
          <p:nvPicPr>
            <p:cNvPr id="6" name="Picture 6" descr="Image of Josie sitting on a couch in front of a window"/>
            <p:cNvPicPr>
              <a:picLocks noChangeAspect="1"/>
            </p:cNvPicPr>
            <p:nvPr/>
          </p:nvPicPr>
          <p:blipFill>
            <a:blip r:embed="rId2"/>
            <a:srcRect l="18884" r="18884"/>
            <a:stretch>
              <a:fillRect/>
            </a:stretch>
          </p:blipFill>
          <p:spPr>
            <a:xfrm>
              <a:off x="0" y="0"/>
              <a:ext cx="10495625" cy="11257844"/>
            </a:xfrm>
            <a:prstGeom prst="rect">
              <a:avLst/>
            </a:prstGeom>
          </p:spPr>
        </p:pic>
      </p:grpSp>
      <p:grpSp>
        <p:nvGrpSpPr>
          <p:cNvPr id="7" name="Group 7">
            <a:extLst>
              <a:ext uri="{C183D7F6-B498-43B3-948B-1728B52AA6E4}">
                <adec:decorative xmlns:adec="http://schemas.microsoft.com/office/drawing/2017/decorative" val="1"/>
              </a:ext>
            </a:extLst>
          </p:cNvPr>
          <p:cNvGrpSpPr/>
          <p:nvPr/>
        </p:nvGrpSpPr>
        <p:grpSpPr>
          <a:xfrm>
            <a:off x="1028700" y="2916413"/>
            <a:ext cx="9992851" cy="688985"/>
            <a:chOff x="0" y="0"/>
            <a:chExt cx="5894313" cy="406400"/>
          </a:xfrm>
        </p:grpSpPr>
        <p:sp>
          <p:nvSpPr>
            <p:cNvPr id="8" name="Freeform 8">
              <a:extLst>
                <a:ext uri="{C183D7F6-B498-43B3-948B-1728B52AA6E4}">
                  <adec:decorative xmlns:adec="http://schemas.microsoft.com/office/drawing/2017/decorative" val="1"/>
                </a:ext>
              </a:extLst>
            </p:cNvPr>
            <p:cNvSpPr/>
            <p:nvPr/>
          </p:nvSpPr>
          <p:spPr>
            <a:xfrm>
              <a:off x="0" y="0"/>
              <a:ext cx="5894313" cy="406400"/>
            </a:xfrm>
            <a:custGeom>
              <a:avLst/>
              <a:gdLst/>
              <a:ahLst/>
              <a:cxnLst/>
              <a:rect l="l" t="t" r="r" b="b"/>
              <a:pathLst>
                <a:path w="5894313" h="406400">
                  <a:moveTo>
                    <a:pt x="5691113" y="0"/>
                  </a:moveTo>
                  <a:cubicBezTo>
                    <a:pt x="5803337" y="0"/>
                    <a:pt x="5894313" y="90976"/>
                    <a:pt x="5894313" y="203200"/>
                  </a:cubicBezTo>
                  <a:cubicBezTo>
                    <a:pt x="5894313" y="315424"/>
                    <a:pt x="5803337" y="406400"/>
                    <a:pt x="5691113" y="406400"/>
                  </a:cubicBezTo>
                  <a:lnTo>
                    <a:pt x="203200" y="406400"/>
                  </a:lnTo>
                  <a:cubicBezTo>
                    <a:pt x="90976" y="406400"/>
                    <a:pt x="0" y="315424"/>
                    <a:pt x="0" y="203200"/>
                  </a:cubicBezTo>
                  <a:cubicBezTo>
                    <a:pt x="0" y="90976"/>
                    <a:pt x="90976" y="0"/>
                    <a:pt x="203200" y="0"/>
                  </a:cubicBezTo>
                  <a:close/>
                </a:path>
              </a:pathLst>
            </a:custGeom>
            <a:solidFill>
              <a:srgbClr val="F7AAB3"/>
            </a:solidFill>
            <a:ln w="19050" cap="sq">
              <a:solidFill>
                <a:srgbClr val="000000"/>
              </a:solidFill>
              <a:prstDash val="solid"/>
              <a:miter/>
            </a:ln>
          </p:spPr>
          <p:txBody>
            <a:bodyPr/>
            <a:lstStyle/>
            <a:p>
              <a:endParaRPr lang="en-AU"/>
            </a:p>
          </p:txBody>
        </p:sp>
        <p:sp>
          <p:nvSpPr>
            <p:cNvPr id="9" name="TextBox 9"/>
            <p:cNvSpPr txBox="1"/>
            <p:nvPr/>
          </p:nvSpPr>
          <p:spPr>
            <a:xfrm>
              <a:off x="0" y="-85725"/>
              <a:ext cx="5894313" cy="492125"/>
            </a:xfrm>
            <a:prstGeom prst="rect">
              <a:avLst/>
            </a:prstGeom>
          </p:spPr>
          <p:txBody>
            <a:bodyPr lIns="50800" tIns="50800" rIns="50800" bIns="50800" rtlCol="0" anchor="ctr"/>
            <a:lstStyle/>
            <a:p>
              <a:pPr algn="ctr">
                <a:lnSpc>
                  <a:spcPts val="3779"/>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a:off x="1093159" y="3818300"/>
            <a:ext cx="10949090" cy="688985"/>
            <a:chOff x="0" y="0"/>
            <a:chExt cx="6458353" cy="406400"/>
          </a:xfrm>
        </p:grpSpPr>
        <p:sp>
          <p:nvSpPr>
            <p:cNvPr id="11" name="Freeform 11">
              <a:extLst>
                <a:ext uri="{C183D7F6-B498-43B3-948B-1728B52AA6E4}">
                  <adec:decorative xmlns:adec="http://schemas.microsoft.com/office/drawing/2017/decorative" val="1"/>
                </a:ext>
              </a:extLst>
            </p:cNvPr>
            <p:cNvSpPr/>
            <p:nvPr/>
          </p:nvSpPr>
          <p:spPr>
            <a:xfrm>
              <a:off x="0" y="0"/>
              <a:ext cx="6458353" cy="406400"/>
            </a:xfrm>
            <a:custGeom>
              <a:avLst/>
              <a:gdLst/>
              <a:ahLst/>
              <a:cxnLst/>
              <a:rect l="l" t="t" r="r" b="b"/>
              <a:pathLst>
                <a:path w="6458353" h="406400">
                  <a:moveTo>
                    <a:pt x="6255153" y="0"/>
                  </a:moveTo>
                  <a:cubicBezTo>
                    <a:pt x="6367377" y="0"/>
                    <a:pt x="6458353" y="90976"/>
                    <a:pt x="6458353" y="203200"/>
                  </a:cubicBezTo>
                  <a:cubicBezTo>
                    <a:pt x="6458353" y="315424"/>
                    <a:pt x="6367377" y="406400"/>
                    <a:pt x="6255153" y="406400"/>
                  </a:cubicBezTo>
                  <a:lnTo>
                    <a:pt x="203200" y="406400"/>
                  </a:lnTo>
                  <a:cubicBezTo>
                    <a:pt x="90976" y="406400"/>
                    <a:pt x="0" y="315424"/>
                    <a:pt x="0" y="203200"/>
                  </a:cubicBezTo>
                  <a:cubicBezTo>
                    <a:pt x="0" y="90976"/>
                    <a:pt x="90976" y="0"/>
                    <a:pt x="203200" y="0"/>
                  </a:cubicBezTo>
                  <a:close/>
                </a:path>
              </a:pathLst>
            </a:custGeom>
            <a:solidFill>
              <a:srgbClr val="A1C9FF"/>
            </a:solidFill>
            <a:ln w="19050" cap="sq">
              <a:solidFill>
                <a:srgbClr val="000000"/>
              </a:solidFill>
              <a:prstDash val="solid"/>
              <a:miter/>
            </a:ln>
          </p:spPr>
          <p:txBody>
            <a:bodyPr/>
            <a:lstStyle/>
            <a:p>
              <a:endParaRPr lang="en-AU"/>
            </a:p>
          </p:txBody>
        </p:sp>
        <p:sp>
          <p:nvSpPr>
            <p:cNvPr id="12" name="TextBox 12"/>
            <p:cNvSpPr txBox="1"/>
            <p:nvPr/>
          </p:nvSpPr>
          <p:spPr>
            <a:xfrm>
              <a:off x="0" y="-85725"/>
              <a:ext cx="6458353" cy="492125"/>
            </a:xfrm>
            <a:prstGeom prst="rect">
              <a:avLst/>
            </a:prstGeom>
          </p:spPr>
          <p:txBody>
            <a:bodyPr lIns="50800" tIns="50800" rIns="50800" bIns="50800" rtlCol="0" anchor="ctr"/>
            <a:lstStyle/>
            <a:p>
              <a:pPr algn="ctr">
                <a:lnSpc>
                  <a:spcPts val="3779"/>
                </a:lnSpc>
              </a:pPr>
              <a:endParaRPr/>
            </a:p>
          </p:txBody>
        </p:sp>
      </p:grpSp>
      <p:grpSp>
        <p:nvGrpSpPr>
          <p:cNvPr id="13" name="Group 13">
            <a:extLst>
              <a:ext uri="{C183D7F6-B498-43B3-948B-1728B52AA6E4}">
                <adec:decorative xmlns:adec="http://schemas.microsoft.com/office/drawing/2017/decorative" val="1"/>
              </a:ext>
            </a:extLst>
          </p:cNvPr>
          <p:cNvGrpSpPr/>
          <p:nvPr/>
        </p:nvGrpSpPr>
        <p:grpSpPr>
          <a:xfrm>
            <a:off x="1093159" y="4716836"/>
            <a:ext cx="9774566" cy="688985"/>
            <a:chOff x="0" y="0"/>
            <a:chExt cx="5765557" cy="406400"/>
          </a:xfrm>
        </p:grpSpPr>
        <p:sp>
          <p:nvSpPr>
            <p:cNvPr id="14" name="Freeform 14">
              <a:extLst>
                <a:ext uri="{C183D7F6-B498-43B3-948B-1728B52AA6E4}">
                  <adec:decorative xmlns:adec="http://schemas.microsoft.com/office/drawing/2017/decorative" val="1"/>
                </a:ext>
              </a:extLst>
            </p:cNvPr>
            <p:cNvSpPr/>
            <p:nvPr/>
          </p:nvSpPr>
          <p:spPr>
            <a:xfrm>
              <a:off x="0" y="0"/>
              <a:ext cx="5765557" cy="406400"/>
            </a:xfrm>
            <a:custGeom>
              <a:avLst/>
              <a:gdLst/>
              <a:ahLst/>
              <a:cxnLst/>
              <a:rect l="l" t="t" r="r" b="b"/>
              <a:pathLst>
                <a:path w="5765557" h="406400">
                  <a:moveTo>
                    <a:pt x="5562357" y="0"/>
                  </a:moveTo>
                  <a:cubicBezTo>
                    <a:pt x="5674581" y="0"/>
                    <a:pt x="5765557" y="90976"/>
                    <a:pt x="5765557" y="203200"/>
                  </a:cubicBezTo>
                  <a:cubicBezTo>
                    <a:pt x="5765557" y="315424"/>
                    <a:pt x="5674581" y="406400"/>
                    <a:pt x="5562357" y="406400"/>
                  </a:cubicBezTo>
                  <a:lnTo>
                    <a:pt x="203200" y="406400"/>
                  </a:lnTo>
                  <a:cubicBezTo>
                    <a:pt x="90976" y="406400"/>
                    <a:pt x="0" y="315424"/>
                    <a:pt x="0" y="203200"/>
                  </a:cubicBezTo>
                  <a:cubicBezTo>
                    <a:pt x="0" y="90976"/>
                    <a:pt x="90976" y="0"/>
                    <a:pt x="203200" y="0"/>
                  </a:cubicBezTo>
                  <a:close/>
                </a:path>
              </a:pathLst>
            </a:custGeom>
            <a:solidFill>
              <a:srgbClr val="CAB9E7"/>
            </a:solidFill>
            <a:ln w="19050" cap="sq">
              <a:solidFill>
                <a:srgbClr val="000000"/>
              </a:solidFill>
              <a:prstDash val="solid"/>
              <a:miter/>
            </a:ln>
          </p:spPr>
          <p:txBody>
            <a:bodyPr/>
            <a:lstStyle/>
            <a:p>
              <a:endParaRPr lang="en-AU"/>
            </a:p>
          </p:txBody>
        </p:sp>
        <p:sp>
          <p:nvSpPr>
            <p:cNvPr id="15" name="TextBox 15"/>
            <p:cNvSpPr txBox="1"/>
            <p:nvPr/>
          </p:nvSpPr>
          <p:spPr>
            <a:xfrm>
              <a:off x="0" y="-85725"/>
              <a:ext cx="5765557" cy="492125"/>
            </a:xfrm>
            <a:prstGeom prst="rect">
              <a:avLst/>
            </a:prstGeom>
          </p:spPr>
          <p:txBody>
            <a:bodyPr lIns="50800" tIns="50800" rIns="50800" bIns="50800" rtlCol="0" anchor="ctr"/>
            <a:lstStyle/>
            <a:p>
              <a:pPr algn="ctr">
                <a:lnSpc>
                  <a:spcPts val="3779"/>
                </a:lnSpc>
              </a:pPr>
              <a:endParaRPr/>
            </a:p>
          </p:txBody>
        </p:sp>
      </p:grpSp>
      <p:grpSp>
        <p:nvGrpSpPr>
          <p:cNvPr id="16" name="Group 16">
            <a:extLst>
              <a:ext uri="{C183D7F6-B498-43B3-948B-1728B52AA6E4}">
                <adec:decorative xmlns:adec="http://schemas.microsoft.com/office/drawing/2017/decorative" val="1"/>
              </a:ext>
            </a:extLst>
          </p:cNvPr>
          <p:cNvGrpSpPr/>
          <p:nvPr/>
        </p:nvGrpSpPr>
        <p:grpSpPr>
          <a:xfrm>
            <a:off x="1093159" y="5615371"/>
            <a:ext cx="10721401" cy="688985"/>
            <a:chOff x="0" y="0"/>
            <a:chExt cx="6324050" cy="406400"/>
          </a:xfrm>
        </p:grpSpPr>
        <p:sp>
          <p:nvSpPr>
            <p:cNvPr id="17" name="Freeform 17">
              <a:extLst>
                <a:ext uri="{C183D7F6-B498-43B3-948B-1728B52AA6E4}">
                  <adec:decorative xmlns:adec="http://schemas.microsoft.com/office/drawing/2017/decorative" val="1"/>
                </a:ext>
              </a:extLst>
            </p:cNvPr>
            <p:cNvSpPr/>
            <p:nvPr/>
          </p:nvSpPr>
          <p:spPr>
            <a:xfrm>
              <a:off x="0" y="0"/>
              <a:ext cx="6324050" cy="406400"/>
            </a:xfrm>
            <a:custGeom>
              <a:avLst/>
              <a:gdLst/>
              <a:ahLst/>
              <a:cxnLst/>
              <a:rect l="l" t="t" r="r" b="b"/>
              <a:pathLst>
                <a:path w="6324050" h="406400">
                  <a:moveTo>
                    <a:pt x="6120850" y="0"/>
                  </a:moveTo>
                  <a:cubicBezTo>
                    <a:pt x="6233074" y="0"/>
                    <a:pt x="6324050" y="90976"/>
                    <a:pt x="6324050" y="203200"/>
                  </a:cubicBezTo>
                  <a:cubicBezTo>
                    <a:pt x="6324050" y="315424"/>
                    <a:pt x="6233074" y="406400"/>
                    <a:pt x="6120850" y="406400"/>
                  </a:cubicBezTo>
                  <a:lnTo>
                    <a:pt x="203200" y="406400"/>
                  </a:lnTo>
                  <a:cubicBezTo>
                    <a:pt x="90976" y="406400"/>
                    <a:pt x="0" y="315424"/>
                    <a:pt x="0" y="203200"/>
                  </a:cubicBezTo>
                  <a:cubicBezTo>
                    <a:pt x="0" y="90976"/>
                    <a:pt x="90976" y="0"/>
                    <a:pt x="203200" y="0"/>
                  </a:cubicBezTo>
                  <a:close/>
                </a:path>
              </a:pathLst>
            </a:custGeom>
            <a:solidFill>
              <a:srgbClr val="9CD99C"/>
            </a:solidFill>
            <a:ln w="19050" cap="sq">
              <a:solidFill>
                <a:srgbClr val="000000"/>
              </a:solidFill>
              <a:prstDash val="solid"/>
              <a:miter/>
            </a:ln>
          </p:spPr>
          <p:txBody>
            <a:bodyPr/>
            <a:lstStyle/>
            <a:p>
              <a:endParaRPr lang="en-AU"/>
            </a:p>
          </p:txBody>
        </p:sp>
        <p:sp>
          <p:nvSpPr>
            <p:cNvPr id="18" name="TextBox 18"/>
            <p:cNvSpPr txBox="1"/>
            <p:nvPr/>
          </p:nvSpPr>
          <p:spPr>
            <a:xfrm>
              <a:off x="0" y="-85725"/>
              <a:ext cx="6324050" cy="492125"/>
            </a:xfrm>
            <a:prstGeom prst="rect">
              <a:avLst/>
            </a:prstGeom>
          </p:spPr>
          <p:txBody>
            <a:bodyPr lIns="50800" tIns="50800" rIns="50800" bIns="50800" rtlCol="0" anchor="ctr"/>
            <a:lstStyle/>
            <a:p>
              <a:pPr algn="ctr">
                <a:lnSpc>
                  <a:spcPts val="3779"/>
                </a:lnSpc>
              </a:pPr>
              <a:endParaRPr/>
            </a:p>
          </p:txBody>
        </p:sp>
      </p:grpSp>
      <p:grpSp>
        <p:nvGrpSpPr>
          <p:cNvPr id="19" name="Group 19">
            <a:extLst>
              <a:ext uri="{C183D7F6-B498-43B3-948B-1728B52AA6E4}">
                <adec:decorative xmlns:adec="http://schemas.microsoft.com/office/drawing/2017/decorative" val="1"/>
              </a:ext>
            </a:extLst>
          </p:cNvPr>
          <p:cNvGrpSpPr/>
          <p:nvPr/>
        </p:nvGrpSpPr>
        <p:grpSpPr>
          <a:xfrm>
            <a:off x="1093159" y="6513906"/>
            <a:ext cx="10433576" cy="688985"/>
            <a:chOff x="0" y="0"/>
            <a:chExt cx="6154275" cy="406400"/>
          </a:xfrm>
        </p:grpSpPr>
        <p:sp>
          <p:nvSpPr>
            <p:cNvPr id="20" name="Freeform 20">
              <a:extLst>
                <a:ext uri="{C183D7F6-B498-43B3-948B-1728B52AA6E4}">
                  <adec:decorative xmlns:adec="http://schemas.microsoft.com/office/drawing/2017/decorative" val="1"/>
                </a:ext>
              </a:extLst>
            </p:cNvPr>
            <p:cNvSpPr/>
            <p:nvPr/>
          </p:nvSpPr>
          <p:spPr>
            <a:xfrm>
              <a:off x="0" y="0"/>
              <a:ext cx="6154276" cy="406400"/>
            </a:xfrm>
            <a:custGeom>
              <a:avLst/>
              <a:gdLst/>
              <a:ahLst/>
              <a:cxnLst/>
              <a:rect l="l" t="t" r="r" b="b"/>
              <a:pathLst>
                <a:path w="6154276" h="406400">
                  <a:moveTo>
                    <a:pt x="5951076" y="0"/>
                  </a:moveTo>
                  <a:cubicBezTo>
                    <a:pt x="6063300" y="0"/>
                    <a:pt x="6154276" y="90976"/>
                    <a:pt x="6154276" y="203200"/>
                  </a:cubicBezTo>
                  <a:cubicBezTo>
                    <a:pt x="6154276" y="315424"/>
                    <a:pt x="6063300" y="406400"/>
                    <a:pt x="5951076" y="406400"/>
                  </a:cubicBezTo>
                  <a:lnTo>
                    <a:pt x="203200" y="406400"/>
                  </a:lnTo>
                  <a:cubicBezTo>
                    <a:pt x="90976" y="406400"/>
                    <a:pt x="0" y="315424"/>
                    <a:pt x="0" y="203200"/>
                  </a:cubicBezTo>
                  <a:cubicBezTo>
                    <a:pt x="0" y="90976"/>
                    <a:pt x="90976" y="0"/>
                    <a:pt x="203200" y="0"/>
                  </a:cubicBezTo>
                  <a:close/>
                </a:path>
              </a:pathLst>
            </a:custGeom>
            <a:solidFill>
              <a:srgbClr val="FFC4DB"/>
            </a:solidFill>
            <a:ln w="19050" cap="sq">
              <a:solidFill>
                <a:srgbClr val="000000"/>
              </a:solidFill>
              <a:prstDash val="solid"/>
              <a:miter/>
            </a:ln>
          </p:spPr>
          <p:txBody>
            <a:bodyPr/>
            <a:lstStyle/>
            <a:p>
              <a:endParaRPr lang="en-AU"/>
            </a:p>
          </p:txBody>
        </p:sp>
        <p:sp>
          <p:nvSpPr>
            <p:cNvPr id="21" name="TextBox 21"/>
            <p:cNvSpPr txBox="1"/>
            <p:nvPr/>
          </p:nvSpPr>
          <p:spPr>
            <a:xfrm>
              <a:off x="0" y="-85725"/>
              <a:ext cx="6154275" cy="492125"/>
            </a:xfrm>
            <a:prstGeom prst="rect">
              <a:avLst/>
            </a:prstGeom>
          </p:spPr>
          <p:txBody>
            <a:bodyPr lIns="50800" tIns="50800" rIns="50800" bIns="50800" rtlCol="0" anchor="ctr"/>
            <a:lstStyle/>
            <a:p>
              <a:pPr algn="ctr">
                <a:lnSpc>
                  <a:spcPts val="3779"/>
                </a:lnSpc>
              </a:pPr>
              <a:endParaRPr/>
            </a:p>
          </p:txBody>
        </p:sp>
      </p:grpSp>
      <p:grpSp>
        <p:nvGrpSpPr>
          <p:cNvPr id="22" name="Group 22">
            <a:extLst>
              <a:ext uri="{C183D7F6-B498-43B3-948B-1728B52AA6E4}">
                <adec:decorative xmlns:adec="http://schemas.microsoft.com/office/drawing/2017/decorative" val="1"/>
              </a:ext>
            </a:extLst>
          </p:cNvPr>
          <p:cNvGrpSpPr/>
          <p:nvPr/>
        </p:nvGrpSpPr>
        <p:grpSpPr>
          <a:xfrm>
            <a:off x="1093159" y="7412441"/>
            <a:ext cx="10053316" cy="688985"/>
            <a:chOff x="0" y="0"/>
            <a:chExt cx="5929978" cy="406400"/>
          </a:xfrm>
        </p:grpSpPr>
        <p:sp>
          <p:nvSpPr>
            <p:cNvPr id="23" name="Freeform 23">
              <a:extLst>
                <a:ext uri="{C183D7F6-B498-43B3-948B-1728B52AA6E4}">
                  <adec:decorative xmlns:adec="http://schemas.microsoft.com/office/drawing/2017/decorative" val="1"/>
                </a:ext>
              </a:extLst>
            </p:cNvPr>
            <p:cNvSpPr/>
            <p:nvPr/>
          </p:nvSpPr>
          <p:spPr>
            <a:xfrm>
              <a:off x="0" y="0"/>
              <a:ext cx="5929978" cy="406400"/>
            </a:xfrm>
            <a:custGeom>
              <a:avLst/>
              <a:gdLst/>
              <a:ahLst/>
              <a:cxnLst/>
              <a:rect l="l" t="t" r="r" b="b"/>
              <a:pathLst>
                <a:path w="5929978" h="406400">
                  <a:moveTo>
                    <a:pt x="5726778" y="0"/>
                  </a:moveTo>
                  <a:cubicBezTo>
                    <a:pt x="5839003" y="0"/>
                    <a:pt x="5929978" y="90976"/>
                    <a:pt x="5929978" y="203200"/>
                  </a:cubicBezTo>
                  <a:cubicBezTo>
                    <a:pt x="5929978" y="315424"/>
                    <a:pt x="5839003" y="406400"/>
                    <a:pt x="5726778" y="406400"/>
                  </a:cubicBezTo>
                  <a:lnTo>
                    <a:pt x="203200" y="406400"/>
                  </a:lnTo>
                  <a:cubicBezTo>
                    <a:pt x="90976" y="406400"/>
                    <a:pt x="0" y="315424"/>
                    <a:pt x="0" y="203200"/>
                  </a:cubicBezTo>
                  <a:cubicBezTo>
                    <a:pt x="0" y="90976"/>
                    <a:pt x="90976" y="0"/>
                    <a:pt x="203200" y="0"/>
                  </a:cubicBezTo>
                  <a:close/>
                </a:path>
              </a:pathLst>
            </a:custGeom>
            <a:solidFill>
              <a:srgbClr val="FFC4A6"/>
            </a:solidFill>
            <a:ln w="19050" cap="sq">
              <a:solidFill>
                <a:srgbClr val="000000"/>
              </a:solidFill>
              <a:prstDash val="solid"/>
              <a:miter/>
            </a:ln>
          </p:spPr>
          <p:txBody>
            <a:bodyPr/>
            <a:lstStyle/>
            <a:p>
              <a:endParaRPr lang="en-AU"/>
            </a:p>
          </p:txBody>
        </p:sp>
        <p:sp>
          <p:nvSpPr>
            <p:cNvPr id="24" name="TextBox 24"/>
            <p:cNvSpPr txBox="1"/>
            <p:nvPr/>
          </p:nvSpPr>
          <p:spPr>
            <a:xfrm>
              <a:off x="0" y="-85725"/>
              <a:ext cx="5929978" cy="492125"/>
            </a:xfrm>
            <a:prstGeom prst="rect">
              <a:avLst/>
            </a:prstGeom>
          </p:spPr>
          <p:txBody>
            <a:bodyPr lIns="50800" tIns="50800" rIns="50800" bIns="50800" rtlCol="0" anchor="ctr"/>
            <a:lstStyle/>
            <a:p>
              <a:pPr algn="ctr">
                <a:lnSpc>
                  <a:spcPts val="3779"/>
                </a:lnSpc>
              </a:pPr>
              <a:endParaRPr/>
            </a:p>
          </p:txBody>
        </p:sp>
      </p:grpSp>
      <p:sp>
        <p:nvSpPr>
          <p:cNvPr id="40" name="TextBox 40"/>
          <p:cNvSpPr txBox="1"/>
          <p:nvPr/>
        </p:nvSpPr>
        <p:spPr>
          <a:xfrm>
            <a:off x="1443002" y="3006765"/>
            <a:ext cx="9380324" cy="493395"/>
          </a:xfrm>
          <a:prstGeom prst="rect">
            <a:avLst/>
          </a:prstGeom>
        </p:spPr>
        <p:txBody>
          <a:bodyPr lIns="0" tIns="0" rIns="0" bIns="0" rtlCol="0" anchor="t">
            <a:spAutoFit/>
          </a:bodyPr>
          <a:lstStyle/>
          <a:p>
            <a:pPr marL="0" lvl="0" indent="0" algn="l">
              <a:lnSpc>
                <a:spcPts val="3779"/>
              </a:lnSpc>
              <a:spcBef>
                <a:spcPct val="0"/>
              </a:spcBef>
            </a:pPr>
            <a:r>
              <a:rPr lang="en-US" sz="2699" b="1">
                <a:solidFill>
                  <a:srgbClr val="000000"/>
                </a:solidFill>
                <a:latin typeface="Telegraf Bold"/>
                <a:ea typeface="Telegraf Bold"/>
                <a:cs typeface="Telegraf Bold"/>
                <a:sym typeface="Telegraf Bold"/>
              </a:rPr>
              <a:t>Identifying a Barrier:</a:t>
            </a:r>
            <a:r>
              <a:rPr lang="en-US" sz="2699">
                <a:solidFill>
                  <a:srgbClr val="000000"/>
                </a:solidFill>
                <a:latin typeface="Telegraf"/>
                <a:ea typeface="Telegraf"/>
                <a:cs typeface="Telegraf"/>
                <a:sym typeface="Telegraf"/>
              </a:rPr>
              <a:t> Inaccessible assessment briefings</a:t>
            </a:r>
          </a:p>
        </p:txBody>
      </p:sp>
      <p:sp>
        <p:nvSpPr>
          <p:cNvPr id="25" name="TextBox 25"/>
          <p:cNvSpPr txBox="1"/>
          <p:nvPr/>
        </p:nvSpPr>
        <p:spPr>
          <a:xfrm>
            <a:off x="1443002" y="3873233"/>
            <a:ext cx="10371557" cy="493395"/>
          </a:xfrm>
          <a:prstGeom prst="rect">
            <a:avLst/>
          </a:prstGeom>
        </p:spPr>
        <p:txBody>
          <a:bodyPr lIns="0" tIns="0" rIns="0" bIns="0" rtlCol="0" anchor="t">
            <a:spAutoFit/>
          </a:bodyPr>
          <a:lstStyle/>
          <a:p>
            <a:pPr marL="0" lvl="0" indent="0" algn="l">
              <a:lnSpc>
                <a:spcPts val="3779"/>
              </a:lnSpc>
              <a:spcBef>
                <a:spcPct val="0"/>
              </a:spcBef>
            </a:pPr>
            <a:r>
              <a:rPr lang="en-US" sz="2699" b="1">
                <a:solidFill>
                  <a:srgbClr val="000000"/>
                </a:solidFill>
                <a:latin typeface="Telegraf Bold"/>
                <a:ea typeface="Telegraf Bold"/>
                <a:cs typeface="Telegraf Bold"/>
                <a:sym typeface="Telegraf Bold"/>
              </a:rPr>
              <a:t>Adapt &amp; Problem Solve: </a:t>
            </a:r>
            <a:r>
              <a:rPr lang="en-US" sz="2699">
                <a:solidFill>
                  <a:srgbClr val="000000"/>
                </a:solidFill>
                <a:latin typeface="Telegraf"/>
                <a:ea typeface="Telegraf"/>
                <a:cs typeface="Telegraf"/>
                <a:sym typeface="Telegraf"/>
              </a:rPr>
              <a:t> Redesigns the briefing for their needs</a:t>
            </a:r>
          </a:p>
        </p:txBody>
      </p:sp>
      <p:sp>
        <p:nvSpPr>
          <p:cNvPr id="26" name="TextBox 26"/>
          <p:cNvSpPr txBox="1"/>
          <p:nvPr/>
        </p:nvSpPr>
        <p:spPr>
          <a:xfrm>
            <a:off x="1412107" y="4771768"/>
            <a:ext cx="9203125" cy="493395"/>
          </a:xfrm>
          <a:prstGeom prst="rect">
            <a:avLst/>
          </a:prstGeom>
        </p:spPr>
        <p:txBody>
          <a:bodyPr lIns="0" tIns="0" rIns="0" bIns="0" rtlCol="0" anchor="t">
            <a:spAutoFit/>
          </a:bodyPr>
          <a:lstStyle/>
          <a:p>
            <a:pPr marL="0" lvl="0" indent="0" algn="l">
              <a:lnSpc>
                <a:spcPts val="3779"/>
              </a:lnSpc>
              <a:spcBef>
                <a:spcPct val="0"/>
              </a:spcBef>
            </a:pPr>
            <a:r>
              <a:rPr lang="en-US" sz="2699" b="1">
                <a:solidFill>
                  <a:srgbClr val="000000"/>
                </a:solidFill>
                <a:latin typeface="Telegraf Bold"/>
                <a:ea typeface="Telegraf Bold"/>
                <a:cs typeface="Telegraf Bold"/>
                <a:sym typeface="Telegraf Bold"/>
              </a:rPr>
              <a:t>Self Advocacy: </a:t>
            </a:r>
            <a:r>
              <a:rPr lang="en-US" sz="2699">
                <a:solidFill>
                  <a:srgbClr val="000000"/>
                </a:solidFill>
                <a:latin typeface="Telegraf"/>
                <a:ea typeface="Telegraf"/>
                <a:cs typeface="Telegraf"/>
                <a:sym typeface="Telegraf"/>
              </a:rPr>
              <a:t>Presented the solution to their educator </a:t>
            </a:r>
          </a:p>
        </p:txBody>
      </p:sp>
      <p:sp>
        <p:nvSpPr>
          <p:cNvPr id="27" name="TextBox 27"/>
          <p:cNvSpPr txBox="1"/>
          <p:nvPr/>
        </p:nvSpPr>
        <p:spPr>
          <a:xfrm>
            <a:off x="1417157" y="5670303"/>
            <a:ext cx="10109577" cy="493395"/>
          </a:xfrm>
          <a:prstGeom prst="rect">
            <a:avLst/>
          </a:prstGeom>
        </p:spPr>
        <p:txBody>
          <a:bodyPr lIns="0" tIns="0" rIns="0" bIns="0" rtlCol="0" anchor="t">
            <a:spAutoFit/>
          </a:bodyPr>
          <a:lstStyle/>
          <a:p>
            <a:pPr marL="0" lvl="0" indent="0" algn="l">
              <a:lnSpc>
                <a:spcPts val="3779"/>
              </a:lnSpc>
              <a:spcBef>
                <a:spcPct val="0"/>
              </a:spcBef>
            </a:pPr>
            <a:r>
              <a:rPr lang="en-US" sz="2699" b="1">
                <a:solidFill>
                  <a:srgbClr val="000000"/>
                </a:solidFill>
                <a:latin typeface="Telegraf Bold"/>
                <a:ea typeface="Telegraf Bold"/>
                <a:cs typeface="Telegraf Bold"/>
                <a:sym typeface="Telegraf Bold"/>
              </a:rPr>
              <a:t>Collaboration:</a:t>
            </a:r>
            <a:r>
              <a:rPr lang="en-US" sz="2699">
                <a:solidFill>
                  <a:srgbClr val="000000"/>
                </a:solidFill>
                <a:latin typeface="Telegraf"/>
                <a:ea typeface="Telegraf"/>
                <a:cs typeface="Telegraf"/>
                <a:sym typeface="Telegraf"/>
              </a:rPr>
              <a:t> Educator recognises the value and collaborates</a:t>
            </a:r>
          </a:p>
        </p:txBody>
      </p:sp>
      <p:sp>
        <p:nvSpPr>
          <p:cNvPr id="28" name="TextBox 28"/>
          <p:cNvSpPr txBox="1"/>
          <p:nvPr/>
        </p:nvSpPr>
        <p:spPr>
          <a:xfrm>
            <a:off x="1447700" y="6571056"/>
            <a:ext cx="9846725" cy="493395"/>
          </a:xfrm>
          <a:prstGeom prst="rect">
            <a:avLst/>
          </a:prstGeom>
        </p:spPr>
        <p:txBody>
          <a:bodyPr lIns="0" tIns="0" rIns="0" bIns="0" rtlCol="0" anchor="t">
            <a:spAutoFit/>
          </a:bodyPr>
          <a:lstStyle/>
          <a:p>
            <a:pPr marL="0" lvl="0" indent="0" algn="l">
              <a:lnSpc>
                <a:spcPts val="3779"/>
              </a:lnSpc>
              <a:spcBef>
                <a:spcPct val="0"/>
              </a:spcBef>
            </a:pPr>
            <a:r>
              <a:rPr lang="en-US" sz="2699" b="1">
                <a:solidFill>
                  <a:srgbClr val="000000"/>
                </a:solidFill>
                <a:latin typeface="Telegraf Bold"/>
                <a:ea typeface="Telegraf Bold"/>
                <a:cs typeface="Telegraf Bold"/>
                <a:sym typeface="Telegraf Bold"/>
              </a:rPr>
              <a:t>Integration:</a:t>
            </a:r>
            <a:r>
              <a:rPr lang="en-US" sz="2699">
                <a:solidFill>
                  <a:srgbClr val="000000"/>
                </a:solidFill>
                <a:latin typeface="Telegraf"/>
                <a:ea typeface="Telegraf"/>
                <a:cs typeface="Telegraf"/>
                <a:sym typeface="Telegraf"/>
              </a:rPr>
              <a:t> Embeds these changes into their course design</a:t>
            </a:r>
          </a:p>
        </p:txBody>
      </p:sp>
      <p:sp>
        <p:nvSpPr>
          <p:cNvPr id="29" name="TextBox 29"/>
          <p:cNvSpPr txBox="1"/>
          <p:nvPr/>
        </p:nvSpPr>
        <p:spPr>
          <a:xfrm>
            <a:off x="1447700" y="7469591"/>
            <a:ext cx="9420025" cy="493395"/>
          </a:xfrm>
          <a:prstGeom prst="rect">
            <a:avLst/>
          </a:prstGeom>
        </p:spPr>
        <p:txBody>
          <a:bodyPr lIns="0" tIns="0" rIns="0" bIns="0" rtlCol="0" anchor="t">
            <a:spAutoFit/>
          </a:bodyPr>
          <a:lstStyle/>
          <a:p>
            <a:pPr marL="0" lvl="0" indent="0" algn="l">
              <a:lnSpc>
                <a:spcPts val="3779"/>
              </a:lnSpc>
              <a:spcBef>
                <a:spcPct val="0"/>
              </a:spcBef>
            </a:pPr>
            <a:r>
              <a:rPr lang="en-US" sz="2699" b="1">
                <a:solidFill>
                  <a:srgbClr val="000000"/>
                </a:solidFill>
                <a:latin typeface="Telegraf Bold"/>
                <a:ea typeface="Telegraf Bold"/>
                <a:cs typeface="Telegraf Bold"/>
                <a:sym typeface="Telegraf Bold"/>
              </a:rPr>
              <a:t>Awareness:</a:t>
            </a:r>
            <a:r>
              <a:rPr lang="en-US" sz="2699">
                <a:solidFill>
                  <a:srgbClr val="000000"/>
                </a:solidFill>
                <a:latin typeface="Telegraf"/>
                <a:ea typeface="Telegraf"/>
                <a:cs typeface="Telegraf"/>
                <a:sym typeface="Telegraf"/>
              </a:rPr>
              <a:t> Sees the need for more change in other areas</a:t>
            </a:r>
          </a:p>
        </p:txBody>
      </p:sp>
      <p:grpSp>
        <p:nvGrpSpPr>
          <p:cNvPr id="30" name="Group 30">
            <a:extLst>
              <a:ext uri="{C183D7F6-B498-43B3-948B-1728B52AA6E4}">
                <adec:decorative xmlns:adec="http://schemas.microsoft.com/office/drawing/2017/decorative" val="1"/>
              </a:ext>
            </a:extLst>
          </p:cNvPr>
          <p:cNvGrpSpPr/>
          <p:nvPr/>
        </p:nvGrpSpPr>
        <p:grpSpPr>
          <a:xfrm>
            <a:off x="17008916" y="9350839"/>
            <a:ext cx="894494" cy="843621"/>
            <a:chOff x="0" y="0"/>
            <a:chExt cx="1192659" cy="1124828"/>
          </a:xfrm>
        </p:grpSpPr>
        <p:sp>
          <p:nvSpPr>
            <p:cNvPr id="31" name="Freeform 31"/>
            <p:cNvSpPr/>
            <p:nvPr/>
          </p:nvSpPr>
          <p:spPr>
            <a:xfrm>
              <a:off x="389514" y="0"/>
              <a:ext cx="413631" cy="618689"/>
            </a:xfrm>
            <a:custGeom>
              <a:avLst/>
              <a:gdLst/>
              <a:ahLst/>
              <a:cxnLst/>
              <a:rect l="l" t="t" r="r" b="b"/>
              <a:pathLst>
                <a:path w="413631" h="618689">
                  <a:moveTo>
                    <a:pt x="0" y="0"/>
                  </a:moveTo>
                  <a:lnTo>
                    <a:pt x="413631" y="0"/>
                  </a:lnTo>
                  <a:lnTo>
                    <a:pt x="413631" y="618689"/>
                  </a:lnTo>
                  <a:lnTo>
                    <a:pt x="0" y="618689"/>
                  </a:lnTo>
                  <a:lnTo>
                    <a:pt x="0" y="0"/>
                  </a:lnTo>
                  <a:close/>
                </a:path>
              </a:pathLst>
            </a:custGeom>
            <a:blipFill>
              <a:blip r:embed="rId3"/>
              <a:stretch>
                <a:fillRect r="-252569"/>
              </a:stretch>
            </a:blipFill>
          </p:spPr>
          <p:txBody>
            <a:bodyPr/>
            <a:lstStyle/>
            <a:p>
              <a:endParaRPr lang="en-AU"/>
            </a:p>
          </p:txBody>
        </p:sp>
        <p:sp>
          <p:nvSpPr>
            <p:cNvPr id="32" name="Freeform 32"/>
            <p:cNvSpPr/>
            <p:nvPr/>
          </p:nvSpPr>
          <p:spPr>
            <a:xfrm>
              <a:off x="0" y="643114"/>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grpSp>
      <p:grpSp>
        <p:nvGrpSpPr>
          <p:cNvPr id="33" name="Group 33">
            <a:extLst>
              <a:ext uri="{C183D7F6-B498-43B3-948B-1728B52AA6E4}">
                <adec:decorative xmlns:adec="http://schemas.microsoft.com/office/drawing/2017/decorative" val="1"/>
              </a:ext>
            </a:extLst>
          </p:cNvPr>
          <p:cNvGrpSpPr/>
          <p:nvPr/>
        </p:nvGrpSpPr>
        <p:grpSpPr>
          <a:xfrm>
            <a:off x="0" y="9258300"/>
            <a:ext cx="18288000" cy="1028700"/>
            <a:chOff x="0" y="0"/>
            <a:chExt cx="24384000" cy="1371600"/>
          </a:xfrm>
        </p:grpSpPr>
        <p:grpSp>
          <p:nvGrpSpPr>
            <p:cNvPr id="34" name="Group 34"/>
            <p:cNvGrpSpPr/>
            <p:nvPr/>
          </p:nvGrpSpPr>
          <p:grpSpPr>
            <a:xfrm>
              <a:off x="0" y="0"/>
              <a:ext cx="24384000" cy="1371600"/>
              <a:chOff x="0" y="0"/>
              <a:chExt cx="4816593" cy="270933"/>
            </a:xfrm>
          </p:grpSpPr>
          <p:sp>
            <p:nvSpPr>
              <p:cNvPr id="35" name="Freeform 35"/>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EDC00"/>
              </a:solidFill>
            </p:spPr>
            <p:txBody>
              <a:bodyPr/>
              <a:lstStyle/>
              <a:p>
                <a:endParaRPr lang="en-AU"/>
              </a:p>
            </p:txBody>
          </p:sp>
          <p:sp>
            <p:nvSpPr>
              <p:cNvPr id="36" name="TextBox 36"/>
              <p:cNvSpPr txBox="1"/>
              <p:nvPr/>
            </p:nvSpPr>
            <p:spPr>
              <a:xfrm>
                <a:off x="0" y="-76200"/>
                <a:ext cx="4816593" cy="347133"/>
              </a:xfrm>
              <a:prstGeom prst="rect">
                <a:avLst/>
              </a:prstGeom>
            </p:spPr>
            <p:txBody>
              <a:bodyPr lIns="50800" tIns="50800" rIns="50800" bIns="50800" rtlCol="0" anchor="ctr"/>
              <a:lstStyle/>
              <a:p>
                <a:pPr algn="ctr">
                  <a:lnSpc>
                    <a:spcPts val="2940"/>
                  </a:lnSpc>
                </a:pPr>
                <a:endParaRPr/>
              </a:p>
            </p:txBody>
          </p:sp>
        </p:grpSp>
        <p:sp>
          <p:nvSpPr>
            <p:cNvPr id="37" name="Freeform 37"/>
            <p:cNvSpPr/>
            <p:nvPr/>
          </p:nvSpPr>
          <p:spPr>
            <a:xfrm>
              <a:off x="23068068" y="123386"/>
              <a:ext cx="413631" cy="618689"/>
            </a:xfrm>
            <a:custGeom>
              <a:avLst/>
              <a:gdLst/>
              <a:ahLst/>
              <a:cxnLst/>
              <a:rect l="l" t="t" r="r" b="b"/>
              <a:pathLst>
                <a:path w="413631" h="618689">
                  <a:moveTo>
                    <a:pt x="0" y="0"/>
                  </a:moveTo>
                  <a:lnTo>
                    <a:pt x="413632" y="0"/>
                  </a:lnTo>
                  <a:lnTo>
                    <a:pt x="413632" y="618688"/>
                  </a:lnTo>
                  <a:lnTo>
                    <a:pt x="0" y="618688"/>
                  </a:lnTo>
                  <a:lnTo>
                    <a:pt x="0" y="0"/>
                  </a:lnTo>
                  <a:close/>
                </a:path>
              </a:pathLst>
            </a:custGeom>
            <a:blipFill>
              <a:blip r:embed="rId3"/>
              <a:stretch>
                <a:fillRect r="-252569"/>
              </a:stretch>
            </a:blipFill>
          </p:spPr>
          <p:txBody>
            <a:bodyPr/>
            <a:lstStyle/>
            <a:p>
              <a:endParaRPr lang="en-AU"/>
            </a:p>
          </p:txBody>
        </p:sp>
        <p:sp>
          <p:nvSpPr>
            <p:cNvPr id="38" name="Freeform 38"/>
            <p:cNvSpPr/>
            <p:nvPr/>
          </p:nvSpPr>
          <p:spPr>
            <a:xfrm>
              <a:off x="22678554" y="766500"/>
              <a:ext cx="1192659" cy="481714"/>
            </a:xfrm>
            <a:custGeom>
              <a:avLst/>
              <a:gdLst/>
              <a:ahLst/>
              <a:cxnLst/>
              <a:rect l="l" t="t" r="r" b="b"/>
              <a:pathLst>
                <a:path w="1192659" h="481714">
                  <a:moveTo>
                    <a:pt x="0" y="0"/>
                  </a:moveTo>
                  <a:lnTo>
                    <a:pt x="1192659" y="0"/>
                  </a:lnTo>
                  <a:lnTo>
                    <a:pt x="1192659" y="481714"/>
                  </a:lnTo>
                  <a:lnTo>
                    <a:pt x="0" y="481714"/>
                  </a:lnTo>
                  <a:lnTo>
                    <a:pt x="0" y="0"/>
                  </a:lnTo>
                  <a:close/>
                </a:path>
              </a:pathLst>
            </a:custGeom>
            <a:blipFill>
              <a:blip r:embed="rId4"/>
              <a:stretch>
                <a:fillRect l="-48740" t="-24700" b="-31531"/>
              </a:stretch>
            </a:blipFill>
          </p:spPr>
          <p:txBody>
            <a:bodyPr/>
            <a:lstStyle/>
            <a:p>
              <a:endParaRPr lang="en-AU"/>
            </a:p>
          </p:txBody>
        </p:sp>
        <p:sp>
          <p:nvSpPr>
            <p:cNvPr id="39" name="TextBox 39"/>
            <p:cNvSpPr txBox="1"/>
            <p:nvPr/>
          </p:nvSpPr>
          <p:spPr>
            <a:xfrm>
              <a:off x="506322" y="98723"/>
              <a:ext cx="1769864" cy="1071248"/>
            </a:xfrm>
            <a:prstGeom prst="rect">
              <a:avLst/>
            </a:prstGeom>
          </p:spPr>
          <p:txBody>
            <a:bodyPr lIns="0" tIns="0" rIns="0" bIns="0" rtlCol="0" anchor="t">
              <a:spAutoFit/>
            </a:bodyPr>
            <a:lstStyle/>
            <a:p>
              <a:pPr algn="l">
                <a:lnSpc>
                  <a:spcPts val="3886"/>
                </a:lnSpc>
              </a:pPr>
              <a:r>
                <a:rPr lang="en-US" sz="2775" b="1">
                  <a:solidFill>
                    <a:srgbClr val="000000"/>
                  </a:solidFill>
                  <a:latin typeface="Clancy 1 Bold"/>
                  <a:ea typeface="Clancy 1 Bold"/>
                  <a:cs typeface="Clancy 1 Bold"/>
                  <a:sym typeface="Clancy 1 Bold"/>
                </a:rPr>
                <a:t>Diver - </a:t>
              </a:r>
            </a:p>
            <a:p>
              <a:pPr marL="0" lvl="0" indent="0" algn="l">
                <a:lnSpc>
                  <a:spcPts val="1554"/>
                </a:lnSpc>
              </a:pPr>
              <a:r>
                <a:rPr lang="en-US" sz="2775" b="1">
                  <a:solidFill>
                    <a:srgbClr val="000000"/>
                  </a:solidFill>
                  <a:latin typeface="Clancy 1 Bold"/>
                  <a:ea typeface="Clancy 1 Bold"/>
                  <a:cs typeface="Clancy 1 Bold"/>
                  <a:sym typeface="Clancy 1 Bold"/>
                </a:rPr>
                <a:t>sified:</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1280</Words>
  <Application>Microsoft Office PowerPoint</Application>
  <PresentationFormat>Custom</PresentationFormat>
  <Paragraphs>224</Paragraphs>
  <Slides>19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Arial</vt:lpstr>
      <vt:lpstr>Clancy 1</vt:lpstr>
      <vt:lpstr>Telegraf Bold</vt:lpstr>
      <vt:lpstr>Clancy 2</vt:lpstr>
      <vt:lpstr>Roboto Mono</vt:lpstr>
      <vt:lpstr>Telegraf</vt:lpstr>
      <vt:lpstr>Roboto 2 Heavy</vt:lpstr>
      <vt:lpstr>Roboto 1</vt:lpstr>
      <vt:lpstr>Roboto 2</vt:lpstr>
      <vt:lpstr>Clancy 1 Bold</vt:lpstr>
      <vt:lpstr>Roboto 2 Bold</vt:lpstr>
      <vt:lpstr>Calibri</vt:lpstr>
      <vt:lpstr>Roboto 1 Bold</vt:lpstr>
      <vt:lpstr>Roboto Mono Bold</vt:lpstr>
      <vt:lpstr>Office Theme</vt:lpstr>
      <vt:lpstr>BUILDING  NEURO-INCLUSIVE EDUCATION WITH DIVERSIFIED:</vt:lpstr>
      <vt:lpstr>SOVEREIGNTY WAS NEVER CEDED </vt:lpstr>
      <vt:lpstr>KEY AIMS</vt:lpstr>
      <vt:lpstr>Introducing the Team</vt:lpstr>
      <vt:lpstr>ABOUT  DIVERSIFIED</vt:lpstr>
      <vt:lpstr>WHAT WE MEAN WHEN WE SAY</vt:lpstr>
      <vt:lpstr>NEURODIVERSITY:</vt:lpstr>
      <vt:lpstr>BARRIERS:</vt:lpstr>
      <vt:lpstr>JOSIE’S STORY:</vt:lpstr>
      <vt:lpstr>AARON’S STORY:</vt:lpstr>
      <vt:lpstr>THE POWER OF COLLABORATION:</vt:lpstr>
      <vt:lpstr>COLLABORATING WITH STUDENTS:</vt:lpstr>
      <vt:lpstr>UDL &amp; NEURODIVERSITY:</vt:lpstr>
      <vt:lpstr>A GROWING POPULATION:</vt:lpstr>
      <vt:lpstr>A GROWING POPULATION:</vt:lpstr>
      <vt:lpstr>CHANTEL’S STORY:</vt:lpstr>
      <vt:lpstr>OUR TOOLKIT FOR EDUCATORS</vt:lpstr>
      <vt:lpstr>WHAT’S IN THE TOOLKIT?</vt:lpstr>
      <vt:lpstr>CLOSING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ADCET - Building Neuro-Inclusive Education with Diversified:</dc:title>
  <cp:lastModifiedBy>Kylie Geard</cp:lastModifiedBy>
  <cp:revision>10</cp:revision>
  <dcterms:created xsi:type="dcterms:W3CDTF">2006-08-16T00:00:00Z</dcterms:created>
  <dcterms:modified xsi:type="dcterms:W3CDTF">2024-10-17T12:52:01Z</dcterms:modified>
  <dc:identifier>DAGS5i3a9RY</dc:identifier>
</cp:coreProperties>
</file>